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64" r:id="rId6"/>
    <p:sldId id="282" r:id="rId7"/>
    <p:sldId id="295" r:id="rId8"/>
    <p:sldId id="296" r:id="rId9"/>
    <p:sldId id="259" r:id="rId10"/>
    <p:sldId id="270" r:id="rId11"/>
    <p:sldId id="271" r:id="rId12"/>
    <p:sldId id="272" r:id="rId13"/>
    <p:sldId id="257" r:id="rId14"/>
    <p:sldId id="297" r:id="rId15"/>
    <p:sldId id="309" r:id="rId16"/>
    <p:sldId id="311" r:id="rId17"/>
    <p:sldId id="301" r:id="rId18"/>
    <p:sldId id="305" r:id="rId19"/>
    <p:sldId id="310" r:id="rId20"/>
    <p:sldId id="304" r:id="rId21"/>
    <p:sldId id="303" r:id="rId22"/>
    <p:sldId id="302" r:id="rId23"/>
    <p:sldId id="265" r:id="rId24"/>
    <p:sldId id="306" r:id="rId25"/>
    <p:sldId id="307" r:id="rId26"/>
    <p:sldId id="312" r:id="rId27"/>
    <p:sldId id="313"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me Navarro" initials="JN" lastIdx="4" clrIdx="0">
    <p:extLst>
      <p:ext uri="{19B8F6BF-5375-455C-9EA6-DF929625EA0E}">
        <p15:presenceInfo xmlns:p15="http://schemas.microsoft.com/office/powerpoint/2012/main" userId="S::jnavar53@southtexascollege.edu::21aaa858-7eb4-4271-82c4-195e9a6cfb5b" providerId="AD"/>
      </p:ext>
    </p:extLst>
  </p:cmAuthor>
  <p:cmAuthor id="2" name="Sergio Trevino" initials="ST" lastIdx="1" clrIdx="1">
    <p:extLst>
      <p:ext uri="{19B8F6BF-5375-455C-9EA6-DF929625EA0E}">
        <p15:presenceInfo xmlns:p15="http://schemas.microsoft.com/office/powerpoint/2012/main" userId="S::strevino_4825@southtexascollege.edu::370ddeff-c8da-4dd3-9211-1a4d7a875b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29"/>
    <a:srgbClr val="FFE69F"/>
    <a:srgbClr val="12284C"/>
    <a:srgbClr val="000000"/>
    <a:srgbClr val="B1C8ED"/>
    <a:srgbClr val="90ADDC"/>
    <a:srgbClr val="A7BEE3"/>
    <a:srgbClr val="326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358" autoAdjust="0"/>
  </p:normalViewPr>
  <p:slideViewPr>
    <p:cSldViewPr snapToGrid="0">
      <p:cViewPr varScale="1">
        <p:scale>
          <a:sx n="79" d="100"/>
          <a:sy n="79" d="100"/>
        </p:scale>
        <p:origin x="126" y="49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3EE27-0DAB-438D-A52F-75C39175AA17}"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0288D2F5-EC75-495E-998C-D77933FB5F8F}">
      <dgm:prSet custT="1"/>
      <dgm:spPr>
        <a:solidFill>
          <a:srgbClr val="FFC629"/>
        </a:solidFill>
      </dgm:spPr>
      <dgm:t>
        <a:bodyPr/>
        <a:lstStyle/>
        <a:p>
          <a:pPr rtl="0">
            <a:defRPr cap="all"/>
          </a:pPr>
          <a:r>
            <a:rPr lang="en-US" sz="2800" dirty="0">
              <a:solidFill>
                <a:srgbClr val="12284C"/>
              </a:solidFill>
              <a:latin typeface="Calibri"/>
            </a:rPr>
            <a:t>What is semimonthly payroll?</a:t>
          </a:r>
          <a:endParaRPr lang="en-US" sz="2800" dirty="0">
            <a:solidFill>
              <a:srgbClr val="12284C"/>
            </a:solidFill>
          </a:endParaRPr>
        </a:p>
      </dgm:t>
    </dgm:pt>
    <dgm:pt modelId="{691E7BBB-64D4-4C1C-BBF9-C9ACE0EBD3B1}" type="parTrans" cxnId="{BC780514-25D3-4B6A-AEAD-C4616488D414}">
      <dgm:prSet/>
      <dgm:spPr/>
      <dgm:t>
        <a:bodyPr/>
        <a:lstStyle/>
        <a:p>
          <a:endParaRPr lang="en-US"/>
        </a:p>
      </dgm:t>
    </dgm:pt>
    <dgm:pt modelId="{1EC9D96E-8DC6-4434-B316-3BE89DDC2BF8}" type="sibTrans" cxnId="{BC780514-25D3-4B6A-AEAD-C4616488D414}">
      <dgm:prSet/>
      <dgm:spPr/>
      <dgm:t>
        <a:bodyPr/>
        <a:lstStyle/>
        <a:p>
          <a:endParaRPr lang="en-US"/>
        </a:p>
      </dgm:t>
    </dgm:pt>
    <dgm:pt modelId="{DC328F1E-F5B0-439F-B65A-6A959CE281F4}">
      <dgm:prSet custT="1"/>
      <dgm:spPr>
        <a:solidFill>
          <a:srgbClr val="FFC629"/>
        </a:solidFill>
      </dgm:spPr>
      <dgm:t>
        <a:bodyPr/>
        <a:lstStyle/>
        <a:p>
          <a:r>
            <a:rPr lang="en-US" sz="2800" dirty="0">
              <a:solidFill>
                <a:srgbClr val="12284C"/>
              </a:solidFill>
              <a:latin typeface="Calibri"/>
            </a:rPr>
            <a:t>TRANSITION PERIOD &amp; PAY SCHEDULE </a:t>
          </a:r>
          <a:endParaRPr lang="en-US" sz="2800" dirty="0"/>
        </a:p>
      </dgm:t>
    </dgm:pt>
    <dgm:pt modelId="{371B4E9D-3709-45C1-947F-826254EA9EA9}" type="parTrans" cxnId="{3D812518-3947-4DAC-A135-B85CBFAD0063}">
      <dgm:prSet/>
      <dgm:spPr/>
      <dgm:t>
        <a:bodyPr/>
        <a:lstStyle/>
        <a:p>
          <a:endParaRPr lang="en-US"/>
        </a:p>
      </dgm:t>
    </dgm:pt>
    <dgm:pt modelId="{12D4266E-A389-4E4C-847C-277A9EB9D0D1}" type="sibTrans" cxnId="{3D812518-3947-4DAC-A135-B85CBFAD0063}">
      <dgm:prSet/>
      <dgm:spPr/>
      <dgm:t>
        <a:bodyPr/>
        <a:lstStyle/>
        <a:p>
          <a:endParaRPr lang="en-US"/>
        </a:p>
      </dgm:t>
    </dgm:pt>
    <dgm:pt modelId="{7B126D60-45F9-446F-A994-803D14DDA5A8}">
      <dgm:prSet custT="1"/>
      <dgm:spPr>
        <a:solidFill>
          <a:srgbClr val="FFC629"/>
        </a:solidFill>
      </dgm:spPr>
      <dgm:t>
        <a:bodyPr/>
        <a:lstStyle/>
        <a:p>
          <a:pPr>
            <a:defRPr cap="all"/>
          </a:pPr>
          <a:r>
            <a:rPr lang="en-US" sz="2800" dirty="0">
              <a:solidFill>
                <a:srgbClr val="12284C"/>
              </a:solidFill>
            </a:rPr>
            <a:t>Taxation and other deductions</a:t>
          </a:r>
          <a:endParaRPr lang="en-US" sz="2800" dirty="0"/>
        </a:p>
      </dgm:t>
    </dgm:pt>
    <dgm:pt modelId="{C2562E60-C205-4A3B-8A78-C3619DE0349A}" type="sibTrans" cxnId="{1C2B74FA-11E3-4699-8E9C-BD43729FF4BD}">
      <dgm:prSet/>
      <dgm:spPr/>
      <dgm:t>
        <a:bodyPr/>
        <a:lstStyle/>
        <a:p>
          <a:endParaRPr lang="en-US"/>
        </a:p>
      </dgm:t>
    </dgm:pt>
    <dgm:pt modelId="{60FD45F4-16CF-4AD2-9882-E05866B11990}" type="parTrans" cxnId="{1C2B74FA-11E3-4699-8E9C-BD43729FF4BD}">
      <dgm:prSet/>
      <dgm:spPr/>
      <dgm:t>
        <a:bodyPr/>
        <a:lstStyle/>
        <a:p>
          <a:endParaRPr lang="en-US"/>
        </a:p>
      </dgm:t>
    </dgm:pt>
    <dgm:pt modelId="{9BD65C58-6E6B-49A5-9139-072446FC1D3C}">
      <dgm:prSet phldr="0" custT="1"/>
      <dgm:spPr>
        <a:solidFill>
          <a:srgbClr val="FFC629"/>
        </a:solidFill>
      </dgm:spPr>
      <dgm:t>
        <a:bodyPr/>
        <a:lstStyle/>
        <a:p>
          <a:pPr rtl="0">
            <a:defRPr cap="all"/>
          </a:pPr>
          <a:r>
            <a:rPr lang="en-US" sz="2800" dirty="0">
              <a:solidFill>
                <a:srgbClr val="12284C"/>
              </a:solidFill>
            </a:rPr>
            <a:t>EXEMPT VS NON-EXEMPT EMPLOYEES</a:t>
          </a:r>
          <a:endParaRPr lang="en-US" sz="2800" dirty="0"/>
        </a:p>
      </dgm:t>
    </dgm:pt>
    <dgm:pt modelId="{B4FD6927-6176-4523-B2C7-2ED28819A53C}" type="sibTrans" cxnId="{460677C9-0D14-40D5-843E-CF239310C31B}">
      <dgm:prSet/>
      <dgm:spPr/>
      <dgm:t>
        <a:bodyPr/>
        <a:lstStyle/>
        <a:p>
          <a:endParaRPr lang="en-US"/>
        </a:p>
      </dgm:t>
    </dgm:pt>
    <dgm:pt modelId="{4B2A9DD0-6533-42EF-BCAA-C19A4ED2FB4C}" type="parTrans" cxnId="{460677C9-0D14-40D5-843E-CF239310C31B}">
      <dgm:prSet/>
      <dgm:spPr/>
      <dgm:t>
        <a:bodyPr/>
        <a:lstStyle/>
        <a:p>
          <a:endParaRPr lang="en-US"/>
        </a:p>
      </dgm:t>
    </dgm:pt>
    <dgm:pt modelId="{D1D791CA-B9BE-4364-A75E-77A98EB6F33D}">
      <dgm:prSet custT="1"/>
      <dgm:spPr>
        <a:solidFill>
          <a:srgbClr val="FFC629"/>
        </a:solidFill>
      </dgm:spPr>
      <dgm:t>
        <a:bodyPr/>
        <a:lstStyle/>
        <a:p>
          <a:r>
            <a:rPr lang="en-US" sz="2800" dirty="0">
              <a:solidFill>
                <a:srgbClr val="12284C"/>
              </a:solidFill>
              <a:latin typeface="Calibri"/>
            </a:rPr>
            <a:t>BENEFITS ADMINISTRATION</a:t>
          </a:r>
          <a:endParaRPr lang="en-US" sz="2800" dirty="0"/>
        </a:p>
      </dgm:t>
    </dgm:pt>
    <dgm:pt modelId="{BF37FB49-F7D9-48B7-9960-0150D556EAC2}" type="parTrans" cxnId="{D201F14A-61F4-4BBD-AEE3-CC99B6489024}">
      <dgm:prSet/>
      <dgm:spPr/>
      <dgm:t>
        <a:bodyPr/>
        <a:lstStyle/>
        <a:p>
          <a:endParaRPr lang="en-US"/>
        </a:p>
      </dgm:t>
    </dgm:pt>
    <dgm:pt modelId="{F1970C54-A5F5-49C3-B6A9-5AC0778F988A}" type="sibTrans" cxnId="{D201F14A-61F4-4BBD-AEE3-CC99B6489024}">
      <dgm:prSet/>
      <dgm:spPr/>
      <dgm:t>
        <a:bodyPr/>
        <a:lstStyle/>
        <a:p>
          <a:endParaRPr lang="en-US"/>
        </a:p>
      </dgm:t>
    </dgm:pt>
    <dgm:pt modelId="{EC2A1069-D238-4ECF-93AA-B8BE8EBBFC4C}" type="pres">
      <dgm:prSet presAssocID="{6FC3EE27-0DAB-438D-A52F-75C39175AA17}" presName="linear" presStyleCnt="0">
        <dgm:presLayoutVars>
          <dgm:animLvl val="lvl"/>
          <dgm:resizeHandles val="exact"/>
        </dgm:presLayoutVars>
      </dgm:prSet>
      <dgm:spPr/>
    </dgm:pt>
    <dgm:pt modelId="{C385A27E-2045-4C75-96A9-55A7CAAFB076}" type="pres">
      <dgm:prSet presAssocID="{0288D2F5-EC75-495E-998C-D77933FB5F8F}" presName="parentText" presStyleLbl="node1" presStyleIdx="0" presStyleCnt="5" custLinFactNeighborX="-426" custLinFactNeighborY="-3350">
        <dgm:presLayoutVars>
          <dgm:chMax val="0"/>
          <dgm:bulletEnabled val="1"/>
        </dgm:presLayoutVars>
      </dgm:prSet>
      <dgm:spPr/>
    </dgm:pt>
    <dgm:pt modelId="{2479505C-44C0-4A77-8625-40C1E29AC0D0}" type="pres">
      <dgm:prSet presAssocID="{1EC9D96E-8DC6-4434-B316-3BE89DDC2BF8}" presName="spacer" presStyleCnt="0"/>
      <dgm:spPr/>
    </dgm:pt>
    <dgm:pt modelId="{B0EBFF3F-BCEB-4D9E-9A9B-8D60E135555E}" type="pres">
      <dgm:prSet presAssocID="{9BD65C58-6E6B-49A5-9139-072446FC1D3C}" presName="parentText" presStyleLbl="node1" presStyleIdx="1" presStyleCnt="5">
        <dgm:presLayoutVars>
          <dgm:chMax val="0"/>
          <dgm:bulletEnabled val="1"/>
        </dgm:presLayoutVars>
      </dgm:prSet>
      <dgm:spPr/>
    </dgm:pt>
    <dgm:pt modelId="{9875882D-D173-44F3-8135-3C64E4092BDE}" type="pres">
      <dgm:prSet presAssocID="{B4FD6927-6176-4523-B2C7-2ED28819A53C}" presName="spacer" presStyleCnt="0"/>
      <dgm:spPr/>
    </dgm:pt>
    <dgm:pt modelId="{04DEF978-D144-48DC-817E-2F956D7F7ABD}" type="pres">
      <dgm:prSet presAssocID="{7B126D60-45F9-446F-A994-803D14DDA5A8}" presName="parentText" presStyleLbl="node1" presStyleIdx="2" presStyleCnt="5" custLinFactY="94801" custLinFactNeighborY="100000">
        <dgm:presLayoutVars>
          <dgm:chMax val="0"/>
          <dgm:bulletEnabled val="1"/>
        </dgm:presLayoutVars>
      </dgm:prSet>
      <dgm:spPr/>
    </dgm:pt>
    <dgm:pt modelId="{C93BFD0D-5CDB-4CB4-AD97-05050E13A90B}" type="pres">
      <dgm:prSet presAssocID="{C2562E60-C205-4A3B-8A78-C3619DE0349A}" presName="spacer" presStyleCnt="0"/>
      <dgm:spPr/>
    </dgm:pt>
    <dgm:pt modelId="{99424C53-2BC2-4617-AEE9-C5E510CF6222}" type="pres">
      <dgm:prSet presAssocID="{DC328F1E-F5B0-439F-B65A-6A959CE281F4}" presName="parentText" presStyleLbl="node1" presStyleIdx="3" presStyleCnt="5" custLinFactY="-99831" custLinFactNeighborX="1846" custLinFactNeighborY="-100000">
        <dgm:presLayoutVars>
          <dgm:chMax val="0"/>
          <dgm:bulletEnabled val="1"/>
        </dgm:presLayoutVars>
      </dgm:prSet>
      <dgm:spPr/>
    </dgm:pt>
    <dgm:pt modelId="{AA648FA2-9027-46C3-852D-8DF08AE35925}" type="pres">
      <dgm:prSet presAssocID="{12D4266E-A389-4E4C-847C-277A9EB9D0D1}" presName="spacer" presStyleCnt="0"/>
      <dgm:spPr/>
    </dgm:pt>
    <dgm:pt modelId="{92F5F26D-9C3A-4BF6-8BD1-638F96A6046F}" type="pres">
      <dgm:prSet presAssocID="{D1D791CA-B9BE-4364-A75E-77A98EB6F33D}" presName="parentText" presStyleLbl="node1" presStyleIdx="4" presStyleCnt="5" custLinFactNeighborX="284" custLinFactNeighborY="-29146">
        <dgm:presLayoutVars>
          <dgm:chMax val="0"/>
          <dgm:bulletEnabled val="1"/>
        </dgm:presLayoutVars>
      </dgm:prSet>
      <dgm:spPr/>
    </dgm:pt>
  </dgm:ptLst>
  <dgm:cxnLst>
    <dgm:cxn modelId="{C1B18803-69B1-4178-9E60-305D31B46623}" type="presOf" srcId="{7B126D60-45F9-446F-A994-803D14DDA5A8}" destId="{04DEF978-D144-48DC-817E-2F956D7F7ABD}" srcOrd="0" destOrd="0" presId="urn:microsoft.com/office/officeart/2005/8/layout/vList2"/>
    <dgm:cxn modelId="{A451E809-E633-45F1-92B2-8243DD0D6646}" type="presOf" srcId="{DC328F1E-F5B0-439F-B65A-6A959CE281F4}" destId="{99424C53-2BC2-4617-AEE9-C5E510CF6222}" srcOrd="0" destOrd="0" presId="urn:microsoft.com/office/officeart/2005/8/layout/vList2"/>
    <dgm:cxn modelId="{BC780514-25D3-4B6A-AEAD-C4616488D414}" srcId="{6FC3EE27-0DAB-438D-A52F-75C39175AA17}" destId="{0288D2F5-EC75-495E-998C-D77933FB5F8F}" srcOrd="0" destOrd="0" parTransId="{691E7BBB-64D4-4C1C-BBF9-C9ACE0EBD3B1}" sibTransId="{1EC9D96E-8DC6-4434-B316-3BE89DDC2BF8}"/>
    <dgm:cxn modelId="{3D812518-3947-4DAC-A135-B85CBFAD0063}" srcId="{6FC3EE27-0DAB-438D-A52F-75C39175AA17}" destId="{DC328F1E-F5B0-439F-B65A-6A959CE281F4}" srcOrd="3" destOrd="0" parTransId="{371B4E9D-3709-45C1-947F-826254EA9EA9}" sibTransId="{12D4266E-A389-4E4C-847C-277A9EB9D0D1}"/>
    <dgm:cxn modelId="{8AE3FF49-2E27-4652-AC5D-7195E48E48BD}" type="presOf" srcId="{9BD65C58-6E6B-49A5-9139-072446FC1D3C}" destId="{B0EBFF3F-BCEB-4D9E-9A9B-8D60E135555E}" srcOrd="0" destOrd="0" presId="urn:microsoft.com/office/officeart/2005/8/layout/vList2"/>
    <dgm:cxn modelId="{D201F14A-61F4-4BBD-AEE3-CC99B6489024}" srcId="{6FC3EE27-0DAB-438D-A52F-75C39175AA17}" destId="{D1D791CA-B9BE-4364-A75E-77A98EB6F33D}" srcOrd="4" destOrd="0" parTransId="{BF37FB49-F7D9-48B7-9960-0150D556EAC2}" sibTransId="{F1970C54-A5F5-49C3-B6A9-5AC0778F988A}"/>
    <dgm:cxn modelId="{0402B0B8-40AA-4522-BC7E-FE8D17C27F11}" type="presOf" srcId="{6FC3EE27-0DAB-438D-A52F-75C39175AA17}" destId="{EC2A1069-D238-4ECF-93AA-B8BE8EBBFC4C}" srcOrd="0" destOrd="0" presId="urn:microsoft.com/office/officeart/2005/8/layout/vList2"/>
    <dgm:cxn modelId="{16A4ACC2-3968-4DFD-9F10-4B6BBC80A720}" type="presOf" srcId="{D1D791CA-B9BE-4364-A75E-77A98EB6F33D}" destId="{92F5F26D-9C3A-4BF6-8BD1-638F96A6046F}" srcOrd="0" destOrd="0" presId="urn:microsoft.com/office/officeart/2005/8/layout/vList2"/>
    <dgm:cxn modelId="{460677C9-0D14-40D5-843E-CF239310C31B}" srcId="{6FC3EE27-0DAB-438D-A52F-75C39175AA17}" destId="{9BD65C58-6E6B-49A5-9139-072446FC1D3C}" srcOrd="1" destOrd="0" parTransId="{4B2A9DD0-6533-42EF-BCAA-C19A4ED2FB4C}" sibTransId="{B4FD6927-6176-4523-B2C7-2ED28819A53C}"/>
    <dgm:cxn modelId="{1C2B74FA-11E3-4699-8E9C-BD43729FF4BD}" srcId="{6FC3EE27-0DAB-438D-A52F-75C39175AA17}" destId="{7B126D60-45F9-446F-A994-803D14DDA5A8}" srcOrd="2" destOrd="0" parTransId="{60FD45F4-16CF-4AD2-9882-E05866B11990}" sibTransId="{C2562E60-C205-4A3B-8A78-C3619DE0349A}"/>
    <dgm:cxn modelId="{CAC1BDFF-9496-4F28-A4CA-86FDDAABAE3A}" type="presOf" srcId="{0288D2F5-EC75-495E-998C-D77933FB5F8F}" destId="{C385A27E-2045-4C75-96A9-55A7CAAFB076}" srcOrd="0" destOrd="0" presId="urn:microsoft.com/office/officeart/2005/8/layout/vList2"/>
    <dgm:cxn modelId="{EC7CCC84-A914-489D-B71E-8741041F4DA8}" type="presParOf" srcId="{EC2A1069-D238-4ECF-93AA-B8BE8EBBFC4C}" destId="{C385A27E-2045-4C75-96A9-55A7CAAFB076}" srcOrd="0" destOrd="0" presId="urn:microsoft.com/office/officeart/2005/8/layout/vList2"/>
    <dgm:cxn modelId="{AE8AE550-C0DA-4231-A7AD-B546237623C3}" type="presParOf" srcId="{EC2A1069-D238-4ECF-93AA-B8BE8EBBFC4C}" destId="{2479505C-44C0-4A77-8625-40C1E29AC0D0}" srcOrd="1" destOrd="0" presId="urn:microsoft.com/office/officeart/2005/8/layout/vList2"/>
    <dgm:cxn modelId="{C2EB5893-4021-4783-B3D0-A92C97A6A1B0}" type="presParOf" srcId="{EC2A1069-D238-4ECF-93AA-B8BE8EBBFC4C}" destId="{B0EBFF3F-BCEB-4D9E-9A9B-8D60E135555E}" srcOrd="2" destOrd="0" presId="urn:microsoft.com/office/officeart/2005/8/layout/vList2"/>
    <dgm:cxn modelId="{22DD0DC2-0DE4-4C98-834B-D2B15CDC73F1}" type="presParOf" srcId="{EC2A1069-D238-4ECF-93AA-B8BE8EBBFC4C}" destId="{9875882D-D173-44F3-8135-3C64E4092BDE}" srcOrd="3" destOrd="0" presId="urn:microsoft.com/office/officeart/2005/8/layout/vList2"/>
    <dgm:cxn modelId="{A9349623-9A39-4F98-993D-710C6F20317A}" type="presParOf" srcId="{EC2A1069-D238-4ECF-93AA-B8BE8EBBFC4C}" destId="{04DEF978-D144-48DC-817E-2F956D7F7ABD}" srcOrd="4" destOrd="0" presId="urn:microsoft.com/office/officeart/2005/8/layout/vList2"/>
    <dgm:cxn modelId="{879B7D69-AB6A-4AF2-AB1C-D2750519ED6B}" type="presParOf" srcId="{EC2A1069-D238-4ECF-93AA-B8BE8EBBFC4C}" destId="{C93BFD0D-5CDB-4CB4-AD97-05050E13A90B}" srcOrd="5" destOrd="0" presId="urn:microsoft.com/office/officeart/2005/8/layout/vList2"/>
    <dgm:cxn modelId="{F5AB48A2-2A61-49A5-B2F8-3532D53F812D}" type="presParOf" srcId="{EC2A1069-D238-4ECF-93AA-B8BE8EBBFC4C}" destId="{99424C53-2BC2-4617-AEE9-C5E510CF6222}" srcOrd="6" destOrd="0" presId="urn:microsoft.com/office/officeart/2005/8/layout/vList2"/>
    <dgm:cxn modelId="{FFD3C537-0A1A-4FD9-BC50-42B734467F33}" type="presParOf" srcId="{EC2A1069-D238-4ECF-93AA-B8BE8EBBFC4C}" destId="{AA648FA2-9027-46C3-852D-8DF08AE35925}" srcOrd="7" destOrd="0" presId="urn:microsoft.com/office/officeart/2005/8/layout/vList2"/>
    <dgm:cxn modelId="{938F3957-5BD5-4878-9C0B-6834F70DF7D1}" type="presParOf" srcId="{EC2A1069-D238-4ECF-93AA-B8BE8EBBFC4C}" destId="{92F5F26D-9C3A-4BF6-8BD1-638F96A6046F}" srcOrd="8"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88172-44EE-4F34-ABBE-585F0A28B37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6BA3B47-2800-4E76-991B-7522085C7510}">
      <dgm:prSet/>
      <dgm:spPr>
        <a:solidFill>
          <a:srgbClr val="12284C"/>
        </a:solidFill>
      </dgm:spPr>
      <dgm:t>
        <a:bodyPr/>
        <a:lstStyle/>
        <a:p>
          <a:r>
            <a:rPr lang="en-US" dirty="0"/>
            <a:t>Your annual salary and/or hourly rate.</a:t>
          </a:r>
        </a:p>
      </dgm:t>
    </dgm:pt>
    <dgm:pt modelId="{D075B601-F58A-4975-BBDC-2EA56F70565E}" type="parTrans" cxnId="{BFE29665-54C0-4621-B73B-A43E4E39FC92}">
      <dgm:prSet/>
      <dgm:spPr/>
      <dgm:t>
        <a:bodyPr/>
        <a:lstStyle/>
        <a:p>
          <a:endParaRPr lang="en-US"/>
        </a:p>
      </dgm:t>
    </dgm:pt>
    <dgm:pt modelId="{8C619133-CBED-412B-B316-EE07D733FBDA}" type="sibTrans" cxnId="{BFE29665-54C0-4621-B73B-A43E4E39FC92}">
      <dgm:prSet/>
      <dgm:spPr/>
      <dgm:t>
        <a:bodyPr/>
        <a:lstStyle/>
        <a:p>
          <a:endParaRPr lang="en-US"/>
        </a:p>
      </dgm:t>
    </dgm:pt>
    <dgm:pt modelId="{F38BFF12-A434-480D-A35A-B4CC79750791}">
      <dgm:prSet/>
      <dgm:spPr>
        <a:solidFill>
          <a:srgbClr val="12284C"/>
        </a:solidFill>
      </dgm:spPr>
      <dgm:t>
        <a:bodyPr/>
        <a:lstStyle/>
        <a:p>
          <a:r>
            <a:rPr lang="en-US" dirty="0"/>
            <a:t>Benefits coverage.</a:t>
          </a:r>
        </a:p>
      </dgm:t>
    </dgm:pt>
    <dgm:pt modelId="{565F13F4-A65B-4DA7-A9E7-B8E7F11467F9}" type="parTrans" cxnId="{A20F3CE4-7B1D-4211-9474-91282DE21401}">
      <dgm:prSet/>
      <dgm:spPr/>
      <dgm:t>
        <a:bodyPr/>
        <a:lstStyle/>
        <a:p>
          <a:endParaRPr lang="en-US"/>
        </a:p>
      </dgm:t>
    </dgm:pt>
    <dgm:pt modelId="{B4AFBD63-0DD2-4208-BD4B-8264593A8266}" type="sibTrans" cxnId="{A20F3CE4-7B1D-4211-9474-91282DE21401}">
      <dgm:prSet/>
      <dgm:spPr/>
      <dgm:t>
        <a:bodyPr/>
        <a:lstStyle/>
        <a:p>
          <a:endParaRPr lang="en-US"/>
        </a:p>
      </dgm:t>
    </dgm:pt>
    <dgm:pt modelId="{724CEAC8-9823-4024-8A1B-B8C98D6E5D05}">
      <dgm:prSet/>
      <dgm:spPr>
        <a:solidFill>
          <a:srgbClr val="12284C"/>
        </a:solidFill>
      </dgm:spPr>
      <dgm:t>
        <a:bodyPr/>
        <a:lstStyle/>
        <a:p>
          <a:r>
            <a:rPr lang="en-US" dirty="0"/>
            <a:t>How much you pay for benefits.</a:t>
          </a:r>
        </a:p>
      </dgm:t>
    </dgm:pt>
    <dgm:pt modelId="{DA5733CD-3BED-4978-9A40-24AE6F1ED232}" type="parTrans" cxnId="{9278CA2E-7B2A-48F7-B493-B5BA3EADF100}">
      <dgm:prSet/>
      <dgm:spPr/>
      <dgm:t>
        <a:bodyPr/>
        <a:lstStyle/>
        <a:p>
          <a:endParaRPr lang="en-US"/>
        </a:p>
      </dgm:t>
    </dgm:pt>
    <dgm:pt modelId="{C103828A-C894-4147-B7A9-054348DA8AA0}" type="sibTrans" cxnId="{9278CA2E-7B2A-48F7-B493-B5BA3EADF100}">
      <dgm:prSet/>
      <dgm:spPr/>
      <dgm:t>
        <a:bodyPr/>
        <a:lstStyle/>
        <a:p>
          <a:endParaRPr lang="en-US"/>
        </a:p>
      </dgm:t>
    </dgm:pt>
    <dgm:pt modelId="{0C4234F0-C384-4A93-B760-BF9E6E3E9C8E}">
      <dgm:prSet/>
      <dgm:spPr>
        <a:solidFill>
          <a:srgbClr val="12284C"/>
        </a:solidFill>
      </dgm:spPr>
      <dgm:t>
        <a:bodyPr/>
        <a:lstStyle/>
        <a:p>
          <a:r>
            <a:rPr lang="en-US" dirty="0"/>
            <a:t>Your annual earned leave.</a:t>
          </a:r>
        </a:p>
      </dgm:t>
    </dgm:pt>
    <dgm:pt modelId="{C555CFC2-35BC-4EC9-AE37-A39ACD63660F}" type="parTrans" cxnId="{49928ACA-F85C-459B-A831-F75A129D4FD8}">
      <dgm:prSet/>
      <dgm:spPr/>
      <dgm:t>
        <a:bodyPr/>
        <a:lstStyle/>
        <a:p>
          <a:endParaRPr lang="en-US"/>
        </a:p>
      </dgm:t>
    </dgm:pt>
    <dgm:pt modelId="{174080D5-37B6-47B7-BBE6-8E6FFFB98886}" type="sibTrans" cxnId="{49928ACA-F85C-459B-A831-F75A129D4FD8}">
      <dgm:prSet/>
      <dgm:spPr/>
      <dgm:t>
        <a:bodyPr/>
        <a:lstStyle/>
        <a:p>
          <a:endParaRPr lang="en-US"/>
        </a:p>
      </dgm:t>
    </dgm:pt>
    <dgm:pt modelId="{AAD601AF-62BF-4B10-974B-C2FDAA4794E8}">
      <dgm:prSet/>
      <dgm:spPr>
        <a:solidFill>
          <a:srgbClr val="12284C"/>
        </a:solidFill>
      </dgm:spPr>
      <dgm:t>
        <a:bodyPr/>
        <a:lstStyle/>
        <a:p>
          <a:r>
            <a:rPr lang="en-US" dirty="0"/>
            <a:t>When you use your leave.</a:t>
          </a:r>
        </a:p>
      </dgm:t>
    </dgm:pt>
    <dgm:pt modelId="{D85AAD93-D337-4BEE-BB9D-ECC078E8A3CD}" type="parTrans" cxnId="{44C0D8FC-389B-444B-847C-EB4661CD484D}">
      <dgm:prSet/>
      <dgm:spPr/>
      <dgm:t>
        <a:bodyPr/>
        <a:lstStyle/>
        <a:p>
          <a:endParaRPr lang="en-US"/>
        </a:p>
      </dgm:t>
    </dgm:pt>
    <dgm:pt modelId="{A53DED26-45CC-44AC-A68C-92F1FD88E803}" type="sibTrans" cxnId="{44C0D8FC-389B-444B-847C-EB4661CD484D}">
      <dgm:prSet/>
      <dgm:spPr/>
      <dgm:t>
        <a:bodyPr/>
        <a:lstStyle/>
        <a:p>
          <a:endParaRPr lang="en-US"/>
        </a:p>
      </dgm:t>
    </dgm:pt>
    <dgm:pt modelId="{3644CDC5-BF2D-444A-A7B3-5E86DC2569DA}">
      <dgm:prSet/>
      <dgm:spPr>
        <a:solidFill>
          <a:srgbClr val="12284C"/>
        </a:solidFill>
      </dgm:spPr>
      <dgm:t>
        <a:bodyPr/>
        <a:lstStyle/>
        <a:p>
          <a:r>
            <a:rPr lang="en-US" dirty="0"/>
            <a:t>Fair Labor Standards Act (FLSA) designation.</a:t>
          </a:r>
        </a:p>
      </dgm:t>
    </dgm:pt>
    <dgm:pt modelId="{F5A9E1E3-92DC-40F3-9C71-2A68284D32B8}" type="parTrans" cxnId="{807E9EE9-B1BF-48A2-9497-9EEF6FCB60BE}">
      <dgm:prSet/>
      <dgm:spPr/>
      <dgm:t>
        <a:bodyPr/>
        <a:lstStyle/>
        <a:p>
          <a:endParaRPr lang="en-US"/>
        </a:p>
      </dgm:t>
    </dgm:pt>
    <dgm:pt modelId="{F72BA43A-710E-4967-89F4-F3B51CAD3F98}" type="sibTrans" cxnId="{807E9EE9-B1BF-48A2-9497-9EEF6FCB60BE}">
      <dgm:prSet/>
      <dgm:spPr/>
      <dgm:t>
        <a:bodyPr/>
        <a:lstStyle/>
        <a:p>
          <a:endParaRPr lang="en-US"/>
        </a:p>
      </dgm:t>
    </dgm:pt>
    <dgm:pt modelId="{DCA2A05C-F8B3-4E8E-9F74-6DF0748BFC20}">
      <dgm:prSet/>
      <dgm:spPr>
        <a:solidFill>
          <a:srgbClr val="12284C"/>
        </a:solidFill>
      </dgm:spPr>
      <dgm:t>
        <a:bodyPr/>
        <a:lstStyle/>
        <a:p>
          <a:r>
            <a:rPr lang="en-US" dirty="0"/>
            <a:t>Required Teacher’s Retirement System (TRS) and Optional Retirement Plan (ORP) contributions.</a:t>
          </a:r>
        </a:p>
      </dgm:t>
    </dgm:pt>
    <dgm:pt modelId="{B4B019E0-5819-4A7B-B0C9-8AA1B91A0AE7}" type="parTrans" cxnId="{6DFCE469-ECE8-4D96-B545-520CFA5A05AC}">
      <dgm:prSet/>
      <dgm:spPr/>
      <dgm:t>
        <a:bodyPr/>
        <a:lstStyle/>
        <a:p>
          <a:endParaRPr lang="en-US"/>
        </a:p>
      </dgm:t>
    </dgm:pt>
    <dgm:pt modelId="{565AC97F-8BAE-4E4D-A916-43C39E45AF37}" type="sibTrans" cxnId="{6DFCE469-ECE8-4D96-B545-520CFA5A05AC}">
      <dgm:prSet/>
      <dgm:spPr/>
      <dgm:t>
        <a:bodyPr/>
        <a:lstStyle/>
        <a:p>
          <a:endParaRPr lang="en-US"/>
        </a:p>
      </dgm:t>
    </dgm:pt>
    <dgm:pt modelId="{FA1E257E-7F83-4250-BFD5-D8F66380F9B3}" type="pres">
      <dgm:prSet presAssocID="{73E88172-44EE-4F34-ABBE-585F0A28B377}" presName="linear" presStyleCnt="0">
        <dgm:presLayoutVars>
          <dgm:animLvl val="lvl"/>
          <dgm:resizeHandles val="exact"/>
        </dgm:presLayoutVars>
      </dgm:prSet>
      <dgm:spPr/>
    </dgm:pt>
    <dgm:pt modelId="{5024E01C-941F-4CC6-A2EB-35927F80B249}" type="pres">
      <dgm:prSet presAssocID="{76BA3B47-2800-4E76-991B-7522085C7510}" presName="parentText" presStyleLbl="node1" presStyleIdx="0" presStyleCnt="7">
        <dgm:presLayoutVars>
          <dgm:chMax val="0"/>
          <dgm:bulletEnabled val="1"/>
        </dgm:presLayoutVars>
      </dgm:prSet>
      <dgm:spPr/>
    </dgm:pt>
    <dgm:pt modelId="{0C527FB8-B296-416F-A74A-75A4FEEA9406}" type="pres">
      <dgm:prSet presAssocID="{8C619133-CBED-412B-B316-EE07D733FBDA}" presName="spacer" presStyleCnt="0"/>
      <dgm:spPr/>
    </dgm:pt>
    <dgm:pt modelId="{691B78A2-F3C3-4814-B351-F69A56CC7B35}" type="pres">
      <dgm:prSet presAssocID="{F38BFF12-A434-480D-A35A-B4CC79750791}" presName="parentText" presStyleLbl="node1" presStyleIdx="1" presStyleCnt="7" custLinFactNeighborX="-168">
        <dgm:presLayoutVars>
          <dgm:chMax val="0"/>
          <dgm:bulletEnabled val="1"/>
        </dgm:presLayoutVars>
      </dgm:prSet>
      <dgm:spPr/>
    </dgm:pt>
    <dgm:pt modelId="{5119187D-B59C-486C-B633-1863DFC67B86}" type="pres">
      <dgm:prSet presAssocID="{B4AFBD63-0DD2-4208-BD4B-8264593A8266}" presName="spacer" presStyleCnt="0"/>
      <dgm:spPr/>
    </dgm:pt>
    <dgm:pt modelId="{0C3A90F4-3401-4A45-9E3F-97E05215DA50}" type="pres">
      <dgm:prSet presAssocID="{724CEAC8-9823-4024-8A1B-B8C98D6E5D05}" presName="parentText" presStyleLbl="node1" presStyleIdx="2" presStyleCnt="7">
        <dgm:presLayoutVars>
          <dgm:chMax val="0"/>
          <dgm:bulletEnabled val="1"/>
        </dgm:presLayoutVars>
      </dgm:prSet>
      <dgm:spPr/>
    </dgm:pt>
    <dgm:pt modelId="{B5728ADF-3CBE-4281-85D1-036A51C256FD}" type="pres">
      <dgm:prSet presAssocID="{C103828A-C894-4147-B7A9-054348DA8AA0}" presName="spacer" presStyleCnt="0"/>
      <dgm:spPr/>
    </dgm:pt>
    <dgm:pt modelId="{0CBAF36A-C80A-4BF8-BB3C-28873D658038}" type="pres">
      <dgm:prSet presAssocID="{0C4234F0-C384-4A93-B760-BF9E6E3E9C8E}" presName="parentText" presStyleLbl="node1" presStyleIdx="3" presStyleCnt="7">
        <dgm:presLayoutVars>
          <dgm:chMax val="0"/>
          <dgm:bulletEnabled val="1"/>
        </dgm:presLayoutVars>
      </dgm:prSet>
      <dgm:spPr/>
    </dgm:pt>
    <dgm:pt modelId="{35388E2A-9AB6-41E7-9D97-CE83B8146586}" type="pres">
      <dgm:prSet presAssocID="{174080D5-37B6-47B7-BBE6-8E6FFFB98886}" presName="spacer" presStyleCnt="0"/>
      <dgm:spPr/>
    </dgm:pt>
    <dgm:pt modelId="{C47920E2-AA63-4E95-9547-17E0CFEE75BA}" type="pres">
      <dgm:prSet presAssocID="{AAD601AF-62BF-4B10-974B-C2FDAA4794E8}" presName="parentText" presStyleLbl="node1" presStyleIdx="4" presStyleCnt="7">
        <dgm:presLayoutVars>
          <dgm:chMax val="0"/>
          <dgm:bulletEnabled val="1"/>
        </dgm:presLayoutVars>
      </dgm:prSet>
      <dgm:spPr/>
    </dgm:pt>
    <dgm:pt modelId="{A135841A-B1F0-4824-9260-5BC7B2074B06}" type="pres">
      <dgm:prSet presAssocID="{A53DED26-45CC-44AC-A68C-92F1FD88E803}" presName="spacer" presStyleCnt="0"/>
      <dgm:spPr/>
    </dgm:pt>
    <dgm:pt modelId="{B700059D-007D-48EA-8669-CB76E05B7CBD}" type="pres">
      <dgm:prSet presAssocID="{3644CDC5-BF2D-444A-A7B3-5E86DC2569DA}" presName="parentText" presStyleLbl="node1" presStyleIdx="5" presStyleCnt="7">
        <dgm:presLayoutVars>
          <dgm:chMax val="0"/>
          <dgm:bulletEnabled val="1"/>
        </dgm:presLayoutVars>
      </dgm:prSet>
      <dgm:spPr/>
    </dgm:pt>
    <dgm:pt modelId="{C8526BAC-1889-4174-933D-04D31334FE5C}" type="pres">
      <dgm:prSet presAssocID="{F72BA43A-710E-4967-89F4-F3B51CAD3F98}" presName="spacer" presStyleCnt="0"/>
      <dgm:spPr/>
    </dgm:pt>
    <dgm:pt modelId="{0CBDD8E6-127E-4DC5-966D-1B373B40F196}" type="pres">
      <dgm:prSet presAssocID="{DCA2A05C-F8B3-4E8E-9F74-6DF0748BFC20}" presName="parentText" presStyleLbl="node1" presStyleIdx="6" presStyleCnt="7">
        <dgm:presLayoutVars>
          <dgm:chMax val="0"/>
          <dgm:bulletEnabled val="1"/>
        </dgm:presLayoutVars>
      </dgm:prSet>
      <dgm:spPr/>
    </dgm:pt>
  </dgm:ptLst>
  <dgm:cxnLst>
    <dgm:cxn modelId="{3AD0BD0E-25AE-40C5-933F-3D747AACFDFE}" type="presOf" srcId="{F38BFF12-A434-480D-A35A-B4CC79750791}" destId="{691B78A2-F3C3-4814-B351-F69A56CC7B35}" srcOrd="0" destOrd="0" presId="urn:microsoft.com/office/officeart/2005/8/layout/vList2"/>
    <dgm:cxn modelId="{788C2115-6E48-464F-853E-FDEBB6CB8770}" type="presOf" srcId="{724CEAC8-9823-4024-8A1B-B8C98D6E5D05}" destId="{0C3A90F4-3401-4A45-9E3F-97E05215DA50}" srcOrd="0" destOrd="0" presId="urn:microsoft.com/office/officeart/2005/8/layout/vList2"/>
    <dgm:cxn modelId="{5478571D-C149-4C78-BB03-158721994E9B}" type="presOf" srcId="{73E88172-44EE-4F34-ABBE-585F0A28B377}" destId="{FA1E257E-7F83-4250-BFD5-D8F66380F9B3}" srcOrd="0" destOrd="0" presId="urn:microsoft.com/office/officeart/2005/8/layout/vList2"/>
    <dgm:cxn modelId="{9278CA2E-7B2A-48F7-B493-B5BA3EADF100}" srcId="{73E88172-44EE-4F34-ABBE-585F0A28B377}" destId="{724CEAC8-9823-4024-8A1B-B8C98D6E5D05}" srcOrd="2" destOrd="0" parTransId="{DA5733CD-3BED-4978-9A40-24AE6F1ED232}" sibTransId="{C103828A-C894-4147-B7A9-054348DA8AA0}"/>
    <dgm:cxn modelId="{6790CB32-BAAB-48AC-875C-14F57E47B135}" type="presOf" srcId="{3644CDC5-BF2D-444A-A7B3-5E86DC2569DA}" destId="{B700059D-007D-48EA-8669-CB76E05B7CBD}" srcOrd="0" destOrd="0" presId="urn:microsoft.com/office/officeart/2005/8/layout/vList2"/>
    <dgm:cxn modelId="{2843F45D-11E6-40BE-94DB-59683F9E73AE}" type="presOf" srcId="{AAD601AF-62BF-4B10-974B-C2FDAA4794E8}" destId="{C47920E2-AA63-4E95-9547-17E0CFEE75BA}" srcOrd="0" destOrd="0" presId="urn:microsoft.com/office/officeart/2005/8/layout/vList2"/>
    <dgm:cxn modelId="{745D575E-4D62-4C73-8728-9DC1FA2BAD54}" type="presOf" srcId="{0C4234F0-C384-4A93-B760-BF9E6E3E9C8E}" destId="{0CBAF36A-C80A-4BF8-BB3C-28873D658038}" srcOrd="0" destOrd="0" presId="urn:microsoft.com/office/officeart/2005/8/layout/vList2"/>
    <dgm:cxn modelId="{BFE29665-54C0-4621-B73B-A43E4E39FC92}" srcId="{73E88172-44EE-4F34-ABBE-585F0A28B377}" destId="{76BA3B47-2800-4E76-991B-7522085C7510}" srcOrd="0" destOrd="0" parTransId="{D075B601-F58A-4975-BBDC-2EA56F70565E}" sibTransId="{8C619133-CBED-412B-B316-EE07D733FBDA}"/>
    <dgm:cxn modelId="{BA736869-1FB7-4DEF-9BB8-AF9EAF1A664D}" type="presOf" srcId="{76BA3B47-2800-4E76-991B-7522085C7510}" destId="{5024E01C-941F-4CC6-A2EB-35927F80B249}" srcOrd="0" destOrd="0" presId="urn:microsoft.com/office/officeart/2005/8/layout/vList2"/>
    <dgm:cxn modelId="{6DFCE469-ECE8-4D96-B545-520CFA5A05AC}" srcId="{73E88172-44EE-4F34-ABBE-585F0A28B377}" destId="{DCA2A05C-F8B3-4E8E-9F74-6DF0748BFC20}" srcOrd="6" destOrd="0" parTransId="{B4B019E0-5819-4A7B-B0C9-8AA1B91A0AE7}" sibTransId="{565AC97F-8BAE-4E4D-A916-43C39E45AF37}"/>
    <dgm:cxn modelId="{EE34AC4A-BD38-40FB-BD11-AF967D54173D}" type="presOf" srcId="{DCA2A05C-F8B3-4E8E-9F74-6DF0748BFC20}" destId="{0CBDD8E6-127E-4DC5-966D-1B373B40F196}" srcOrd="0" destOrd="0" presId="urn:microsoft.com/office/officeart/2005/8/layout/vList2"/>
    <dgm:cxn modelId="{49928ACA-F85C-459B-A831-F75A129D4FD8}" srcId="{73E88172-44EE-4F34-ABBE-585F0A28B377}" destId="{0C4234F0-C384-4A93-B760-BF9E6E3E9C8E}" srcOrd="3" destOrd="0" parTransId="{C555CFC2-35BC-4EC9-AE37-A39ACD63660F}" sibTransId="{174080D5-37B6-47B7-BBE6-8E6FFFB98886}"/>
    <dgm:cxn modelId="{A20F3CE4-7B1D-4211-9474-91282DE21401}" srcId="{73E88172-44EE-4F34-ABBE-585F0A28B377}" destId="{F38BFF12-A434-480D-A35A-B4CC79750791}" srcOrd="1" destOrd="0" parTransId="{565F13F4-A65B-4DA7-A9E7-B8E7F11467F9}" sibTransId="{B4AFBD63-0DD2-4208-BD4B-8264593A8266}"/>
    <dgm:cxn modelId="{807E9EE9-B1BF-48A2-9497-9EEF6FCB60BE}" srcId="{73E88172-44EE-4F34-ABBE-585F0A28B377}" destId="{3644CDC5-BF2D-444A-A7B3-5E86DC2569DA}" srcOrd="5" destOrd="0" parTransId="{F5A9E1E3-92DC-40F3-9C71-2A68284D32B8}" sibTransId="{F72BA43A-710E-4967-89F4-F3B51CAD3F98}"/>
    <dgm:cxn modelId="{44C0D8FC-389B-444B-847C-EB4661CD484D}" srcId="{73E88172-44EE-4F34-ABBE-585F0A28B377}" destId="{AAD601AF-62BF-4B10-974B-C2FDAA4794E8}" srcOrd="4" destOrd="0" parTransId="{D85AAD93-D337-4BEE-BB9D-ECC078E8A3CD}" sibTransId="{A53DED26-45CC-44AC-A68C-92F1FD88E803}"/>
    <dgm:cxn modelId="{8BCFFA21-13B4-462D-BBD2-54E2F77889F9}" type="presParOf" srcId="{FA1E257E-7F83-4250-BFD5-D8F66380F9B3}" destId="{5024E01C-941F-4CC6-A2EB-35927F80B249}" srcOrd="0" destOrd="0" presId="urn:microsoft.com/office/officeart/2005/8/layout/vList2"/>
    <dgm:cxn modelId="{E91A6DF9-EB9D-47B6-92E4-EA422BAF6967}" type="presParOf" srcId="{FA1E257E-7F83-4250-BFD5-D8F66380F9B3}" destId="{0C527FB8-B296-416F-A74A-75A4FEEA9406}" srcOrd="1" destOrd="0" presId="urn:microsoft.com/office/officeart/2005/8/layout/vList2"/>
    <dgm:cxn modelId="{894C0457-4B9C-4A43-91F2-B9208BF770F1}" type="presParOf" srcId="{FA1E257E-7F83-4250-BFD5-D8F66380F9B3}" destId="{691B78A2-F3C3-4814-B351-F69A56CC7B35}" srcOrd="2" destOrd="0" presId="urn:microsoft.com/office/officeart/2005/8/layout/vList2"/>
    <dgm:cxn modelId="{E2BEAE07-080D-4B7E-9CD7-47C5C38AD0C9}" type="presParOf" srcId="{FA1E257E-7F83-4250-BFD5-D8F66380F9B3}" destId="{5119187D-B59C-486C-B633-1863DFC67B86}" srcOrd="3" destOrd="0" presId="urn:microsoft.com/office/officeart/2005/8/layout/vList2"/>
    <dgm:cxn modelId="{FFEE1304-EA80-403C-8DEC-77715F199636}" type="presParOf" srcId="{FA1E257E-7F83-4250-BFD5-D8F66380F9B3}" destId="{0C3A90F4-3401-4A45-9E3F-97E05215DA50}" srcOrd="4" destOrd="0" presId="urn:microsoft.com/office/officeart/2005/8/layout/vList2"/>
    <dgm:cxn modelId="{1AF8FA85-5562-4D8B-91EE-9B3566B75EC9}" type="presParOf" srcId="{FA1E257E-7F83-4250-BFD5-D8F66380F9B3}" destId="{B5728ADF-3CBE-4281-85D1-036A51C256FD}" srcOrd="5" destOrd="0" presId="urn:microsoft.com/office/officeart/2005/8/layout/vList2"/>
    <dgm:cxn modelId="{8A04C369-4A6B-482B-B63D-7DF75E4CE009}" type="presParOf" srcId="{FA1E257E-7F83-4250-BFD5-D8F66380F9B3}" destId="{0CBAF36A-C80A-4BF8-BB3C-28873D658038}" srcOrd="6" destOrd="0" presId="urn:microsoft.com/office/officeart/2005/8/layout/vList2"/>
    <dgm:cxn modelId="{A52E15C3-68AE-43EB-ACC4-17AEA7140E2A}" type="presParOf" srcId="{FA1E257E-7F83-4250-BFD5-D8F66380F9B3}" destId="{35388E2A-9AB6-41E7-9D97-CE83B8146586}" srcOrd="7" destOrd="0" presId="urn:microsoft.com/office/officeart/2005/8/layout/vList2"/>
    <dgm:cxn modelId="{EA8CCDCC-6C44-474B-80BA-3B468B8A1806}" type="presParOf" srcId="{FA1E257E-7F83-4250-BFD5-D8F66380F9B3}" destId="{C47920E2-AA63-4E95-9547-17E0CFEE75BA}" srcOrd="8" destOrd="0" presId="urn:microsoft.com/office/officeart/2005/8/layout/vList2"/>
    <dgm:cxn modelId="{C2B2D4D9-2E2E-4DDB-A587-FED976B02E2B}" type="presParOf" srcId="{FA1E257E-7F83-4250-BFD5-D8F66380F9B3}" destId="{A135841A-B1F0-4824-9260-5BC7B2074B06}" srcOrd="9" destOrd="0" presId="urn:microsoft.com/office/officeart/2005/8/layout/vList2"/>
    <dgm:cxn modelId="{1466BC73-096A-4689-B874-C48DAA13222D}" type="presParOf" srcId="{FA1E257E-7F83-4250-BFD5-D8F66380F9B3}" destId="{B700059D-007D-48EA-8669-CB76E05B7CBD}" srcOrd="10" destOrd="0" presId="urn:microsoft.com/office/officeart/2005/8/layout/vList2"/>
    <dgm:cxn modelId="{660B3148-71B3-422A-AD72-E0BBA5423D83}" type="presParOf" srcId="{FA1E257E-7F83-4250-BFD5-D8F66380F9B3}" destId="{C8526BAC-1889-4174-933D-04D31334FE5C}" srcOrd="11" destOrd="0" presId="urn:microsoft.com/office/officeart/2005/8/layout/vList2"/>
    <dgm:cxn modelId="{2D94AB06-D3BB-4C14-8B6C-D1846E6914E9}" type="presParOf" srcId="{FA1E257E-7F83-4250-BFD5-D8F66380F9B3}" destId="{0CBDD8E6-127E-4DC5-966D-1B373B40F196}"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E88172-44EE-4F34-ABBE-585F0A28B37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0228F8-ADED-48F1-9C83-AABE3AF703CC}">
      <dgm:prSet custT="1"/>
      <dgm:spPr>
        <a:solidFill>
          <a:srgbClr val="FFC629"/>
        </a:solidFill>
        <a:ln>
          <a:solidFill>
            <a:schemeClr val="bg1"/>
          </a:solidFill>
        </a:ln>
      </dgm:spPr>
      <dgm:t>
        <a:bodyPr/>
        <a:lstStyle/>
        <a:p>
          <a:pPr algn="ctr"/>
          <a:r>
            <a:rPr lang="en-US" sz="3500" u="none" dirty="0">
              <a:solidFill>
                <a:srgbClr val="000000"/>
              </a:solidFill>
              <a:ea typeface="+mn-lt"/>
              <a:cs typeface="+mn-lt"/>
            </a:rPr>
            <a:t>Texa$aver 457</a:t>
          </a:r>
        </a:p>
      </dgm:t>
    </dgm:pt>
    <dgm:pt modelId="{C6AA384C-50AB-49E4-914C-B95C3F6EC548}" type="parTrans" cxnId="{2EFC5C6A-B44D-46A9-9B23-5B73F2A52888}">
      <dgm:prSet/>
      <dgm:spPr/>
      <dgm:t>
        <a:bodyPr/>
        <a:lstStyle/>
        <a:p>
          <a:endParaRPr lang="en-US"/>
        </a:p>
      </dgm:t>
    </dgm:pt>
    <dgm:pt modelId="{38175534-ED18-4047-8789-D057C98FAFF6}" type="sibTrans" cxnId="{2EFC5C6A-B44D-46A9-9B23-5B73F2A52888}">
      <dgm:prSet/>
      <dgm:spPr/>
      <dgm:t>
        <a:bodyPr/>
        <a:lstStyle/>
        <a:p>
          <a:endParaRPr lang="en-US"/>
        </a:p>
      </dgm:t>
    </dgm:pt>
    <dgm:pt modelId="{C18402C3-D04A-41A5-86F6-6F1D3CAC8EF5}">
      <dgm:prSet custT="1"/>
      <dgm:spPr>
        <a:solidFill>
          <a:srgbClr val="FFC629"/>
        </a:solidFill>
        <a:ln>
          <a:solidFill>
            <a:schemeClr val="bg1"/>
          </a:solidFill>
        </a:ln>
      </dgm:spPr>
      <dgm:t>
        <a:bodyPr/>
        <a:lstStyle/>
        <a:p>
          <a:pPr algn="ctr"/>
          <a:r>
            <a:rPr lang="en-US" sz="3000" i="0" dirty="0">
              <a:solidFill>
                <a:srgbClr val="000000"/>
              </a:solidFill>
              <a:ea typeface="+mn-lt"/>
              <a:cs typeface="+mn-lt"/>
            </a:rPr>
            <a:t>Scholarship Donations </a:t>
          </a:r>
        </a:p>
      </dgm:t>
    </dgm:pt>
    <dgm:pt modelId="{C636E7F5-601C-4416-9CAD-26DC392FB440}" type="parTrans" cxnId="{7C215A4A-77E2-4C1A-BB7B-4C6C82FD5926}">
      <dgm:prSet/>
      <dgm:spPr/>
      <dgm:t>
        <a:bodyPr/>
        <a:lstStyle/>
        <a:p>
          <a:endParaRPr lang="en-US"/>
        </a:p>
      </dgm:t>
    </dgm:pt>
    <dgm:pt modelId="{BC3C9F34-EE78-4569-B615-B4EEB18DA5BD}" type="sibTrans" cxnId="{7C215A4A-77E2-4C1A-BB7B-4C6C82FD5926}">
      <dgm:prSet/>
      <dgm:spPr/>
      <dgm:t>
        <a:bodyPr/>
        <a:lstStyle/>
        <a:p>
          <a:endParaRPr lang="en-US"/>
        </a:p>
      </dgm:t>
    </dgm:pt>
    <dgm:pt modelId="{FA1E257E-7F83-4250-BFD5-D8F66380F9B3}" type="pres">
      <dgm:prSet presAssocID="{73E88172-44EE-4F34-ABBE-585F0A28B377}" presName="linear" presStyleCnt="0">
        <dgm:presLayoutVars>
          <dgm:animLvl val="lvl"/>
          <dgm:resizeHandles val="exact"/>
        </dgm:presLayoutVars>
      </dgm:prSet>
      <dgm:spPr/>
    </dgm:pt>
    <dgm:pt modelId="{A6DF8CE4-FE8E-4640-AA3B-68DA981C2099}" type="pres">
      <dgm:prSet presAssocID="{DA0228F8-ADED-48F1-9C83-AABE3AF703CC}" presName="parentText" presStyleLbl="node1" presStyleIdx="0" presStyleCnt="2" custScaleY="73673" custLinFactY="-37098" custLinFactNeighborX="-861" custLinFactNeighborY="-100000">
        <dgm:presLayoutVars>
          <dgm:chMax val="0"/>
          <dgm:bulletEnabled val="1"/>
        </dgm:presLayoutVars>
      </dgm:prSet>
      <dgm:spPr/>
    </dgm:pt>
    <dgm:pt modelId="{2AD68D19-1387-4953-93F3-0DD59F7FDE11}" type="pres">
      <dgm:prSet presAssocID="{38175534-ED18-4047-8789-D057C98FAFF6}" presName="spacer" presStyleCnt="0"/>
      <dgm:spPr/>
    </dgm:pt>
    <dgm:pt modelId="{53F36050-F6B5-43F4-A7A0-7C8ADA054443}" type="pres">
      <dgm:prSet presAssocID="{C18402C3-D04A-41A5-86F6-6F1D3CAC8EF5}" presName="parentText" presStyleLbl="node1" presStyleIdx="1" presStyleCnt="2" custScaleY="67380" custLinFactY="-46752" custLinFactNeighborX="1624" custLinFactNeighborY="-100000">
        <dgm:presLayoutVars>
          <dgm:chMax val="0"/>
          <dgm:bulletEnabled val="1"/>
        </dgm:presLayoutVars>
      </dgm:prSet>
      <dgm:spPr/>
    </dgm:pt>
  </dgm:ptLst>
  <dgm:cxnLst>
    <dgm:cxn modelId="{5478571D-C149-4C78-BB03-158721994E9B}" type="presOf" srcId="{73E88172-44EE-4F34-ABBE-585F0A28B377}" destId="{FA1E257E-7F83-4250-BFD5-D8F66380F9B3}" srcOrd="0" destOrd="0" presId="urn:microsoft.com/office/officeart/2005/8/layout/vList2"/>
    <dgm:cxn modelId="{2EFC5C6A-B44D-46A9-9B23-5B73F2A52888}" srcId="{73E88172-44EE-4F34-ABBE-585F0A28B377}" destId="{DA0228F8-ADED-48F1-9C83-AABE3AF703CC}" srcOrd="0" destOrd="0" parTransId="{C6AA384C-50AB-49E4-914C-B95C3F6EC548}" sibTransId="{38175534-ED18-4047-8789-D057C98FAFF6}"/>
    <dgm:cxn modelId="{7C215A4A-77E2-4C1A-BB7B-4C6C82FD5926}" srcId="{73E88172-44EE-4F34-ABBE-585F0A28B377}" destId="{C18402C3-D04A-41A5-86F6-6F1D3CAC8EF5}" srcOrd="1" destOrd="0" parTransId="{C636E7F5-601C-4416-9CAD-26DC392FB440}" sibTransId="{BC3C9F34-EE78-4569-B615-B4EEB18DA5BD}"/>
    <dgm:cxn modelId="{96EF81F3-F56A-4675-A59E-31CF16C274D2}" type="presOf" srcId="{DA0228F8-ADED-48F1-9C83-AABE3AF703CC}" destId="{A6DF8CE4-FE8E-4640-AA3B-68DA981C2099}" srcOrd="0" destOrd="0" presId="urn:microsoft.com/office/officeart/2005/8/layout/vList2"/>
    <dgm:cxn modelId="{F532A9F9-0D6C-46A7-9D90-400914FF9CFD}" type="presOf" srcId="{C18402C3-D04A-41A5-86F6-6F1D3CAC8EF5}" destId="{53F36050-F6B5-43F4-A7A0-7C8ADA054443}" srcOrd="0" destOrd="0" presId="urn:microsoft.com/office/officeart/2005/8/layout/vList2"/>
    <dgm:cxn modelId="{144C6534-DD3E-456A-B506-AFB21B605311}" type="presParOf" srcId="{FA1E257E-7F83-4250-BFD5-D8F66380F9B3}" destId="{A6DF8CE4-FE8E-4640-AA3B-68DA981C2099}" srcOrd="0" destOrd="0" presId="urn:microsoft.com/office/officeart/2005/8/layout/vList2"/>
    <dgm:cxn modelId="{83F8F540-8087-42D7-9448-72FC87D69AEB}" type="presParOf" srcId="{FA1E257E-7F83-4250-BFD5-D8F66380F9B3}" destId="{2AD68D19-1387-4953-93F3-0DD59F7FDE11}" srcOrd="1" destOrd="0" presId="urn:microsoft.com/office/officeart/2005/8/layout/vList2"/>
    <dgm:cxn modelId="{D2474C39-CEBD-462D-82C6-69BA3A4877E9}" type="presParOf" srcId="{FA1E257E-7F83-4250-BFD5-D8F66380F9B3}" destId="{53F36050-F6B5-43F4-A7A0-7C8ADA05444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E88172-44EE-4F34-ABBE-585F0A28B37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0228F8-ADED-48F1-9C83-AABE3AF703CC}">
      <dgm:prSet custT="1"/>
      <dgm:spPr>
        <a:solidFill>
          <a:srgbClr val="FFC629"/>
        </a:solidFill>
      </dgm:spPr>
      <dgm:t>
        <a:bodyPr/>
        <a:lstStyle/>
        <a:p>
          <a:pPr algn="ctr"/>
          <a:r>
            <a:rPr lang="en-US" sz="3500" u="none" dirty="0">
              <a:solidFill>
                <a:srgbClr val="000000"/>
              </a:solidFill>
              <a:ea typeface="+mn-lt"/>
              <a:cs typeface="+mn-lt"/>
            </a:rPr>
            <a:t>403b Annuity</a:t>
          </a:r>
        </a:p>
      </dgm:t>
    </dgm:pt>
    <dgm:pt modelId="{38175534-ED18-4047-8789-D057C98FAFF6}" type="sibTrans" cxnId="{2EFC5C6A-B44D-46A9-9B23-5B73F2A52888}">
      <dgm:prSet/>
      <dgm:spPr/>
      <dgm:t>
        <a:bodyPr/>
        <a:lstStyle/>
        <a:p>
          <a:endParaRPr lang="en-US"/>
        </a:p>
      </dgm:t>
    </dgm:pt>
    <dgm:pt modelId="{C6AA384C-50AB-49E4-914C-B95C3F6EC548}" type="parTrans" cxnId="{2EFC5C6A-B44D-46A9-9B23-5B73F2A52888}">
      <dgm:prSet/>
      <dgm:spPr/>
      <dgm:t>
        <a:bodyPr/>
        <a:lstStyle/>
        <a:p>
          <a:endParaRPr lang="en-US"/>
        </a:p>
      </dgm:t>
    </dgm:pt>
    <dgm:pt modelId="{FA1E257E-7F83-4250-BFD5-D8F66380F9B3}" type="pres">
      <dgm:prSet presAssocID="{73E88172-44EE-4F34-ABBE-585F0A28B377}" presName="linear" presStyleCnt="0">
        <dgm:presLayoutVars>
          <dgm:animLvl val="lvl"/>
          <dgm:resizeHandles val="exact"/>
        </dgm:presLayoutVars>
      </dgm:prSet>
      <dgm:spPr/>
    </dgm:pt>
    <dgm:pt modelId="{A6DF8CE4-FE8E-4640-AA3B-68DA981C2099}" type="pres">
      <dgm:prSet presAssocID="{DA0228F8-ADED-48F1-9C83-AABE3AF703CC}" presName="parentText" presStyleLbl="node1" presStyleIdx="0" presStyleCnt="1" custScaleY="71446" custLinFactY="-76176" custLinFactNeighborX="-41048" custLinFactNeighborY="-100000">
        <dgm:presLayoutVars>
          <dgm:chMax val="0"/>
          <dgm:bulletEnabled val="1"/>
        </dgm:presLayoutVars>
      </dgm:prSet>
      <dgm:spPr/>
    </dgm:pt>
  </dgm:ptLst>
  <dgm:cxnLst>
    <dgm:cxn modelId="{5478571D-C149-4C78-BB03-158721994E9B}" type="presOf" srcId="{73E88172-44EE-4F34-ABBE-585F0A28B377}" destId="{FA1E257E-7F83-4250-BFD5-D8F66380F9B3}" srcOrd="0" destOrd="0" presId="urn:microsoft.com/office/officeart/2005/8/layout/vList2"/>
    <dgm:cxn modelId="{2EFC5C6A-B44D-46A9-9B23-5B73F2A52888}" srcId="{73E88172-44EE-4F34-ABBE-585F0A28B377}" destId="{DA0228F8-ADED-48F1-9C83-AABE3AF703CC}" srcOrd="0" destOrd="0" parTransId="{C6AA384C-50AB-49E4-914C-B95C3F6EC548}" sibTransId="{38175534-ED18-4047-8789-D057C98FAFF6}"/>
    <dgm:cxn modelId="{96EF81F3-F56A-4675-A59E-31CF16C274D2}" type="presOf" srcId="{DA0228F8-ADED-48F1-9C83-AABE3AF703CC}" destId="{A6DF8CE4-FE8E-4640-AA3B-68DA981C2099}" srcOrd="0" destOrd="0" presId="urn:microsoft.com/office/officeart/2005/8/layout/vList2"/>
    <dgm:cxn modelId="{144C6534-DD3E-456A-B506-AFB21B605311}" type="presParOf" srcId="{FA1E257E-7F83-4250-BFD5-D8F66380F9B3}" destId="{A6DF8CE4-FE8E-4640-AA3B-68DA981C2099}"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E88172-44EE-4F34-ABBE-585F0A28B37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0228F8-ADED-48F1-9C83-AABE3AF703CC}">
      <dgm:prSet custT="1"/>
      <dgm:spPr>
        <a:solidFill>
          <a:srgbClr val="12284C"/>
        </a:solidFill>
      </dgm:spPr>
      <dgm:t>
        <a:bodyPr/>
        <a:lstStyle/>
        <a:p>
          <a:pPr algn="ctr"/>
          <a:r>
            <a:rPr lang="en-US" sz="4000" u="none" dirty="0">
              <a:ea typeface="+mn-lt"/>
              <a:cs typeface="+mn-lt"/>
            </a:rPr>
            <a:t>HEALTH</a:t>
          </a:r>
        </a:p>
      </dgm:t>
    </dgm:pt>
    <dgm:pt modelId="{C6AA384C-50AB-49E4-914C-B95C3F6EC548}" type="parTrans" cxnId="{2EFC5C6A-B44D-46A9-9B23-5B73F2A52888}">
      <dgm:prSet/>
      <dgm:spPr/>
      <dgm:t>
        <a:bodyPr/>
        <a:lstStyle/>
        <a:p>
          <a:endParaRPr lang="en-US"/>
        </a:p>
      </dgm:t>
    </dgm:pt>
    <dgm:pt modelId="{38175534-ED18-4047-8789-D057C98FAFF6}" type="sibTrans" cxnId="{2EFC5C6A-B44D-46A9-9B23-5B73F2A52888}">
      <dgm:prSet/>
      <dgm:spPr/>
      <dgm:t>
        <a:bodyPr/>
        <a:lstStyle/>
        <a:p>
          <a:endParaRPr lang="en-US"/>
        </a:p>
      </dgm:t>
    </dgm:pt>
    <dgm:pt modelId="{C18402C3-D04A-41A5-86F6-6F1D3CAC8EF5}">
      <dgm:prSet custT="1"/>
      <dgm:spPr>
        <a:solidFill>
          <a:srgbClr val="12284C"/>
        </a:solidFill>
      </dgm:spPr>
      <dgm:t>
        <a:bodyPr/>
        <a:lstStyle/>
        <a:p>
          <a:pPr algn="ctr"/>
          <a:r>
            <a:rPr lang="en-US" sz="4000" i="0" dirty="0">
              <a:ea typeface="+mn-lt"/>
              <a:cs typeface="+mn-lt"/>
            </a:rPr>
            <a:t>DENTAL</a:t>
          </a:r>
        </a:p>
      </dgm:t>
    </dgm:pt>
    <dgm:pt modelId="{C636E7F5-601C-4416-9CAD-26DC392FB440}" type="parTrans" cxnId="{7C215A4A-77E2-4C1A-BB7B-4C6C82FD5926}">
      <dgm:prSet/>
      <dgm:spPr/>
      <dgm:t>
        <a:bodyPr/>
        <a:lstStyle/>
        <a:p>
          <a:endParaRPr lang="en-US"/>
        </a:p>
      </dgm:t>
    </dgm:pt>
    <dgm:pt modelId="{BC3C9F34-EE78-4569-B615-B4EEB18DA5BD}" type="sibTrans" cxnId="{7C215A4A-77E2-4C1A-BB7B-4C6C82FD5926}">
      <dgm:prSet/>
      <dgm:spPr/>
      <dgm:t>
        <a:bodyPr/>
        <a:lstStyle/>
        <a:p>
          <a:endParaRPr lang="en-US"/>
        </a:p>
      </dgm:t>
    </dgm:pt>
    <dgm:pt modelId="{5F475253-CBC2-4553-8794-B5DC6FB0368D}">
      <dgm:prSet custT="1"/>
      <dgm:spPr>
        <a:solidFill>
          <a:srgbClr val="12284C"/>
        </a:solidFill>
      </dgm:spPr>
      <dgm:t>
        <a:bodyPr/>
        <a:lstStyle/>
        <a:p>
          <a:pPr algn="ctr"/>
          <a:r>
            <a:rPr lang="en-US" sz="4000" i="0" dirty="0" err="1">
              <a:ea typeface="+mn-lt"/>
              <a:cs typeface="+mn-lt"/>
            </a:rPr>
            <a:t>TexFlex</a:t>
          </a:r>
          <a:endParaRPr lang="en-US" sz="4000" i="0" dirty="0">
            <a:ea typeface="+mn-lt"/>
            <a:cs typeface="+mn-lt"/>
          </a:endParaRPr>
        </a:p>
      </dgm:t>
    </dgm:pt>
    <dgm:pt modelId="{333845E7-A82A-49C1-A957-6BE2B0DAB6EA}" type="parTrans" cxnId="{39C8EF53-0DAC-464F-92DA-EC9B7E266423}">
      <dgm:prSet/>
      <dgm:spPr/>
      <dgm:t>
        <a:bodyPr/>
        <a:lstStyle/>
        <a:p>
          <a:endParaRPr lang="en-US"/>
        </a:p>
      </dgm:t>
    </dgm:pt>
    <dgm:pt modelId="{94B6EAA8-665F-49AB-94D5-32C85D6153F4}" type="sibTrans" cxnId="{39C8EF53-0DAC-464F-92DA-EC9B7E266423}">
      <dgm:prSet/>
      <dgm:spPr/>
      <dgm:t>
        <a:bodyPr/>
        <a:lstStyle/>
        <a:p>
          <a:endParaRPr lang="en-US"/>
        </a:p>
      </dgm:t>
    </dgm:pt>
    <dgm:pt modelId="{FA1E257E-7F83-4250-BFD5-D8F66380F9B3}" type="pres">
      <dgm:prSet presAssocID="{73E88172-44EE-4F34-ABBE-585F0A28B377}" presName="linear" presStyleCnt="0">
        <dgm:presLayoutVars>
          <dgm:animLvl val="lvl"/>
          <dgm:resizeHandles val="exact"/>
        </dgm:presLayoutVars>
      </dgm:prSet>
      <dgm:spPr/>
    </dgm:pt>
    <dgm:pt modelId="{A6DF8CE4-FE8E-4640-AA3B-68DA981C2099}" type="pres">
      <dgm:prSet presAssocID="{DA0228F8-ADED-48F1-9C83-AABE3AF703CC}" presName="parentText" presStyleLbl="node1" presStyleIdx="0" presStyleCnt="3" custScaleY="73673" custLinFactY="-37098" custLinFactNeighborX="-861" custLinFactNeighborY="-100000">
        <dgm:presLayoutVars>
          <dgm:chMax val="0"/>
          <dgm:bulletEnabled val="1"/>
        </dgm:presLayoutVars>
      </dgm:prSet>
      <dgm:spPr/>
    </dgm:pt>
    <dgm:pt modelId="{2AD68D19-1387-4953-93F3-0DD59F7FDE11}" type="pres">
      <dgm:prSet presAssocID="{38175534-ED18-4047-8789-D057C98FAFF6}" presName="spacer" presStyleCnt="0"/>
      <dgm:spPr/>
    </dgm:pt>
    <dgm:pt modelId="{53F36050-F6B5-43F4-A7A0-7C8ADA054443}" type="pres">
      <dgm:prSet presAssocID="{C18402C3-D04A-41A5-86F6-6F1D3CAC8EF5}" presName="parentText" presStyleLbl="node1" presStyleIdx="1" presStyleCnt="3" custScaleY="67380" custLinFactY="-44945" custLinFactNeighborY="-100000">
        <dgm:presLayoutVars>
          <dgm:chMax val="0"/>
          <dgm:bulletEnabled val="1"/>
        </dgm:presLayoutVars>
      </dgm:prSet>
      <dgm:spPr/>
    </dgm:pt>
    <dgm:pt modelId="{4C2350BB-7F04-476F-821C-589785840F44}" type="pres">
      <dgm:prSet presAssocID="{BC3C9F34-EE78-4569-B615-B4EEB18DA5BD}" presName="spacer" presStyleCnt="0"/>
      <dgm:spPr/>
    </dgm:pt>
    <dgm:pt modelId="{76CAAF4C-0026-4BE8-921A-6F90DB5EBF09}" type="pres">
      <dgm:prSet presAssocID="{5F475253-CBC2-4553-8794-B5DC6FB0368D}" presName="parentText" presStyleLbl="node1" presStyleIdx="2" presStyleCnt="3" custScaleY="60161" custLinFactY="-51672" custLinFactNeighborY="-100000">
        <dgm:presLayoutVars>
          <dgm:chMax val="0"/>
          <dgm:bulletEnabled val="1"/>
        </dgm:presLayoutVars>
      </dgm:prSet>
      <dgm:spPr/>
    </dgm:pt>
  </dgm:ptLst>
  <dgm:cxnLst>
    <dgm:cxn modelId="{5478571D-C149-4C78-BB03-158721994E9B}" type="presOf" srcId="{73E88172-44EE-4F34-ABBE-585F0A28B377}" destId="{FA1E257E-7F83-4250-BFD5-D8F66380F9B3}" srcOrd="0" destOrd="0" presId="urn:microsoft.com/office/officeart/2005/8/layout/vList2"/>
    <dgm:cxn modelId="{2EFC5C6A-B44D-46A9-9B23-5B73F2A52888}" srcId="{73E88172-44EE-4F34-ABBE-585F0A28B377}" destId="{DA0228F8-ADED-48F1-9C83-AABE3AF703CC}" srcOrd="0" destOrd="0" parTransId="{C6AA384C-50AB-49E4-914C-B95C3F6EC548}" sibTransId="{38175534-ED18-4047-8789-D057C98FAFF6}"/>
    <dgm:cxn modelId="{7C215A4A-77E2-4C1A-BB7B-4C6C82FD5926}" srcId="{73E88172-44EE-4F34-ABBE-585F0A28B377}" destId="{C18402C3-D04A-41A5-86F6-6F1D3CAC8EF5}" srcOrd="1" destOrd="0" parTransId="{C636E7F5-601C-4416-9CAD-26DC392FB440}" sibTransId="{BC3C9F34-EE78-4569-B615-B4EEB18DA5BD}"/>
    <dgm:cxn modelId="{39C8EF53-0DAC-464F-92DA-EC9B7E266423}" srcId="{73E88172-44EE-4F34-ABBE-585F0A28B377}" destId="{5F475253-CBC2-4553-8794-B5DC6FB0368D}" srcOrd="2" destOrd="0" parTransId="{333845E7-A82A-49C1-A957-6BE2B0DAB6EA}" sibTransId="{94B6EAA8-665F-49AB-94D5-32C85D6153F4}"/>
    <dgm:cxn modelId="{47464DD3-4D8D-414E-9CE3-D75924294E25}" type="presOf" srcId="{5F475253-CBC2-4553-8794-B5DC6FB0368D}" destId="{76CAAF4C-0026-4BE8-921A-6F90DB5EBF09}" srcOrd="0" destOrd="0" presId="urn:microsoft.com/office/officeart/2005/8/layout/vList2"/>
    <dgm:cxn modelId="{96EF81F3-F56A-4675-A59E-31CF16C274D2}" type="presOf" srcId="{DA0228F8-ADED-48F1-9C83-AABE3AF703CC}" destId="{A6DF8CE4-FE8E-4640-AA3B-68DA981C2099}" srcOrd="0" destOrd="0" presId="urn:microsoft.com/office/officeart/2005/8/layout/vList2"/>
    <dgm:cxn modelId="{F532A9F9-0D6C-46A7-9D90-400914FF9CFD}" type="presOf" srcId="{C18402C3-D04A-41A5-86F6-6F1D3CAC8EF5}" destId="{53F36050-F6B5-43F4-A7A0-7C8ADA054443}" srcOrd="0" destOrd="0" presId="urn:microsoft.com/office/officeart/2005/8/layout/vList2"/>
    <dgm:cxn modelId="{144C6534-DD3E-456A-B506-AFB21B605311}" type="presParOf" srcId="{FA1E257E-7F83-4250-BFD5-D8F66380F9B3}" destId="{A6DF8CE4-FE8E-4640-AA3B-68DA981C2099}" srcOrd="0" destOrd="0" presId="urn:microsoft.com/office/officeart/2005/8/layout/vList2"/>
    <dgm:cxn modelId="{83F8F540-8087-42D7-9448-72FC87D69AEB}" type="presParOf" srcId="{FA1E257E-7F83-4250-BFD5-D8F66380F9B3}" destId="{2AD68D19-1387-4953-93F3-0DD59F7FDE11}" srcOrd="1" destOrd="0" presId="urn:microsoft.com/office/officeart/2005/8/layout/vList2"/>
    <dgm:cxn modelId="{D2474C39-CEBD-462D-82C6-69BA3A4877E9}" type="presParOf" srcId="{FA1E257E-7F83-4250-BFD5-D8F66380F9B3}" destId="{53F36050-F6B5-43F4-A7A0-7C8ADA054443}" srcOrd="2" destOrd="0" presId="urn:microsoft.com/office/officeart/2005/8/layout/vList2"/>
    <dgm:cxn modelId="{0799767D-19D6-4188-8A1A-7A48A17AC862}" type="presParOf" srcId="{FA1E257E-7F83-4250-BFD5-D8F66380F9B3}" destId="{4C2350BB-7F04-476F-821C-589785840F44}" srcOrd="3" destOrd="0" presId="urn:microsoft.com/office/officeart/2005/8/layout/vList2"/>
    <dgm:cxn modelId="{B89A4BBA-E883-42D8-A5C2-BDF8EBDF2A37}" type="presParOf" srcId="{FA1E257E-7F83-4250-BFD5-D8F66380F9B3}" destId="{76CAAF4C-0026-4BE8-921A-6F90DB5EBF0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E88172-44EE-4F34-ABBE-585F0A28B37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0228F8-ADED-48F1-9C83-AABE3AF703CC}">
      <dgm:prSet custT="1"/>
      <dgm:spPr>
        <a:solidFill>
          <a:srgbClr val="12284C"/>
        </a:solidFill>
      </dgm:spPr>
      <dgm:t>
        <a:bodyPr/>
        <a:lstStyle/>
        <a:p>
          <a:pPr algn="ctr"/>
          <a:r>
            <a:rPr lang="en-US" sz="4000" u="none" dirty="0">
              <a:ea typeface="+mn-lt"/>
              <a:cs typeface="+mn-lt"/>
            </a:rPr>
            <a:t>VISION</a:t>
          </a:r>
        </a:p>
      </dgm:t>
    </dgm:pt>
    <dgm:pt modelId="{C6AA384C-50AB-49E4-914C-B95C3F6EC548}" type="parTrans" cxnId="{2EFC5C6A-B44D-46A9-9B23-5B73F2A52888}">
      <dgm:prSet/>
      <dgm:spPr/>
      <dgm:t>
        <a:bodyPr/>
        <a:lstStyle/>
        <a:p>
          <a:endParaRPr lang="en-US"/>
        </a:p>
      </dgm:t>
    </dgm:pt>
    <dgm:pt modelId="{38175534-ED18-4047-8789-D057C98FAFF6}" type="sibTrans" cxnId="{2EFC5C6A-B44D-46A9-9B23-5B73F2A52888}">
      <dgm:prSet/>
      <dgm:spPr/>
      <dgm:t>
        <a:bodyPr/>
        <a:lstStyle/>
        <a:p>
          <a:endParaRPr lang="en-US"/>
        </a:p>
      </dgm:t>
    </dgm:pt>
    <dgm:pt modelId="{C18402C3-D04A-41A5-86F6-6F1D3CAC8EF5}">
      <dgm:prSet custT="1"/>
      <dgm:spPr>
        <a:solidFill>
          <a:srgbClr val="12284C"/>
        </a:solidFill>
      </dgm:spPr>
      <dgm:t>
        <a:bodyPr/>
        <a:lstStyle/>
        <a:p>
          <a:pPr algn="ctr"/>
          <a:r>
            <a:rPr lang="en-US" sz="4000" i="0" dirty="0">
              <a:ea typeface="+mn-lt"/>
              <a:cs typeface="+mn-lt"/>
            </a:rPr>
            <a:t>LIFE</a:t>
          </a:r>
        </a:p>
      </dgm:t>
    </dgm:pt>
    <dgm:pt modelId="{C636E7F5-601C-4416-9CAD-26DC392FB440}" type="parTrans" cxnId="{7C215A4A-77E2-4C1A-BB7B-4C6C82FD5926}">
      <dgm:prSet/>
      <dgm:spPr/>
      <dgm:t>
        <a:bodyPr/>
        <a:lstStyle/>
        <a:p>
          <a:endParaRPr lang="en-US"/>
        </a:p>
      </dgm:t>
    </dgm:pt>
    <dgm:pt modelId="{BC3C9F34-EE78-4569-B615-B4EEB18DA5BD}" type="sibTrans" cxnId="{7C215A4A-77E2-4C1A-BB7B-4C6C82FD5926}">
      <dgm:prSet/>
      <dgm:spPr/>
      <dgm:t>
        <a:bodyPr/>
        <a:lstStyle/>
        <a:p>
          <a:endParaRPr lang="en-US"/>
        </a:p>
      </dgm:t>
    </dgm:pt>
    <dgm:pt modelId="{063B44C0-9202-42A6-A6CA-315139E66981}">
      <dgm:prSet custT="1"/>
      <dgm:spPr>
        <a:solidFill>
          <a:srgbClr val="12284C"/>
        </a:solidFill>
      </dgm:spPr>
      <dgm:t>
        <a:bodyPr/>
        <a:lstStyle/>
        <a:p>
          <a:pPr algn="ctr"/>
          <a:r>
            <a:rPr lang="en-US" sz="2800" i="0" dirty="0">
              <a:ea typeface="+mn-lt"/>
              <a:cs typeface="+mn-lt"/>
            </a:rPr>
            <a:t>Disability Insurance</a:t>
          </a:r>
        </a:p>
      </dgm:t>
    </dgm:pt>
    <dgm:pt modelId="{8B5996D2-51FD-418B-B450-74DA4573C25F}" type="parTrans" cxnId="{5AF0369C-272C-45CA-AF0B-E07F31690676}">
      <dgm:prSet/>
      <dgm:spPr/>
      <dgm:t>
        <a:bodyPr/>
        <a:lstStyle/>
        <a:p>
          <a:endParaRPr lang="en-US"/>
        </a:p>
      </dgm:t>
    </dgm:pt>
    <dgm:pt modelId="{1C4B7F71-3DA3-4896-8AF9-0071D6951108}" type="sibTrans" cxnId="{5AF0369C-272C-45CA-AF0B-E07F31690676}">
      <dgm:prSet/>
      <dgm:spPr/>
      <dgm:t>
        <a:bodyPr/>
        <a:lstStyle/>
        <a:p>
          <a:endParaRPr lang="en-US"/>
        </a:p>
      </dgm:t>
    </dgm:pt>
    <dgm:pt modelId="{FA1E257E-7F83-4250-BFD5-D8F66380F9B3}" type="pres">
      <dgm:prSet presAssocID="{73E88172-44EE-4F34-ABBE-585F0A28B377}" presName="linear" presStyleCnt="0">
        <dgm:presLayoutVars>
          <dgm:animLvl val="lvl"/>
          <dgm:resizeHandles val="exact"/>
        </dgm:presLayoutVars>
      </dgm:prSet>
      <dgm:spPr/>
    </dgm:pt>
    <dgm:pt modelId="{A6DF8CE4-FE8E-4640-AA3B-68DA981C2099}" type="pres">
      <dgm:prSet presAssocID="{DA0228F8-ADED-48F1-9C83-AABE3AF703CC}" presName="parentText" presStyleLbl="node1" presStyleIdx="0" presStyleCnt="3" custScaleY="72306" custLinFactY="-4265" custLinFactNeighborY="-100000">
        <dgm:presLayoutVars>
          <dgm:chMax val="0"/>
          <dgm:bulletEnabled val="1"/>
        </dgm:presLayoutVars>
      </dgm:prSet>
      <dgm:spPr/>
    </dgm:pt>
    <dgm:pt modelId="{2AD68D19-1387-4953-93F3-0DD59F7FDE11}" type="pres">
      <dgm:prSet presAssocID="{38175534-ED18-4047-8789-D057C98FAFF6}" presName="spacer" presStyleCnt="0"/>
      <dgm:spPr/>
    </dgm:pt>
    <dgm:pt modelId="{53F36050-F6B5-43F4-A7A0-7C8ADA054443}" type="pres">
      <dgm:prSet presAssocID="{C18402C3-D04A-41A5-86F6-6F1D3CAC8EF5}" presName="parentText" presStyleLbl="node1" presStyleIdx="1" presStyleCnt="3" custScaleY="64931" custLinFactY="-13962" custLinFactNeighborY="-100000">
        <dgm:presLayoutVars>
          <dgm:chMax val="0"/>
          <dgm:bulletEnabled val="1"/>
        </dgm:presLayoutVars>
      </dgm:prSet>
      <dgm:spPr/>
    </dgm:pt>
    <dgm:pt modelId="{CAD84D81-F00B-4FD8-A447-06F7C6D4455A}" type="pres">
      <dgm:prSet presAssocID="{BC3C9F34-EE78-4569-B615-B4EEB18DA5BD}" presName="spacer" presStyleCnt="0"/>
      <dgm:spPr/>
    </dgm:pt>
    <dgm:pt modelId="{248E810F-7A20-4CE0-9C85-8B29AFF2C86A}" type="pres">
      <dgm:prSet presAssocID="{063B44C0-9202-42A6-A6CA-315139E66981}" presName="parentText" presStyleLbl="node1" presStyleIdx="2" presStyleCnt="3" custScaleY="65488" custLinFactY="-22210" custLinFactNeighborY="-100000">
        <dgm:presLayoutVars>
          <dgm:chMax val="0"/>
          <dgm:bulletEnabled val="1"/>
        </dgm:presLayoutVars>
      </dgm:prSet>
      <dgm:spPr/>
    </dgm:pt>
  </dgm:ptLst>
  <dgm:cxnLst>
    <dgm:cxn modelId="{5478571D-C149-4C78-BB03-158721994E9B}" type="presOf" srcId="{73E88172-44EE-4F34-ABBE-585F0A28B377}" destId="{FA1E257E-7F83-4250-BFD5-D8F66380F9B3}" srcOrd="0" destOrd="0" presId="urn:microsoft.com/office/officeart/2005/8/layout/vList2"/>
    <dgm:cxn modelId="{2EFC5C6A-B44D-46A9-9B23-5B73F2A52888}" srcId="{73E88172-44EE-4F34-ABBE-585F0A28B377}" destId="{DA0228F8-ADED-48F1-9C83-AABE3AF703CC}" srcOrd="0" destOrd="0" parTransId="{C6AA384C-50AB-49E4-914C-B95C3F6EC548}" sibTransId="{38175534-ED18-4047-8789-D057C98FAFF6}"/>
    <dgm:cxn modelId="{7C215A4A-77E2-4C1A-BB7B-4C6C82FD5926}" srcId="{73E88172-44EE-4F34-ABBE-585F0A28B377}" destId="{C18402C3-D04A-41A5-86F6-6F1D3CAC8EF5}" srcOrd="1" destOrd="0" parTransId="{C636E7F5-601C-4416-9CAD-26DC392FB440}" sibTransId="{BC3C9F34-EE78-4569-B615-B4EEB18DA5BD}"/>
    <dgm:cxn modelId="{69C7EE85-D166-4360-BDD2-D77C918B9BF4}" type="presOf" srcId="{063B44C0-9202-42A6-A6CA-315139E66981}" destId="{248E810F-7A20-4CE0-9C85-8B29AFF2C86A}" srcOrd="0" destOrd="0" presId="urn:microsoft.com/office/officeart/2005/8/layout/vList2"/>
    <dgm:cxn modelId="{5AF0369C-272C-45CA-AF0B-E07F31690676}" srcId="{73E88172-44EE-4F34-ABBE-585F0A28B377}" destId="{063B44C0-9202-42A6-A6CA-315139E66981}" srcOrd="2" destOrd="0" parTransId="{8B5996D2-51FD-418B-B450-74DA4573C25F}" sibTransId="{1C4B7F71-3DA3-4896-8AF9-0071D6951108}"/>
    <dgm:cxn modelId="{96EF81F3-F56A-4675-A59E-31CF16C274D2}" type="presOf" srcId="{DA0228F8-ADED-48F1-9C83-AABE3AF703CC}" destId="{A6DF8CE4-FE8E-4640-AA3B-68DA981C2099}" srcOrd="0" destOrd="0" presId="urn:microsoft.com/office/officeart/2005/8/layout/vList2"/>
    <dgm:cxn modelId="{F532A9F9-0D6C-46A7-9D90-400914FF9CFD}" type="presOf" srcId="{C18402C3-D04A-41A5-86F6-6F1D3CAC8EF5}" destId="{53F36050-F6B5-43F4-A7A0-7C8ADA054443}" srcOrd="0" destOrd="0" presId="urn:microsoft.com/office/officeart/2005/8/layout/vList2"/>
    <dgm:cxn modelId="{144C6534-DD3E-456A-B506-AFB21B605311}" type="presParOf" srcId="{FA1E257E-7F83-4250-BFD5-D8F66380F9B3}" destId="{A6DF8CE4-FE8E-4640-AA3B-68DA981C2099}" srcOrd="0" destOrd="0" presId="urn:microsoft.com/office/officeart/2005/8/layout/vList2"/>
    <dgm:cxn modelId="{83F8F540-8087-42D7-9448-72FC87D69AEB}" type="presParOf" srcId="{FA1E257E-7F83-4250-BFD5-D8F66380F9B3}" destId="{2AD68D19-1387-4953-93F3-0DD59F7FDE11}" srcOrd="1" destOrd="0" presId="urn:microsoft.com/office/officeart/2005/8/layout/vList2"/>
    <dgm:cxn modelId="{D2474C39-CEBD-462D-82C6-69BA3A4877E9}" type="presParOf" srcId="{FA1E257E-7F83-4250-BFD5-D8F66380F9B3}" destId="{53F36050-F6B5-43F4-A7A0-7C8ADA054443}" srcOrd="2" destOrd="0" presId="urn:microsoft.com/office/officeart/2005/8/layout/vList2"/>
    <dgm:cxn modelId="{2E369CC0-ED03-48D3-93E2-3EA3331B5FFA}" type="presParOf" srcId="{FA1E257E-7F83-4250-BFD5-D8F66380F9B3}" destId="{CAD84D81-F00B-4FD8-A447-06F7C6D4455A}" srcOrd="3" destOrd="0" presId="urn:microsoft.com/office/officeart/2005/8/layout/vList2"/>
    <dgm:cxn modelId="{B141A527-F7B4-46AF-B69C-242288BA7091}" type="presParOf" srcId="{FA1E257E-7F83-4250-BFD5-D8F66380F9B3}" destId="{248E810F-7A20-4CE0-9C85-8B29AFF2C86A}"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A27E-2045-4C75-96A9-55A7CAAFB076}">
      <dsp:nvSpPr>
        <dsp:cNvPr id="0" name=""/>
        <dsp:cNvSpPr/>
      </dsp:nvSpPr>
      <dsp:spPr>
        <a:xfrm>
          <a:off x="0" y="9434"/>
          <a:ext cx="6132985" cy="786240"/>
        </a:xfrm>
        <a:prstGeom prst="roundRect">
          <a:avLst/>
        </a:prstGeom>
        <a:solidFill>
          <a:srgbClr val="FFC6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defRPr cap="all"/>
          </a:pPr>
          <a:r>
            <a:rPr lang="en-US" sz="2800" kern="1200" dirty="0">
              <a:solidFill>
                <a:srgbClr val="12284C"/>
              </a:solidFill>
              <a:latin typeface="Calibri"/>
            </a:rPr>
            <a:t>What is semimonthly payroll?</a:t>
          </a:r>
          <a:endParaRPr lang="en-US" sz="2800" kern="1200" dirty="0">
            <a:solidFill>
              <a:srgbClr val="12284C"/>
            </a:solidFill>
          </a:endParaRPr>
        </a:p>
      </dsp:txBody>
      <dsp:txXfrm>
        <a:off x="38381" y="47815"/>
        <a:ext cx="6056223" cy="709478"/>
      </dsp:txXfrm>
    </dsp:sp>
    <dsp:sp modelId="{B0EBFF3F-BCEB-4D9E-9A9B-8D60E135555E}">
      <dsp:nvSpPr>
        <dsp:cNvPr id="0" name=""/>
        <dsp:cNvSpPr/>
      </dsp:nvSpPr>
      <dsp:spPr>
        <a:xfrm>
          <a:off x="0" y="920687"/>
          <a:ext cx="6132985" cy="786240"/>
        </a:xfrm>
        <a:prstGeom prst="roundRect">
          <a:avLst/>
        </a:prstGeom>
        <a:solidFill>
          <a:srgbClr val="FFC6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defRPr cap="all"/>
          </a:pPr>
          <a:r>
            <a:rPr lang="en-US" sz="2800" kern="1200" dirty="0">
              <a:solidFill>
                <a:srgbClr val="12284C"/>
              </a:solidFill>
            </a:rPr>
            <a:t>EXEMPT VS NON-EXEMPT EMPLOYEES</a:t>
          </a:r>
          <a:endParaRPr lang="en-US" sz="2800" kern="1200" dirty="0"/>
        </a:p>
      </dsp:txBody>
      <dsp:txXfrm>
        <a:off x="38381" y="959068"/>
        <a:ext cx="6056223" cy="709478"/>
      </dsp:txXfrm>
    </dsp:sp>
    <dsp:sp modelId="{04DEF978-D144-48DC-817E-2F956D7F7ABD}">
      <dsp:nvSpPr>
        <dsp:cNvPr id="0" name=""/>
        <dsp:cNvSpPr/>
      </dsp:nvSpPr>
      <dsp:spPr>
        <a:xfrm>
          <a:off x="0" y="2694210"/>
          <a:ext cx="6132985" cy="786240"/>
        </a:xfrm>
        <a:prstGeom prst="roundRect">
          <a:avLst/>
        </a:prstGeom>
        <a:solidFill>
          <a:srgbClr val="FFC6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defRPr cap="all"/>
          </a:pPr>
          <a:r>
            <a:rPr lang="en-US" sz="2800" kern="1200" dirty="0">
              <a:solidFill>
                <a:srgbClr val="12284C"/>
              </a:solidFill>
            </a:rPr>
            <a:t>Taxation and other deductions</a:t>
          </a:r>
          <a:endParaRPr lang="en-US" sz="2800" kern="1200" dirty="0"/>
        </a:p>
      </dsp:txBody>
      <dsp:txXfrm>
        <a:off x="38381" y="2732591"/>
        <a:ext cx="6056223" cy="709478"/>
      </dsp:txXfrm>
    </dsp:sp>
    <dsp:sp modelId="{99424C53-2BC2-4617-AEE9-C5E510CF6222}">
      <dsp:nvSpPr>
        <dsp:cNvPr id="0" name=""/>
        <dsp:cNvSpPr/>
      </dsp:nvSpPr>
      <dsp:spPr>
        <a:xfrm>
          <a:off x="0" y="1829215"/>
          <a:ext cx="6132985" cy="786240"/>
        </a:xfrm>
        <a:prstGeom prst="roundRect">
          <a:avLst/>
        </a:prstGeom>
        <a:solidFill>
          <a:srgbClr val="FFC6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12284C"/>
              </a:solidFill>
              <a:latin typeface="Calibri"/>
            </a:rPr>
            <a:t>TRANSITION PERIOD &amp; PAY SCHEDULE </a:t>
          </a:r>
          <a:endParaRPr lang="en-US" sz="2800" kern="1200" dirty="0"/>
        </a:p>
      </dsp:txBody>
      <dsp:txXfrm>
        <a:off x="38381" y="1867596"/>
        <a:ext cx="6056223" cy="709478"/>
      </dsp:txXfrm>
    </dsp:sp>
    <dsp:sp modelId="{92F5F26D-9C3A-4BF6-8BD1-638F96A6046F}">
      <dsp:nvSpPr>
        <dsp:cNvPr id="0" name=""/>
        <dsp:cNvSpPr/>
      </dsp:nvSpPr>
      <dsp:spPr>
        <a:xfrm>
          <a:off x="0" y="3607031"/>
          <a:ext cx="6132985" cy="786240"/>
        </a:xfrm>
        <a:prstGeom prst="roundRect">
          <a:avLst/>
        </a:prstGeom>
        <a:solidFill>
          <a:srgbClr val="FFC62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12284C"/>
              </a:solidFill>
              <a:latin typeface="Calibri"/>
            </a:rPr>
            <a:t>BENEFITS ADMINISTRATION</a:t>
          </a:r>
          <a:endParaRPr lang="en-US" sz="2800" kern="1200" dirty="0"/>
        </a:p>
      </dsp:txBody>
      <dsp:txXfrm>
        <a:off x="38381" y="3645412"/>
        <a:ext cx="6056223" cy="70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4E01C-941F-4CC6-A2EB-35927F80B249}">
      <dsp:nvSpPr>
        <dsp:cNvPr id="0" name=""/>
        <dsp:cNvSpPr/>
      </dsp:nvSpPr>
      <dsp:spPr>
        <a:xfrm>
          <a:off x="0" y="561699"/>
          <a:ext cx="9343006" cy="431730"/>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Your annual salary and/or hourly rate.</a:t>
          </a:r>
        </a:p>
      </dsp:txBody>
      <dsp:txXfrm>
        <a:off x="21075" y="582774"/>
        <a:ext cx="9300856" cy="389580"/>
      </dsp:txXfrm>
    </dsp:sp>
    <dsp:sp modelId="{691B78A2-F3C3-4814-B351-F69A56CC7B35}">
      <dsp:nvSpPr>
        <dsp:cNvPr id="0" name=""/>
        <dsp:cNvSpPr/>
      </dsp:nvSpPr>
      <dsp:spPr>
        <a:xfrm>
          <a:off x="0" y="1045270"/>
          <a:ext cx="9343006" cy="431730"/>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Benefits coverage.</a:t>
          </a:r>
        </a:p>
      </dsp:txBody>
      <dsp:txXfrm>
        <a:off x="21075" y="1066345"/>
        <a:ext cx="9300856" cy="389580"/>
      </dsp:txXfrm>
    </dsp:sp>
    <dsp:sp modelId="{0C3A90F4-3401-4A45-9E3F-97E05215DA50}">
      <dsp:nvSpPr>
        <dsp:cNvPr id="0" name=""/>
        <dsp:cNvSpPr/>
      </dsp:nvSpPr>
      <dsp:spPr>
        <a:xfrm>
          <a:off x="0" y="1528840"/>
          <a:ext cx="9343006" cy="431730"/>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How much you pay for benefits.</a:t>
          </a:r>
        </a:p>
      </dsp:txBody>
      <dsp:txXfrm>
        <a:off x="21075" y="1549915"/>
        <a:ext cx="9300856" cy="389580"/>
      </dsp:txXfrm>
    </dsp:sp>
    <dsp:sp modelId="{0CBAF36A-C80A-4BF8-BB3C-28873D658038}">
      <dsp:nvSpPr>
        <dsp:cNvPr id="0" name=""/>
        <dsp:cNvSpPr/>
      </dsp:nvSpPr>
      <dsp:spPr>
        <a:xfrm>
          <a:off x="0" y="2012410"/>
          <a:ext cx="9343006" cy="431730"/>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Your annual earned leave.</a:t>
          </a:r>
        </a:p>
      </dsp:txBody>
      <dsp:txXfrm>
        <a:off x="21075" y="2033485"/>
        <a:ext cx="9300856" cy="389580"/>
      </dsp:txXfrm>
    </dsp:sp>
    <dsp:sp modelId="{C47920E2-AA63-4E95-9547-17E0CFEE75BA}">
      <dsp:nvSpPr>
        <dsp:cNvPr id="0" name=""/>
        <dsp:cNvSpPr/>
      </dsp:nvSpPr>
      <dsp:spPr>
        <a:xfrm>
          <a:off x="0" y="2495980"/>
          <a:ext cx="9343006" cy="431730"/>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When you use your leave.</a:t>
          </a:r>
        </a:p>
      </dsp:txBody>
      <dsp:txXfrm>
        <a:off x="21075" y="2517055"/>
        <a:ext cx="9300856" cy="389580"/>
      </dsp:txXfrm>
    </dsp:sp>
    <dsp:sp modelId="{B700059D-007D-48EA-8669-CB76E05B7CBD}">
      <dsp:nvSpPr>
        <dsp:cNvPr id="0" name=""/>
        <dsp:cNvSpPr/>
      </dsp:nvSpPr>
      <dsp:spPr>
        <a:xfrm>
          <a:off x="0" y="2979549"/>
          <a:ext cx="9343006" cy="431730"/>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Fair Labor Standards Act (FLSA) designation.</a:t>
          </a:r>
        </a:p>
      </dsp:txBody>
      <dsp:txXfrm>
        <a:off x="21075" y="3000624"/>
        <a:ext cx="9300856" cy="389580"/>
      </dsp:txXfrm>
    </dsp:sp>
    <dsp:sp modelId="{0CBDD8E6-127E-4DC5-966D-1B373B40F196}">
      <dsp:nvSpPr>
        <dsp:cNvPr id="0" name=""/>
        <dsp:cNvSpPr/>
      </dsp:nvSpPr>
      <dsp:spPr>
        <a:xfrm>
          <a:off x="0" y="3463120"/>
          <a:ext cx="9343006" cy="431730"/>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Required Teacher’s Retirement System (TRS) and Optional Retirement Plan (ORP) contributions.</a:t>
          </a:r>
        </a:p>
      </dsp:txBody>
      <dsp:txXfrm>
        <a:off x="21075" y="3484195"/>
        <a:ext cx="9300856" cy="3895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F8CE4-FE8E-4640-AA3B-68DA981C2099}">
      <dsp:nvSpPr>
        <dsp:cNvPr id="0" name=""/>
        <dsp:cNvSpPr/>
      </dsp:nvSpPr>
      <dsp:spPr>
        <a:xfrm>
          <a:off x="0" y="454083"/>
          <a:ext cx="3216577" cy="882661"/>
        </a:xfrm>
        <a:prstGeom prst="roundRect">
          <a:avLst/>
        </a:prstGeom>
        <a:solidFill>
          <a:srgbClr val="FFC629"/>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u="none" kern="1200" dirty="0">
              <a:solidFill>
                <a:srgbClr val="000000"/>
              </a:solidFill>
              <a:ea typeface="+mn-lt"/>
              <a:cs typeface="+mn-lt"/>
            </a:rPr>
            <a:t>Texa$aver 457</a:t>
          </a:r>
        </a:p>
      </dsp:txBody>
      <dsp:txXfrm>
        <a:off x="43088" y="497171"/>
        <a:ext cx="3130401" cy="796485"/>
      </dsp:txXfrm>
    </dsp:sp>
    <dsp:sp modelId="{53F36050-F6B5-43F4-A7A0-7C8ADA054443}">
      <dsp:nvSpPr>
        <dsp:cNvPr id="0" name=""/>
        <dsp:cNvSpPr/>
      </dsp:nvSpPr>
      <dsp:spPr>
        <a:xfrm>
          <a:off x="0" y="1405402"/>
          <a:ext cx="3216577" cy="807266"/>
        </a:xfrm>
        <a:prstGeom prst="roundRect">
          <a:avLst/>
        </a:prstGeom>
        <a:solidFill>
          <a:srgbClr val="FFC629"/>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i="0" kern="1200" dirty="0">
              <a:solidFill>
                <a:srgbClr val="000000"/>
              </a:solidFill>
              <a:ea typeface="+mn-lt"/>
              <a:cs typeface="+mn-lt"/>
            </a:rPr>
            <a:t>Scholarship Donations </a:t>
          </a:r>
        </a:p>
      </dsp:txBody>
      <dsp:txXfrm>
        <a:off x="39407" y="1444809"/>
        <a:ext cx="3137763" cy="728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F8CE4-FE8E-4640-AA3B-68DA981C2099}">
      <dsp:nvSpPr>
        <dsp:cNvPr id="0" name=""/>
        <dsp:cNvSpPr/>
      </dsp:nvSpPr>
      <dsp:spPr>
        <a:xfrm>
          <a:off x="0" y="0"/>
          <a:ext cx="3500596" cy="869354"/>
        </a:xfrm>
        <a:prstGeom prst="roundRect">
          <a:avLst/>
        </a:prstGeom>
        <a:solidFill>
          <a:srgbClr val="FFC6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u="none" kern="1200" dirty="0">
              <a:solidFill>
                <a:srgbClr val="000000"/>
              </a:solidFill>
              <a:ea typeface="+mn-lt"/>
              <a:cs typeface="+mn-lt"/>
            </a:rPr>
            <a:t>403b Annuity</a:t>
          </a:r>
        </a:p>
      </dsp:txBody>
      <dsp:txXfrm>
        <a:off x="42438" y="42438"/>
        <a:ext cx="3415720" cy="784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F8CE4-FE8E-4640-AA3B-68DA981C2099}">
      <dsp:nvSpPr>
        <dsp:cNvPr id="0" name=""/>
        <dsp:cNvSpPr/>
      </dsp:nvSpPr>
      <dsp:spPr>
        <a:xfrm>
          <a:off x="0" y="1535"/>
          <a:ext cx="3216577" cy="882661"/>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u="none" kern="1200" dirty="0">
              <a:ea typeface="+mn-lt"/>
              <a:cs typeface="+mn-lt"/>
            </a:rPr>
            <a:t>HEALTH</a:t>
          </a:r>
        </a:p>
      </dsp:txBody>
      <dsp:txXfrm>
        <a:off x="43088" y="44623"/>
        <a:ext cx="3130401" cy="796485"/>
      </dsp:txXfrm>
    </dsp:sp>
    <dsp:sp modelId="{53F36050-F6B5-43F4-A7A0-7C8ADA054443}">
      <dsp:nvSpPr>
        <dsp:cNvPr id="0" name=""/>
        <dsp:cNvSpPr/>
      </dsp:nvSpPr>
      <dsp:spPr>
        <a:xfrm>
          <a:off x="0" y="974503"/>
          <a:ext cx="3216577" cy="807266"/>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i="0" kern="1200" dirty="0">
              <a:ea typeface="+mn-lt"/>
              <a:cs typeface="+mn-lt"/>
            </a:rPr>
            <a:t>DENTAL</a:t>
          </a:r>
        </a:p>
      </dsp:txBody>
      <dsp:txXfrm>
        <a:off x="39407" y="1013910"/>
        <a:ext cx="3137763" cy="728452"/>
      </dsp:txXfrm>
    </dsp:sp>
    <dsp:sp modelId="{76CAAF4C-0026-4BE8-921A-6F90DB5EBF09}">
      <dsp:nvSpPr>
        <dsp:cNvPr id="0" name=""/>
        <dsp:cNvSpPr/>
      </dsp:nvSpPr>
      <dsp:spPr>
        <a:xfrm>
          <a:off x="0" y="1885495"/>
          <a:ext cx="3216577" cy="720776"/>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i="0" kern="1200" dirty="0" err="1">
              <a:ea typeface="+mn-lt"/>
              <a:cs typeface="+mn-lt"/>
            </a:rPr>
            <a:t>TexFlex</a:t>
          </a:r>
          <a:endParaRPr lang="en-US" sz="4000" i="0" kern="1200" dirty="0">
            <a:ea typeface="+mn-lt"/>
            <a:cs typeface="+mn-lt"/>
          </a:endParaRPr>
        </a:p>
      </dsp:txBody>
      <dsp:txXfrm>
        <a:off x="35185" y="1920680"/>
        <a:ext cx="3146207" cy="6504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F8CE4-FE8E-4640-AA3B-68DA981C2099}">
      <dsp:nvSpPr>
        <dsp:cNvPr id="0" name=""/>
        <dsp:cNvSpPr/>
      </dsp:nvSpPr>
      <dsp:spPr>
        <a:xfrm>
          <a:off x="0" y="385849"/>
          <a:ext cx="3500596" cy="866283"/>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u="none" kern="1200" dirty="0">
              <a:ea typeface="+mn-lt"/>
              <a:cs typeface="+mn-lt"/>
            </a:rPr>
            <a:t>VISION</a:t>
          </a:r>
        </a:p>
      </dsp:txBody>
      <dsp:txXfrm>
        <a:off x="42288" y="428137"/>
        <a:ext cx="3416020" cy="781707"/>
      </dsp:txXfrm>
    </dsp:sp>
    <dsp:sp modelId="{53F36050-F6B5-43F4-A7A0-7C8ADA054443}">
      <dsp:nvSpPr>
        <dsp:cNvPr id="0" name=""/>
        <dsp:cNvSpPr/>
      </dsp:nvSpPr>
      <dsp:spPr>
        <a:xfrm>
          <a:off x="0" y="1320275"/>
          <a:ext cx="3500596" cy="777925"/>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i="0" kern="1200" dirty="0">
              <a:ea typeface="+mn-lt"/>
              <a:cs typeface="+mn-lt"/>
            </a:rPr>
            <a:t>LIFE</a:t>
          </a:r>
        </a:p>
      </dsp:txBody>
      <dsp:txXfrm>
        <a:off x="37975" y="1358250"/>
        <a:ext cx="3424646" cy="701975"/>
      </dsp:txXfrm>
    </dsp:sp>
    <dsp:sp modelId="{248E810F-7A20-4CE0-9C85-8B29AFF2C86A}">
      <dsp:nvSpPr>
        <dsp:cNvPr id="0" name=""/>
        <dsp:cNvSpPr/>
      </dsp:nvSpPr>
      <dsp:spPr>
        <a:xfrm>
          <a:off x="0" y="2183703"/>
          <a:ext cx="3500596" cy="784598"/>
        </a:xfrm>
        <a:prstGeom prst="roundRect">
          <a:avLst/>
        </a:prstGeom>
        <a:solidFill>
          <a:srgbClr val="1228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0" kern="1200" dirty="0">
              <a:ea typeface="+mn-lt"/>
              <a:cs typeface="+mn-lt"/>
            </a:rPr>
            <a:t>Disability Insurance</a:t>
          </a:r>
        </a:p>
      </dsp:txBody>
      <dsp:txXfrm>
        <a:off x="38301" y="2222004"/>
        <a:ext cx="3423994" cy="7079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B56BD-D7B5-4F09-9CEA-10EF4AD835EB}" type="datetimeFigureOut">
              <a:rPr lang="en-US" smtClean="0"/>
              <a:t>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D247F-9343-434F-AD3A-EFD188D36122}" type="slidenum">
              <a:rPr lang="en-US" smtClean="0"/>
              <a:t>‹#›</a:t>
            </a:fld>
            <a:endParaRPr lang="en-US" dirty="0"/>
          </a:p>
        </p:txBody>
      </p:sp>
    </p:spTree>
    <p:extLst>
      <p:ext uri="{BB962C8B-B14F-4D97-AF65-F5344CB8AC3E}">
        <p14:creationId xmlns:p14="http://schemas.microsoft.com/office/powerpoint/2010/main" val="4047948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555C-6523-4C8D-8257-EAFA9698F7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01632E-AFDD-4EE3-97C9-7A7069C4DF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A19278-13B1-4165-8B04-D94DC218E0B3}"/>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5" name="Footer Placeholder 4">
            <a:extLst>
              <a:ext uri="{FF2B5EF4-FFF2-40B4-BE49-F238E27FC236}">
                <a16:creationId xmlns:a16="http://schemas.microsoft.com/office/drawing/2014/main" id="{C0274230-2CE8-4567-BB7E-0B27245DCA2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2EE124-AF6B-4BFC-B40A-E729875D290E}"/>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2977056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A995-FCB4-4316-A775-1A2B009A9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03144B-5C11-4F66-8C1F-61BB7ED8DC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BD6B83-8044-4828-9554-161B4EF1B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72148E-47DA-4DC2-AA9E-FBD27CF21A30}"/>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6" name="Footer Placeholder 5">
            <a:extLst>
              <a:ext uri="{FF2B5EF4-FFF2-40B4-BE49-F238E27FC236}">
                <a16:creationId xmlns:a16="http://schemas.microsoft.com/office/drawing/2014/main" id="{653AF182-ABB4-484E-80E8-F2AA520F7A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032F28-887D-4DAA-8F4C-2B66C585A7DF}"/>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107492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8A0A-ACA8-4E1B-A3AA-72956816CF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05453-F519-49F6-A6D5-A227D43D4A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DC29A-6C0E-448F-9AA1-5A540008E26A}"/>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5" name="Footer Placeholder 4">
            <a:extLst>
              <a:ext uri="{FF2B5EF4-FFF2-40B4-BE49-F238E27FC236}">
                <a16:creationId xmlns:a16="http://schemas.microsoft.com/office/drawing/2014/main" id="{F0FB3B5B-6BBD-4FB9-8815-5C0F6470F4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01064C-A47C-4DD9-A72D-88B02F65F1A1}"/>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312687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15B9F8-7208-4619-8B47-6CCF545154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0D110-A456-4614-8A46-426E5E3915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B23A2-796F-42E6-9B65-560C3D730457}"/>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5" name="Footer Placeholder 4">
            <a:extLst>
              <a:ext uri="{FF2B5EF4-FFF2-40B4-BE49-F238E27FC236}">
                <a16:creationId xmlns:a16="http://schemas.microsoft.com/office/drawing/2014/main" id="{4049369B-92CF-4345-8D82-18D8F8F8C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A8C1D5-6F80-43C2-905E-76775B915CCC}"/>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345929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8A66-64DE-41FA-8832-013B5E559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560A0-4744-49FA-A060-954F47AF91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1CF9E-06C4-424D-948A-153B47F99584}"/>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5" name="Footer Placeholder 4">
            <a:extLst>
              <a:ext uri="{FF2B5EF4-FFF2-40B4-BE49-F238E27FC236}">
                <a16:creationId xmlns:a16="http://schemas.microsoft.com/office/drawing/2014/main" id="{1FF5CAA8-C29B-4C50-A96D-34E8E056BD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D3812-3A74-45AE-9BF4-A5A5A3A25F1A}"/>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148251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68A66-64DE-41FA-8832-013B5E559F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560A0-4744-49FA-A060-954F47AF91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1CF9E-06C4-424D-948A-153B47F99584}"/>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5" name="Footer Placeholder 4">
            <a:extLst>
              <a:ext uri="{FF2B5EF4-FFF2-40B4-BE49-F238E27FC236}">
                <a16:creationId xmlns:a16="http://schemas.microsoft.com/office/drawing/2014/main" id="{1FF5CAA8-C29B-4C50-A96D-34E8E056BD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3D3812-3A74-45AE-9BF4-A5A5A3A25F1A}"/>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3773549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BFBE-E418-4681-BE0F-389D60AD32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9FE43-95C2-4A3B-B8F5-37FFF70EA7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546130-C74D-4879-8D21-80517650DB2D}"/>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5" name="Footer Placeholder 4">
            <a:extLst>
              <a:ext uri="{FF2B5EF4-FFF2-40B4-BE49-F238E27FC236}">
                <a16:creationId xmlns:a16="http://schemas.microsoft.com/office/drawing/2014/main" id="{342137F8-87F7-4A5C-9D52-FF604922AF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27BD08-1CF0-483A-A16D-20EFD718B76A}"/>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3932255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1D421-FDE6-446C-9093-7BFF9ADA5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5163F-C53F-47D8-A8A5-33BE08F471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5C5127-7C00-4056-9882-D77E129F2C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EBDA89-BA64-4185-AFF3-7F384FD39D2C}"/>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6" name="Footer Placeholder 5">
            <a:extLst>
              <a:ext uri="{FF2B5EF4-FFF2-40B4-BE49-F238E27FC236}">
                <a16:creationId xmlns:a16="http://schemas.microsoft.com/office/drawing/2014/main" id="{85C12550-13B4-42B1-81B9-9CC33351BD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A2DF20-E915-4993-968D-1DB596E7AD10}"/>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332213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E1F76-D33F-46EA-B4B7-18EDC325F9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B156F1-4EE5-4A47-886A-9052AF311B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59C957-4342-4D53-8755-658E870B3D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116B4D-19D5-42E9-A415-368ACAE7FC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94F3A-50B3-4517-9BCF-85852EDD8C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1EC16-0DA1-42A4-9F9A-78251DFE1C95}"/>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8" name="Footer Placeholder 7">
            <a:extLst>
              <a:ext uri="{FF2B5EF4-FFF2-40B4-BE49-F238E27FC236}">
                <a16:creationId xmlns:a16="http://schemas.microsoft.com/office/drawing/2014/main" id="{04240DE1-2387-4ED6-B357-DDFC59F07DC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9A1BEBF-8B47-491F-BF38-B2C949321EB5}"/>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190152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6E0E-2641-4169-9F4E-0B2F2EF997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D6278C-5D97-435F-A5F7-FCA47F37BEB6}"/>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4" name="Footer Placeholder 3">
            <a:extLst>
              <a:ext uri="{FF2B5EF4-FFF2-40B4-BE49-F238E27FC236}">
                <a16:creationId xmlns:a16="http://schemas.microsoft.com/office/drawing/2014/main" id="{38881230-6814-4674-A67F-53FDD6D46C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4B82D9-EDB3-4AA5-8C9D-569011ADB1C7}"/>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17442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53137-6DDB-4B14-8C3A-5D8F6C05C8CC}"/>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3" name="Footer Placeholder 2">
            <a:extLst>
              <a:ext uri="{FF2B5EF4-FFF2-40B4-BE49-F238E27FC236}">
                <a16:creationId xmlns:a16="http://schemas.microsoft.com/office/drawing/2014/main" id="{F25DD117-EA09-403A-9533-DE8DCE05F18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53D2598-EAC7-4246-B248-FEEA1BF0FC7B}"/>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257388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0189-17B8-4AFC-A420-741214E48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6C745-93E3-4755-AAD6-C2CFFFE9EE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2FF1BA-699C-4457-BD35-6B92E74C7C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D5D90-A724-41D1-B56B-184286D30BD9}"/>
              </a:ext>
            </a:extLst>
          </p:cNvPr>
          <p:cNvSpPr>
            <a:spLocks noGrp="1"/>
          </p:cNvSpPr>
          <p:nvPr>
            <p:ph type="dt" sz="half" idx="10"/>
          </p:nvPr>
        </p:nvSpPr>
        <p:spPr/>
        <p:txBody>
          <a:bodyPr/>
          <a:lstStyle/>
          <a:p>
            <a:fld id="{F82EC549-1DF7-4163-95C5-FEA9604444A3}" type="datetimeFigureOut">
              <a:rPr lang="en-US" smtClean="0"/>
              <a:t>1/7/2025</a:t>
            </a:fld>
            <a:endParaRPr lang="en-US" dirty="0"/>
          </a:p>
        </p:txBody>
      </p:sp>
      <p:sp>
        <p:nvSpPr>
          <p:cNvPr id="6" name="Footer Placeholder 5">
            <a:extLst>
              <a:ext uri="{FF2B5EF4-FFF2-40B4-BE49-F238E27FC236}">
                <a16:creationId xmlns:a16="http://schemas.microsoft.com/office/drawing/2014/main" id="{5B434675-66FE-4097-BFBA-DA3B9DF137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348AF6-4AA5-421D-AF00-B703F34F58F4}"/>
              </a:ext>
            </a:extLst>
          </p:cNvPr>
          <p:cNvSpPr>
            <a:spLocks noGrp="1"/>
          </p:cNvSpPr>
          <p:nvPr>
            <p:ph type="sldNum" sz="quarter" idx="12"/>
          </p:nvPr>
        </p:nvSpPr>
        <p:spPr/>
        <p:txBody>
          <a:bodyPr/>
          <a:lstStyle/>
          <a:p>
            <a:fld id="{F13F84B6-CA19-4EEE-A73D-C051E4F66A7A}" type="slidenum">
              <a:rPr lang="en-US" smtClean="0"/>
              <a:t>‹#›</a:t>
            </a:fld>
            <a:endParaRPr lang="en-US" dirty="0"/>
          </a:p>
        </p:txBody>
      </p:sp>
    </p:spTree>
    <p:extLst>
      <p:ext uri="{BB962C8B-B14F-4D97-AF65-F5344CB8AC3E}">
        <p14:creationId xmlns:p14="http://schemas.microsoft.com/office/powerpoint/2010/main" val="210515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1E83A2-6D16-43FA-B5A0-7F5DF990B3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DAFF-DAEE-4451-8406-6EC929CBE4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CF05-3612-49E0-AA2B-3AC9DDC0A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C549-1DF7-4163-95C5-FEA9604444A3}" type="datetimeFigureOut">
              <a:rPr lang="en-US" smtClean="0"/>
              <a:t>1/7/2025</a:t>
            </a:fld>
            <a:endParaRPr lang="en-US" dirty="0"/>
          </a:p>
        </p:txBody>
      </p:sp>
      <p:sp>
        <p:nvSpPr>
          <p:cNvPr id="5" name="Footer Placeholder 4">
            <a:extLst>
              <a:ext uri="{FF2B5EF4-FFF2-40B4-BE49-F238E27FC236}">
                <a16:creationId xmlns:a16="http://schemas.microsoft.com/office/drawing/2014/main" id="{E1BC5E43-CB88-4CFA-B0CF-45D26F16F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94460B1-C297-4307-A94F-BBF7AD58D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F84B6-CA19-4EEE-A73D-C051E4F66A7A}" type="slidenum">
              <a:rPr lang="en-US" smtClean="0"/>
              <a:t>‹#›</a:t>
            </a:fld>
            <a:endParaRPr lang="en-US" dirty="0"/>
          </a:p>
        </p:txBody>
      </p:sp>
    </p:spTree>
    <p:extLst>
      <p:ext uri="{BB962C8B-B14F-4D97-AF65-F5344CB8AC3E}">
        <p14:creationId xmlns:p14="http://schemas.microsoft.com/office/powerpoint/2010/main" val="126779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sv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finance.southtexascollege.edu/workday/payroll/" TargetMode="External"/><Relationship Id="rId5" Type="http://schemas.openxmlformats.org/officeDocument/2006/relationships/image" Target="../media/image20.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sv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slide" Target="slide22.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uth.edu/uteap/"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hyperlink" Target="https://urldefense.com/v3/__https:/apps.esc1.net/ProfessionalDevelopment/STC/Registration/Workshop/344871__;!!DfwEdKd4Yj-C2yU!gPCRIp86zukou7gnMvx4ZPm2F-ehkyYgwqvH7V8KeBPvoPcuFF_8Zso-cw77zkGr1nYioAdhDW7q8w6X_-rCNVXC1YUvmbe5TC_9iVi8bwV_2yiU$" TargetMode="External"/><Relationship Id="rId3" Type="http://schemas.openxmlformats.org/officeDocument/2006/relationships/image" Target="../media/image22.svg"/><Relationship Id="rId7" Type="http://schemas.openxmlformats.org/officeDocument/2006/relationships/hyperlink" Target="https://urldefense.com/v3/__https:/southtexascollege.zoom.us/j/96240347469__;!!DfwEdKd4Yj-C2yU!gPCRIp86zukou7gnMvx4ZPm2F-ehkyYgwqvH7V8KeBPvoPcuFF_8Zso-cw77zkGr1nYioAdhDW7q8w6X_-rCNVXC1YUvmbe5TC_9iVi8b5giH8or$"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urldefense.com/v3/__https:/apps.esc1.net/ProfessionalDevelopment/STC/Registration/Workshop/344868__;!!DfwEdKd4Yj-C2yU!gPCRIp86zukou7gnMvx4ZPm2F-ehkyYgwqvH7V8KeBPvoPcuFF_8Zso-cw77zkGr1nYioAdhDW7q8w6X_-rCNVXC1YUvmbe5TC_9iVi8b3tU26zv$" TargetMode="External"/><Relationship Id="rId11" Type="http://schemas.openxmlformats.org/officeDocument/2006/relationships/hyperlink" Target="https://urldefense.com/v3/__https:/southtexascollege.zoom.us/j/96100745476__;!!DfwEdKd4Yj-C2yU!gPCRIp86zukou7gnMvx4ZPm2F-ehkyYgwqvH7V8KeBPvoPcuFF_8Zso-cw77zkGr1nYioAdhDW7q8w6X_-rCNVXC1YUvmbe5TC_9iVi8b4NdxuHj$" TargetMode="External"/><Relationship Id="rId5" Type="http://schemas.openxmlformats.org/officeDocument/2006/relationships/image" Target="../media/image18.svg"/><Relationship Id="rId10" Type="http://schemas.openxmlformats.org/officeDocument/2006/relationships/hyperlink" Target="https://urldefense.com/v3/__https:/apps.esc1.net/ProfessionalDevelopment/STC/Registration/Workshop/344870__;!!DfwEdKd4Yj-C2yU!gPCRIp86zukou7gnMvx4ZPm2F-ehkyYgwqvH7V8KeBPvoPcuFF_8Zso-cw77zkGr1nYioAdhDW7q8w6X_-rCNVXC1YUvmbe5TC_9iVi8b6GXzWpn$" TargetMode="External"/><Relationship Id="rId4" Type="http://schemas.openxmlformats.org/officeDocument/2006/relationships/image" Target="../media/image17.png"/><Relationship Id="rId9" Type="http://schemas.openxmlformats.org/officeDocument/2006/relationships/hyperlink" Target="https://urldefense.com/v3/__https:/southtexascollege.zoom.us/j/99824375310__;!!DfwEdKd4Yj-C2yU!gPCRIp86zukou7gnMvx4ZPm2F-ehkyYgwqvH7V8KeBPvoPcuFF_8Zso-cw77zkGr1nYioAdhDW7q8w6X_-rCNVXC1YUvmbe5TC_9iVi8b_2ZZ3V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8.sv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B33BFFB-1F6E-4763-9DB5-EE754AE2BAD0}"/>
              </a:ext>
              <a:ext uri="{C183D7F6-B498-43B3-948B-1728B52AA6E4}">
                <adec:decorative xmlns:adec="http://schemas.microsoft.com/office/drawing/2017/decorative" val="1"/>
              </a:ext>
            </a:extLst>
          </p:cNvPr>
          <p:cNvSpPr/>
          <p:nvPr/>
        </p:nvSpPr>
        <p:spPr>
          <a:xfrm>
            <a:off x="0" y="4478894"/>
            <a:ext cx="9144000" cy="2379106"/>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D20DEAB-8EA8-4A40-8C52-90069F69F36A}"/>
              </a:ext>
            </a:extLst>
          </p:cNvPr>
          <p:cNvSpPr>
            <a:spLocks noGrp="1"/>
          </p:cNvSpPr>
          <p:nvPr>
            <p:ph type="subTitle" idx="1"/>
          </p:nvPr>
        </p:nvSpPr>
        <p:spPr>
          <a:xfrm>
            <a:off x="972355" y="5101302"/>
            <a:ext cx="9144000" cy="1362353"/>
          </a:xfrm>
        </p:spPr>
        <p:txBody>
          <a:bodyPr>
            <a:normAutofit/>
          </a:bodyPr>
          <a:lstStyle/>
          <a:p>
            <a:pPr algn="l"/>
            <a:r>
              <a:rPr lang="en-US" b="1" dirty="0">
                <a:solidFill>
                  <a:schemeClr val="bg1"/>
                </a:solidFill>
              </a:rPr>
              <a:t>Office of Human Resources   Business Office</a:t>
            </a:r>
          </a:p>
        </p:txBody>
      </p:sp>
      <p:sp>
        <p:nvSpPr>
          <p:cNvPr id="6" name="TextBox 5">
            <a:extLst>
              <a:ext uri="{FF2B5EF4-FFF2-40B4-BE49-F238E27FC236}">
                <a16:creationId xmlns:a16="http://schemas.microsoft.com/office/drawing/2014/main" id="{60FDEF53-EBA1-422B-8A41-7CE537780357}"/>
              </a:ext>
            </a:extLst>
          </p:cNvPr>
          <p:cNvSpPr txBox="1"/>
          <p:nvPr/>
        </p:nvSpPr>
        <p:spPr>
          <a:xfrm>
            <a:off x="871470" y="1292895"/>
            <a:ext cx="1044905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cap="all" dirty="0" err="1">
                <a:solidFill>
                  <a:schemeClr val="bg1"/>
                </a:solidFill>
                <a:cs typeface="Calibri"/>
              </a:rPr>
              <a:t>SemiMonthly</a:t>
            </a:r>
            <a:r>
              <a:rPr lang="en-US" sz="6600" b="1" cap="all" dirty="0">
                <a:solidFill>
                  <a:schemeClr val="bg1"/>
                </a:solidFill>
                <a:cs typeface="Calibri"/>
              </a:rPr>
              <a:t> Payroll</a:t>
            </a:r>
          </a:p>
          <a:p>
            <a:pPr>
              <a:spcBef>
                <a:spcPts val="2400"/>
              </a:spcBef>
            </a:pPr>
            <a:r>
              <a:rPr lang="en-US" sz="5400" b="1" i="1" dirty="0">
                <a:solidFill>
                  <a:srgbClr val="12284C"/>
                </a:solidFill>
                <a:cs typeface="Calibri"/>
              </a:rPr>
              <a:t>What You Need to Know</a:t>
            </a:r>
            <a:endParaRPr lang="en-US" sz="5400" b="1" dirty="0">
              <a:solidFill>
                <a:srgbClr val="12284C"/>
              </a:solidFill>
              <a:cs typeface="Calibri"/>
            </a:endParaRPr>
          </a:p>
        </p:txBody>
      </p:sp>
      <p:sp>
        <p:nvSpPr>
          <p:cNvPr id="7" name="Rectangle 6">
            <a:extLst>
              <a:ext uri="{FF2B5EF4-FFF2-40B4-BE49-F238E27FC236}">
                <a16:creationId xmlns:a16="http://schemas.microsoft.com/office/drawing/2014/main" id="{12E6010E-4343-47AE-90A2-777E30B1511D}"/>
              </a:ext>
              <a:ext uri="{C183D7F6-B498-43B3-948B-1728B52AA6E4}">
                <adec:decorative xmlns:adec="http://schemas.microsoft.com/office/drawing/2017/decorative" val="1"/>
              </a:ext>
            </a:extLst>
          </p:cNvPr>
          <p:cNvSpPr/>
          <p:nvPr/>
        </p:nvSpPr>
        <p:spPr>
          <a:xfrm>
            <a:off x="972355" y="2422656"/>
            <a:ext cx="4462530" cy="75845"/>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F379174-941D-4F4B-AFC6-67AEB2575619}"/>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7" t="4034" r="87131" b="13839"/>
          <a:stretch/>
        </p:blipFill>
        <p:spPr>
          <a:xfrm>
            <a:off x="6644558" y="4478894"/>
            <a:ext cx="5547442" cy="2379106"/>
          </a:xfrm>
          <a:prstGeom prst="rect">
            <a:avLst/>
          </a:prstGeom>
        </p:spPr>
      </p:pic>
      <p:pic>
        <p:nvPicPr>
          <p:cNvPr id="4" name="Picture 3">
            <a:extLst>
              <a:ext uri="{FF2B5EF4-FFF2-40B4-BE49-F238E27FC236}">
                <a16:creationId xmlns:a16="http://schemas.microsoft.com/office/drawing/2014/main" id="{D9110772-4780-40A5-AE0B-82A72C98A0E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78278" y="4666555"/>
            <a:ext cx="2076153" cy="1797100"/>
          </a:xfrm>
          <a:prstGeom prst="rect">
            <a:avLst/>
          </a:prstGeom>
        </p:spPr>
      </p:pic>
      <p:cxnSp>
        <p:nvCxnSpPr>
          <p:cNvPr id="5" name="Straight Connector 4">
            <a:extLst>
              <a:ext uri="{FF2B5EF4-FFF2-40B4-BE49-F238E27FC236}">
                <a16:creationId xmlns:a16="http://schemas.microsoft.com/office/drawing/2014/main" id="{51C78F1C-2E44-4ABE-9960-CDBDF3AC6C01}"/>
              </a:ext>
              <a:ext uri="{C183D7F6-B498-43B3-948B-1728B52AA6E4}">
                <adec:decorative xmlns:adec="http://schemas.microsoft.com/office/drawing/2017/decorative" val="1"/>
              </a:ext>
            </a:extLst>
          </p:cNvPr>
          <p:cNvCxnSpPr/>
          <p:nvPr/>
        </p:nvCxnSpPr>
        <p:spPr>
          <a:xfrm>
            <a:off x="4554245" y="4980373"/>
            <a:ext cx="0" cy="9765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632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2800E1-66D4-48C8-BF9E-567115461D81}"/>
              </a:ext>
              <a:ext uri="{C183D7F6-B498-43B3-948B-1728B52AA6E4}">
                <adec:decorative xmlns:adec="http://schemas.microsoft.com/office/drawing/2017/decorative" val="1"/>
              </a:ext>
            </a:extLst>
          </p:cNvPr>
          <p:cNvSpPr/>
          <p:nvPr/>
        </p:nvSpPr>
        <p:spPr>
          <a:xfrm>
            <a:off x="7331978" y="365125"/>
            <a:ext cx="4860022" cy="377825"/>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869A35-774B-477F-9D1B-14EBB202272C}"/>
              </a:ext>
            </a:extLst>
          </p:cNvPr>
          <p:cNvSpPr>
            <a:spLocks noGrp="1"/>
          </p:cNvSpPr>
          <p:nvPr>
            <p:ph type="title"/>
          </p:nvPr>
        </p:nvSpPr>
        <p:spPr>
          <a:xfrm>
            <a:off x="838200" y="461392"/>
            <a:ext cx="10515600" cy="1325563"/>
          </a:xfrm>
        </p:spPr>
        <p:txBody>
          <a:bodyPr>
            <a:normAutofit/>
          </a:bodyPr>
          <a:lstStyle/>
          <a:p>
            <a:r>
              <a:rPr lang="en-US" sz="4000" b="1" dirty="0">
                <a:solidFill>
                  <a:srgbClr val="12284C"/>
                </a:solidFill>
                <a:latin typeface="+mn-lt"/>
                <a:ea typeface="+mn-ea"/>
                <a:cs typeface="+mn-cs"/>
              </a:rPr>
              <a:t>TRANSITION PERIOD AND PAY SCHEDULE</a:t>
            </a:r>
            <a:endParaRPr lang="en-US" sz="4000" dirty="0">
              <a:solidFill>
                <a:srgbClr val="12284C"/>
              </a:solidFill>
            </a:endParaRPr>
          </a:p>
        </p:txBody>
      </p:sp>
      <p:sp>
        <p:nvSpPr>
          <p:cNvPr id="9" name="Slide Number Placeholder 8">
            <a:extLst>
              <a:ext uri="{FF2B5EF4-FFF2-40B4-BE49-F238E27FC236}">
                <a16:creationId xmlns:a16="http://schemas.microsoft.com/office/drawing/2014/main" id="{C5154219-1520-41AC-A4FE-D2F7D24D43C8}"/>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10</a:t>
            </a:fld>
            <a:endParaRPr lang="en-US" dirty="0"/>
          </a:p>
        </p:txBody>
      </p:sp>
      <p:sp>
        <p:nvSpPr>
          <p:cNvPr id="5" name="Rectangle 4">
            <a:extLst>
              <a:ext uri="{FF2B5EF4-FFF2-40B4-BE49-F238E27FC236}">
                <a16:creationId xmlns:a16="http://schemas.microsoft.com/office/drawing/2014/main" id="{6356BDEE-0F31-4DCA-8B3C-E1ED98743352}"/>
              </a:ext>
              <a:ext uri="{C183D7F6-B498-43B3-948B-1728B52AA6E4}">
                <adec:decorative xmlns:adec="http://schemas.microsoft.com/office/drawing/2017/decorative" val="1"/>
              </a:ext>
            </a:extLst>
          </p:cNvPr>
          <p:cNvSpPr/>
          <p:nvPr/>
        </p:nvSpPr>
        <p:spPr>
          <a:xfrm>
            <a:off x="827591" y="14900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C6806F6D-DD40-75C6-ECD9-A53BAFE837EC}"/>
              </a:ext>
            </a:extLst>
          </p:cNvPr>
          <p:cNvSpPr txBox="1">
            <a:spLocks/>
          </p:cNvSpPr>
          <p:nvPr/>
        </p:nvSpPr>
        <p:spPr>
          <a:xfrm>
            <a:off x="827591" y="1558918"/>
            <a:ext cx="10897385" cy="816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b="1" dirty="0"/>
              <a:t>Effective January 1, 2025, all employees will transition from monthly to semi-monthly payroll.</a:t>
            </a:r>
          </a:p>
        </p:txBody>
      </p:sp>
      <p:pic>
        <p:nvPicPr>
          <p:cNvPr id="7" name="Picture 6">
            <a:extLst>
              <a:ext uri="{FF2B5EF4-FFF2-40B4-BE49-F238E27FC236}">
                <a16:creationId xmlns:a16="http://schemas.microsoft.com/office/drawing/2014/main" id="{57975D93-7DB2-4257-B4D9-A27844B53FAE}"/>
              </a:ext>
            </a:extLst>
          </p:cNvPr>
          <p:cNvPicPr>
            <a:picLocks noChangeAspect="1"/>
          </p:cNvPicPr>
          <p:nvPr/>
        </p:nvPicPr>
        <p:blipFill>
          <a:blip r:embed="rId2"/>
          <a:stretch>
            <a:fillRect/>
          </a:stretch>
        </p:blipFill>
        <p:spPr>
          <a:xfrm>
            <a:off x="3581401" y="2176821"/>
            <a:ext cx="4514985" cy="4417011"/>
          </a:xfrm>
          <a:prstGeom prst="rect">
            <a:avLst/>
          </a:prstGeom>
        </p:spPr>
      </p:pic>
    </p:spTree>
    <p:extLst>
      <p:ext uri="{BB962C8B-B14F-4D97-AF65-F5344CB8AC3E}">
        <p14:creationId xmlns:p14="http://schemas.microsoft.com/office/powerpoint/2010/main" val="604214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2800E1-66D4-48C8-BF9E-567115461D81}"/>
              </a:ext>
              <a:ext uri="{C183D7F6-B498-43B3-948B-1728B52AA6E4}">
                <adec:decorative xmlns:adec="http://schemas.microsoft.com/office/drawing/2017/decorative" val="1"/>
              </a:ext>
            </a:extLst>
          </p:cNvPr>
          <p:cNvSpPr/>
          <p:nvPr/>
        </p:nvSpPr>
        <p:spPr>
          <a:xfrm>
            <a:off x="7331978" y="365125"/>
            <a:ext cx="4860022" cy="377825"/>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356BDEE-0F31-4DCA-8B3C-E1ED98743352}"/>
              </a:ext>
              <a:ext uri="{C183D7F6-B498-43B3-948B-1728B52AA6E4}">
                <adec:decorative xmlns:adec="http://schemas.microsoft.com/office/drawing/2017/decorative" val="1"/>
              </a:ext>
            </a:extLst>
          </p:cNvPr>
          <p:cNvSpPr/>
          <p:nvPr/>
        </p:nvSpPr>
        <p:spPr>
          <a:xfrm>
            <a:off x="827591" y="14900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9F7CE14-6D09-40F2-9BAD-0BD0697A43AF}"/>
              </a:ext>
            </a:extLst>
          </p:cNvPr>
          <p:cNvSpPr txBox="1">
            <a:spLocks/>
          </p:cNvSpPr>
          <p:nvPr/>
        </p:nvSpPr>
        <p:spPr>
          <a:xfrm>
            <a:off x="533400" y="2958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2284C"/>
                </a:solidFill>
                <a:latin typeface="+mn-lt"/>
                <a:ea typeface="+mn-ea"/>
                <a:cs typeface="+mn-cs"/>
              </a:rPr>
              <a:t>TRANSITION PERIOD AND PAY SCHEDULE</a:t>
            </a:r>
            <a:endParaRPr lang="en-US" sz="4000" dirty="0">
              <a:solidFill>
                <a:srgbClr val="12284C"/>
              </a:solidFill>
            </a:endParaRPr>
          </a:p>
        </p:txBody>
      </p:sp>
      <p:sp>
        <p:nvSpPr>
          <p:cNvPr id="9" name="Slide Number Placeholder 8">
            <a:extLst>
              <a:ext uri="{FF2B5EF4-FFF2-40B4-BE49-F238E27FC236}">
                <a16:creationId xmlns:a16="http://schemas.microsoft.com/office/drawing/2014/main" id="{C5154219-1520-41AC-A4FE-D2F7D24D43C8}"/>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11</a:t>
            </a:fld>
            <a:endParaRPr lang="en-US" dirty="0"/>
          </a:p>
        </p:txBody>
      </p:sp>
      <p:sp>
        <p:nvSpPr>
          <p:cNvPr id="8" name="Title 1">
            <a:extLst>
              <a:ext uri="{FF2B5EF4-FFF2-40B4-BE49-F238E27FC236}">
                <a16:creationId xmlns:a16="http://schemas.microsoft.com/office/drawing/2014/main" id="{C6806F6D-DD40-75C6-ECD9-A53BAFE837EC}"/>
              </a:ext>
            </a:extLst>
          </p:cNvPr>
          <p:cNvSpPr txBox="1">
            <a:spLocks/>
          </p:cNvSpPr>
          <p:nvPr/>
        </p:nvSpPr>
        <p:spPr>
          <a:xfrm>
            <a:off x="580956" y="1395353"/>
            <a:ext cx="9401244" cy="2429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b="1" dirty="0">
                <a:latin typeface="+mn-lt"/>
              </a:rPr>
              <a:t>(one-time) Gap Bridging Retention Payment</a:t>
            </a:r>
          </a:p>
          <a:p>
            <a:pPr>
              <a:spcBef>
                <a:spcPts val="1200"/>
              </a:spcBef>
            </a:pPr>
            <a:r>
              <a:rPr lang="en-US" sz="2300" b="1" dirty="0"/>
              <a:t>As the first semimonthly pay date on January 31, 2025, covers only the period from January 1 – 15, resulting in a paycheck of roughly half of the monthly amount, a Gap Bridging Retention Payment will be provided to all eligible full-time employees.  The payment will equal half the monthly base pay (Primary Position) and will be paid on Monday, December 30, 2024. This additional payment does not need to be repaid.</a:t>
            </a:r>
          </a:p>
        </p:txBody>
      </p:sp>
      <p:pic>
        <p:nvPicPr>
          <p:cNvPr id="4" name="Picture 3">
            <a:extLst>
              <a:ext uri="{FF2B5EF4-FFF2-40B4-BE49-F238E27FC236}">
                <a16:creationId xmlns:a16="http://schemas.microsoft.com/office/drawing/2014/main" id="{971E868C-9582-1DCA-6795-A834943B0CEC}"/>
              </a:ext>
            </a:extLst>
          </p:cNvPr>
          <p:cNvPicPr>
            <a:picLocks noChangeAspect="1"/>
          </p:cNvPicPr>
          <p:nvPr/>
        </p:nvPicPr>
        <p:blipFill rotWithShape="1">
          <a:blip r:embed="rId2"/>
          <a:srcRect r="50497"/>
          <a:stretch/>
        </p:blipFill>
        <p:spPr>
          <a:xfrm>
            <a:off x="890495" y="3846669"/>
            <a:ext cx="4653962" cy="2695595"/>
          </a:xfrm>
          <a:prstGeom prst="rect">
            <a:avLst/>
          </a:prstGeom>
        </p:spPr>
      </p:pic>
      <p:pic>
        <p:nvPicPr>
          <p:cNvPr id="15" name="Picture 14">
            <a:extLst>
              <a:ext uri="{FF2B5EF4-FFF2-40B4-BE49-F238E27FC236}">
                <a16:creationId xmlns:a16="http://schemas.microsoft.com/office/drawing/2014/main" id="{4CCC5797-176C-4870-B307-DAEE1840FD21}"/>
              </a:ext>
            </a:extLst>
          </p:cNvPr>
          <p:cNvPicPr>
            <a:picLocks noChangeAspect="1"/>
          </p:cNvPicPr>
          <p:nvPr/>
        </p:nvPicPr>
        <p:blipFill rotWithShape="1">
          <a:blip r:embed="rId2"/>
          <a:srcRect l="50789" r="20032" b="84960"/>
          <a:stretch/>
        </p:blipFill>
        <p:spPr>
          <a:xfrm>
            <a:off x="5670012" y="3868940"/>
            <a:ext cx="2743201" cy="405425"/>
          </a:xfrm>
          <a:prstGeom prst="rect">
            <a:avLst/>
          </a:prstGeom>
        </p:spPr>
      </p:pic>
      <p:pic>
        <p:nvPicPr>
          <p:cNvPr id="14" name="Picture 13">
            <a:extLst>
              <a:ext uri="{FF2B5EF4-FFF2-40B4-BE49-F238E27FC236}">
                <a16:creationId xmlns:a16="http://schemas.microsoft.com/office/drawing/2014/main" id="{C73806D3-F162-4E0E-AEBE-8C4199A6CC0C}"/>
              </a:ext>
            </a:extLst>
          </p:cNvPr>
          <p:cNvPicPr>
            <a:picLocks noChangeAspect="1"/>
          </p:cNvPicPr>
          <p:nvPr/>
        </p:nvPicPr>
        <p:blipFill rotWithShape="1">
          <a:blip r:embed="rId2"/>
          <a:srcRect l="50970" t="16455" r="1479" b="3687"/>
          <a:stretch/>
        </p:blipFill>
        <p:spPr>
          <a:xfrm>
            <a:off x="5670012" y="4296636"/>
            <a:ext cx="4470400" cy="2152650"/>
          </a:xfrm>
          <a:prstGeom prst="rect">
            <a:avLst/>
          </a:prstGeom>
        </p:spPr>
      </p:pic>
    </p:spTree>
    <p:extLst>
      <p:ext uri="{BB962C8B-B14F-4D97-AF65-F5344CB8AC3E}">
        <p14:creationId xmlns:p14="http://schemas.microsoft.com/office/powerpoint/2010/main" val="24270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2800E1-66D4-48C8-BF9E-567115461D81}"/>
              </a:ext>
              <a:ext uri="{C183D7F6-B498-43B3-948B-1728B52AA6E4}">
                <adec:decorative xmlns:adec="http://schemas.microsoft.com/office/drawing/2017/decorative" val="1"/>
              </a:ext>
            </a:extLst>
          </p:cNvPr>
          <p:cNvSpPr/>
          <p:nvPr/>
        </p:nvSpPr>
        <p:spPr>
          <a:xfrm>
            <a:off x="7331978" y="313754"/>
            <a:ext cx="4860022" cy="377825"/>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356BDEE-0F31-4DCA-8B3C-E1ED98743352}"/>
              </a:ext>
              <a:ext uri="{C183D7F6-B498-43B3-948B-1728B52AA6E4}">
                <adec:decorative xmlns:adec="http://schemas.microsoft.com/office/drawing/2017/decorative" val="1"/>
              </a:ext>
            </a:extLst>
          </p:cNvPr>
          <p:cNvSpPr/>
          <p:nvPr/>
        </p:nvSpPr>
        <p:spPr>
          <a:xfrm>
            <a:off x="827591" y="14900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83509B70-EE7B-4B30-8DFB-1FFB73CACA55}"/>
              </a:ext>
            </a:extLst>
          </p:cNvPr>
          <p:cNvSpPr txBox="1">
            <a:spLocks/>
          </p:cNvSpPr>
          <p:nvPr/>
        </p:nvSpPr>
        <p:spPr>
          <a:xfrm>
            <a:off x="838200" y="461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2284C"/>
                </a:solidFill>
                <a:latin typeface="+mn-lt"/>
                <a:ea typeface="+mn-ea"/>
                <a:cs typeface="+mn-cs"/>
              </a:rPr>
              <a:t>MONTHLY VS. SEMIMONTHLY</a:t>
            </a:r>
            <a:endParaRPr lang="en-US" sz="4000" dirty="0">
              <a:solidFill>
                <a:srgbClr val="12284C"/>
              </a:solidFill>
            </a:endParaRPr>
          </a:p>
        </p:txBody>
      </p:sp>
      <p:pic>
        <p:nvPicPr>
          <p:cNvPr id="3" name="Picture 2">
            <a:extLst>
              <a:ext uri="{FF2B5EF4-FFF2-40B4-BE49-F238E27FC236}">
                <a16:creationId xmlns:a16="http://schemas.microsoft.com/office/drawing/2014/main" id="{B1168462-7773-4476-869B-C22C9B4A1852}"/>
              </a:ext>
            </a:extLst>
          </p:cNvPr>
          <p:cNvPicPr>
            <a:picLocks noChangeAspect="1"/>
          </p:cNvPicPr>
          <p:nvPr/>
        </p:nvPicPr>
        <p:blipFill>
          <a:blip r:embed="rId2"/>
          <a:stretch>
            <a:fillRect/>
          </a:stretch>
        </p:blipFill>
        <p:spPr>
          <a:xfrm>
            <a:off x="1050815" y="1601765"/>
            <a:ext cx="9451467" cy="4517606"/>
          </a:xfrm>
          <a:prstGeom prst="rect">
            <a:avLst/>
          </a:prstGeom>
        </p:spPr>
      </p:pic>
      <p:sp>
        <p:nvSpPr>
          <p:cNvPr id="8" name="TextBox 7">
            <a:extLst>
              <a:ext uri="{FF2B5EF4-FFF2-40B4-BE49-F238E27FC236}">
                <a16:creationId xmlns:a16="http://schemas.microsoft.com/office/drawing/2014/main" id="{3C9A3269-469C-46DB-9F9D-1272C60739C7}"/>
              </a:ext>
            </a:extLst>
          </p:cNvPr>
          <p:cNvSpPr txBox="1"/>
          <p:nvPr/>
        </p:nvSpPr>
        <p:spPr>
          <a:xfrm>
            <a:off x="1492932" y="6198364"/>
            <a:ext cx="10499776" cy="369332"/>
          </a:xfrm>
          <a:prstGeom prst="rect">
            <a:avLst/>
          </a:prstGeom>
          <a:noFill/>
        </p:spPr>
        <p:txBody>
          <a:bodyPr wrap="square" rtlCol="0">
            <a:spAutoFit/>
          </a:bodyPr>
          <a:lstStyle/>
          <a:p>
            <a:r>
              <a:rPr lang="en-US" b="1" dirty="0"/>
              <a:t>*</a:t>
            </a:r>
            <a:r>
              <a:rPr lang="en-US" dirty="0"/>
              <a:t>Gap retention payment is not a true representation of what your semi-monthly wages. </a:t>
            </a:r>
          </a:p>
        </p:txBody>
      </p:sp>
      <p:sp>
        <p:nvSpPr>
          <p:cNvPr id="9" name="Slide Number Placeholder 8">
            <a:extLst>
              <a:ext uri="{FF2B5EF4-FFF2-40B4-BE49-F238E27FC236}">
                <a16:creationId xmlns:a16="http://schemas.microsoft.com/office/drawing/2014/main" id="{C5154219-1520-41AC-A4FE-D2F7D24D43C8}"/>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12</a:t>
            </a:fld>
            <a:endParaRPr lang="en-US" dirty="0"/>
          </a:p>
        </p:txBody>
      </p:sp>
    </p:spTree>
    <p:extLst>
      <p:ext uri="{BB962C8B-B14F-4D97-AF65-F5344CB8AC3E}">
        <p14:creationId xmlns:p14="http://schemas.microsoft.com/office/powerpoint/2010/main" val="147211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2284C"/>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0FDE703B-56E2-4366-AF19-846C7D35B19B}"/>
              </a:ext>
              <a:ext uri="{C183D7F6-B498-43B3-948B-1728B52AA6E4}">
                <adec:decorative xmlns:adec="http://schemas.microsoft.com/office/drawing/2017/decorative" val="1"/>
              </a:ext>
            </a:extLst>
          </p:cNvPr>
          <p:cNvSpPr/>
          <p:nvPr/>
        </p:nvSpPr>
        <p:spPr>
          <a:xfrm>
            <a:off x="0" y="0"/>
            <a:ext cx="12191999" cy="7927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20C3BCC5-D1D9-4EB4-AB73-FA04F2B803A5}"/>
              </a:ext>
            </a:extLst>
          </p:cNvPr>
          <p:cNvSpPr txBox="1"/>
          <p:nvPr/>
        </p:nvSpPr>
        <p:spPr>
          <a:xfrm>
            <a:off x="2828391" y="179654"/>
            <a:ext cx="6096000" cy="461665"/>
          </a:xfrm>
          <a:prstGeom prst="rect">
            <a:avLst/>
          </a:prstGeom>
          <a:noFill/>
        </p:spPr>
        <p:txBody>
          <a:bodyPr wrap="square">
            <a:spAutoFit/>
          </a:bodyPr>
          <a:lstStyle/>
          <a:p>
            <a:r>
              <a:rPr lang="en-US" sz="2400" b="1" dirty="0"/>
              <a:t>$3,000 Monthly to Semimonthly Earnings</a:t>
            </a:r>
          </a:p>
        </p:txBody>
      </p:sp>
      <p:sp>
        <p:nvSpPr>
          <p:cNvPr id="14" name="Flowchart: Data 13">
            <a:extLst>
              <a:ext uri="{FF2B5EF4-FFF2-40B4-BE49-F238E27FC236}">
                <a16:creationId xmlns:a16="http://schemas.microsoft.com/office/drawing/2014/main" id="{06F0A3F4-DE8D-4A87-8AD5-57F55AC85730}"/>
              </a:ext>
            </a:extLst>
          </p:cNvPr>
          <p:cNvSpPr/>
          <p:nvPr/>
        </p:nvSpPr>
        <p:spPr>
          <a:xfrm>
            <a:off x="453981" y="3201476"/>
            <a:ext cx="2207232" cy="464397"/>
          </a:xfrm>
          <a:prstGeom prst="flowChartInputOutput">
            <a:avLst/>
          </a:prstGeom>
          <a:solidFill>
            <a:srgbClr val="FFC6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 2024</a:t>
            </a:r>
          </a:p>
        </p:txBody>
      </p:sp>
      <p:sp>
        <p:nvSpPr>
          <p:cNvPr id="36" name="Text Placeholder 14">
            <a:extLst>
              <a:ext uri="{FF2B5EF4-FFF2-40B4-BE49-F238E27FC236}">
                <a16:creationId xmlns:a16="http://schemas.microsoft.com/office/drawing/2014/main" id="{DB889056-C0A2-4A68-B861-889CA06E9245}"/>
              </a:ext>
            </a:extLst>
          </p:cNvPr>
          <p:cNvSpPr txBox="1">
            <a:spLocks/>
          </p:cNvSpPr>
          <p:nvPr/>
        </p:nvSpPr>
        <p:spPr>
          <a:xfrm>
            <a:off x="286803" y="4432749"/>
            <a:ext cx="2541588" cy="415460"/>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12/18/2024 Monthly Payroll  $3,000</a:t>
            </a:r>
            <a:r>
              <a:rPr lang="en-US" sz="1200" b="1" dirty="0">
                <a:solidFill>
                  <a:schemeClr val="bg1"/>
                </a:solidFill>
              </a:rPr>
              <a:t> **</a:t>
            </a:r>
            <a:endParaRPr lang="en-US" sz="1200" dirty="0">
              <a:solidFill>
                <a:schemeClr val="bg1"/>
              </a:solidFill>
            </a:endParaRPr>
          </a:p>
        </p:txBody>
      </p:sp>
      <p:sp>
        <p:nvSpPr>
          <p:cNvPr id="29" name="Text Placeholder 14">
            <a:extLst>
              <a:ext uri="{FF2B5EF4-FFF2-40B4-BE49-F238E27FC236}">
                <a16:creationId xmlns:a16="http://schemas.microsoft.com/office/drawing/2014/main" id="{781BC7FF-09BA-4FF5-9F38-A89A3A43B1A8}"/>
              </a:ext>
            </a:extLst>
          </p:cNvPr>
          <p:cNvSpPr txBox="1">
            <a:spLocks/>
          </p:cNvSpPr>
          <p:nvPr/>
        </p:nvSpPr>
        <p:spPr>
          <a:xfrm>
            <a:off x="1736068" y="2185291"/>
            <a:ext cx="2541588" cy="415460"/>
          </a:xfrm>
          <a:prstGeom prst="rect">
            <a:avLst/>
          </a:prstGeom>
        </p:spPr>
        <p:txBody>
          <a:bodyPr lIns="0" tIns="0" rIns="0" bIns="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solidFill>
                  <a:srgbClr val="00B0F0"/>
                </a:solidFill>
              </a:rPr>
              <a:t>12/30/2024 GAP Retention Payment to cover for the first two weeks of Jan. 2025      </a:t>
            </a:r>
            <a:r>
              <a:rPr lang="en-US" sz="1200" b="1" dirty="0">
                <a:solidFill>
                  <a:srgbClr val="FF0000"/>
                </a:solidFill>
              </a:rPr>
              <a:t>$1,500</a:t>
            </a:r>
            <a:r>
              <a:rPr lang="en-US" sz="1200" b="1" dirty="0">
                <a:solidFill>
                  <a:schemeClr val="bg1"/>
                </a:solidFill>
              </a:rPr>
              <a:t>**</a:t>
            </a:r>
          </a:p>
        </p:txBody>
      </p:sp>
      <p:sp>
        <p:nvSpPr>
          <p:cNvPr id="4" name="Flowchart: Data 3">
            <a:extLst>
              <a:ext uri="{FF2B5EF4-FFF2-40B4-BE49-F238E27FC236}">
                <a16:creationId xmlns:a16="http://schemas.microsoft.com/office/drawing/2014/main" id="{0F176B51-9662-47AC-BCD3-B2B445815928}"/>
              </a:ext>
            </a:extLst>
          </p:cNvPr>
          <p:cNvSpPr/>
          <p:nvPr/>
        </p:nvSpPr>
        <p:spPr>
          <a:xfrm>
            <a:off x="2543403" y="3191746"/>
            <a:ext cx="2207232" cy="464397"/>
          </a:xfrm>
          <a:prstGeom prst="flowChartInputOutp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Jan. 2025</a:t>
            </a:r>
          </a:p>
        </p:txBody>
      </p:sp>
      <p:sp>
        <p:nvSpPr>
          <p:cNvPr id="38" name="Text Placeholder 14">
            <a:extLst>
              <a:ext uri="{FF2B5EF4-FFF2-40B4-BE49-F238E27FC236}">
                <a16:creationId xmlns:a16="http://schemas.microsoft.com/office/drawing/2014/main" id="{E4EA9CF4-B6D4-43B2-993B-822CFF1C257B}"/>
              </a:ext>
            </a:extLst>
          </p:cNvPr>
          <p:cNvSpPr txBox="1">
            <a:spLocks/>
          </p:cNvSpPr>
          <p:nvPr/>
        </p:nvSpPr>
        <p:spPr>
          <a:xfrm>
            <a:off x="2376225" y="4817382"/>
            <a:ext cx="2541588" cy="946419"/>
          </a:xfrm>
          <a:prstGeom prst="rect">
            <a:avLst/>
          </a:prstGeom>
        </p:spPr>
        <p:txBody>
          <a:bodyPr lIns="0" tIns="0" rIns="0" bIns="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01/31/2025 – First Semimonthly Payroll   $1,500</a:t>
            </a:r>
          </a:p>
          <a:p>
            <a:r>
              <a:rPr lang="en-US" sz="1200" dirty="0">
                <a:solidFill>
                  <a:schemeClr val="bg1"/>
                </a:solidFill>
              </a:rPr>
              <a:t>Grand Total of </a:t>
            </a:r>
            <a:r>
              <a:rPr lang="en-US" sz="1200" dirty="0">
                <a:solidFill>
                  <a:srgbClr val="00B0F0"/>
                </a:solidFill>
              </a:rPr>
              <a:t>$3,000</a:t>
            </a:r>
            <a:r>
              <a:rPr lang="en-US" sz="1200" b="1" dirty="0">
                <a:solidFill>
                  <a:schemeClr val="bg1"/>
                </a:solidFill>
              </a:rPr>
              <a:t> **</a:t>
            </a:r>
            <a:r>
              <a:rPr lang="en-US" sz="1200" dirty="0">
                <a:solidFill>
                  <a:srgbClr val="00B0F0"/>
                </a:solidFill>
              </a:rPr>
              <a:t> </a:t>
            </a:r>
            <a:r>
              <a:rPr lang="en-US" sz="1200" dirty="0">
                <a:solidFill>
                  <a:schemeClr val="bg1"/>
                </a:solidFill>
              </a:rPr>
              <a:t>at the end of the month</a:t>
            </a:r>
          </a:p>
          <a:p>
            <a:r>
              <a:rPr lang="en-US" sz="1200" b="1" dirty="0">
                <a:solidFill>
                  <a:schemeClr val="bg1"/>
                </a:solidFill>
              </a:rPr>
              <a:t>One time monthly Benefit Deductions on 01/31/2025</a:t>
            </a:r>
          </a:p>
        </p:txBody>
      </p:sp>
      <p:sp>
        <p:nvSpPr>
          <p:cNvPr id="10" name="Flowchart: Data 9">
            <a:extLst>
              <a:ext uri="{FF2B5EF4-FFF2-40B4-BE49-F238E27FC236}">
                <a16:creationId xmlns:a16="http://schemas.microsoft.com/office/drawing/2014/main" id="{565B420B-BB27-45E0-9970-FF36DE5FCC68}"/>
              </a:ext>
            </a:extLst>
          </p:cNvPr>
          <p:cNvSpPr/>
          <p:nvPr/>
        </p:nvSpPr>
        <p:spPr>
          <a:xfrm>
            <a:off x="4660838" y="3174051"/>
            <a:ext cx="2207232" cy="464397"/>
          </a:xfrm>
          <a:prstGeom prst="flowChartInputOutput">
            <a:avLst/>
          </a:prstGeom>
          <a:solidFill>
            <a:srgbClr val="FFC6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Feb. 2025</a:t>
            </a:r>
          </a:p>
        </p:txBody>
      </p:sp>
      <p:sp>
        <p:nvSpPr>
          <p:cNvPr id="37" name="Text Placeholder 14">
            <a:extLst>
              <a:ext uri="{FF2B5EF4-FFF2-40B4-BE49-F238E27FC236}">
                <a16:creationId xmlns:a16="http://schemas.microsoft.com/office/drawing/2014/main" id="{43D92FE5-80C6-47EC-9A44-5662B7D1F338}"/>
              </a:ext>
            </a:extLst>
          </p:cNvPr>
          <p:cNvSpPr txBox="1">
            <a:spLocks/>
          </p:cNvSpPr>
          <p:nvPr/>
        </p:nvSpPr>
        <p:spPr>
          <a:xfrm>
            <a:off x="4452317" y="1145550"/>
            <a:ext cx="2919410" cy="971032"/>
          </a:xfrm>
          <a:prstGeom prst="rect">
            <a:avLst/>
          </a:prstGeom>
        </p:spPr>
        <p:txBody>
          <a:bodyPr lIns="0" tIns="0" rIns="0" bIns="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02/14/2025 Semimonthly Payroll $1,500</a:t>
            </a:r>
          </a:p>
          <a:p>
            <a:r>
              <a:rPr lang="en-US" sz="1200" dirty="0">
                <a:solidFill>
                  <a:schemeClr val="bg1"/>
                </a:solidFill>
              </a:rPr>
              <a:t>02/28/2025 Semimonthly Payroll $1,500</a:t>
            </a:r>
          </a:p>
          <a:p>
            <a:r>
              <a:rPr lang="en-US" sz="1200" dirty="0">
                <a:solidFill>
                  <a:schemeClr val="bg1"/>
                </a:solidFill>
              </a:rPr>
              <a:t>Grand Total of </a:t>
            </a:r>
            <a:r>
              <a:rPr lang="en-US" sz="1200" b="1" dirty="0">
                <a:solidFill>
                  <a:srgbClr val="00B0F0"/>
                </a:solidFill>
              </a:rPr>
              <a:t>$3,000 </a:t>
            </a:r>
            <a:r>
              <a:rPr lang="en-US" sz="1200" b="1" dirty="0">
                <a:solidFill>
                  <a:schemeClr val="bg1"/>
                </a:solidFill>
              </a:rPr>
              <a:t>** </a:t>
            </a:r>
            <a:r>
              <a:rPr lang="en-US" sz="1200" dirty="0">
                <a:solidFill>
                  <a:schemeClr val="bg1"/>
                </a:solidFill>
              </a:rPr>
              <a:t>at the end of the month</a:t>
            </a:r>
          </a:p>
          <a:p>
            <a:r>
              <a:rPr lang="en-US" sz="1200" b="1" dirty="0">
                <a:solidFill>
                  <a:schemeClr val="bg1"/>
                </a:solidFill>
              </a:rPr>
              <a:t>Benefit Deductions per pay cycle</a:t>
            </a:r>
          </a:p>
        </p:txBody>
      </p:sp>
      <p:sp>
        <p:nvSpPr>
          <p:cNvPr id="11" name="Flowchart: Data 10">
            <a:extLst>
              <a:ext uri="{FF2B5EF4-FFF2-40B4-BE49-F238E27FC236}">
                <a16:creationId xmlns:a16="http://schemas.microsoft.com/office/drawing/2014/main" id="{C8B34B9D-0BF3-43CF-AF6C-12F07C9B2E06}"/>
              </a:ext>
            </a:extLst>
          </p:cNvPr>
          <p:cNvSpPr/>
          <p:nvPr/>
        </p:nvSpPr>
        <p:spPr>
          <a:xfrm>
            <a:off x="6750260" y="3177852"/>
            <a:ext cx="2207232" cy="464397"/>
          </a:xfrm>
          <a:prstGeom prst="flowChartInputOutp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 2025</a:t>
            </a:r>
          </a:p>
        </p:txBody>
      </p:sp>
      <p:sp>
        <p:nvSpPr>
          <p:cNvPr id="48" name="Text Placeholder 14">
            <a:extLst>
              <a:ext uri="{FF2B5EF4-FFF2-40B4-BE49-F238E27FC236}">
                <a16:creationId xmlns:a16="http://schemas.microsoft.com/office/drawing/2014/main" id="{9884DF28-75FF-42E6-A44C-A651EE677DEC}"/>
              </a:ext>
            </a:extLst>
          </p:cNvPr>
          <p:cNvSpPr txBox="1">
            <a:spLocks/>
          </p:cNvSpPr>
          <p:nvPr/>
        </p:nvSpPr>
        <p:spPr>
          <a:xfrm>
            <a:off x="6192336" y="4753160"/>
            <a:ext cx="2919410" cy="856880"/>
          </a:xfrm>
          <a:prstGeom prst="rect">
            <a:avLst/>
          </a:prstGeom>
        </p:spPr>
        <p:txBody>
          <a:bodyPr lIns="0" tIns="0" rIns="0" bIns="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03/14/2025 Semimonthly Payroll $1,500</a:t>
            </a:r>
          </a:p>
          <a:p>
            <a:r>
              <a:rPr lang="en-US" sz="1200" dirty="0">
                <a:solidFill>
                  <a:schemeClr val="bg1"/>
                </a:solidFill>
              </a:rPr>
              <a:t>03/31/2025 Semimonthly Payroll $1,500</a:t>
            </a:r>
          </a:p>
          <a:p>
            <a:r>
              <a:rPr lang="en-US" sz="1200" dirty="0">
                <a:solidFill>
                  <a:schemeClr val="bg1"/>
                </a:solidFill>
              </a:rPr>
              <a:t>Grand Total of </a:t>
            </a:r>
            <a:r>
              <a:rPr lang="en-US" sz="1200" dirty="0">
                <a:solidFill>
                  <a:srgbClr val="00B0F0"/>
                </a:solidFill>
              </a:rPr>
              <a:t>$3,000</a:t>
            </a:r>
            <a:r>
              <a:rPr lang="en-US" sz="1200" b="1" dirty="0">
                <a:solidFill>
                  <a:schemeClr val="bg1"/>
                </a:solidFill>
              </a:rPr>
              <a:t> **</a:t>
            </a:r>
            <a:r>
              <a:rPr lang="en-US" sz="1200" dirty="0">
                <a:solidFill>
                  <a:srgbClr val="00B0F0"/>
                </a:solidFill>
              </a:rPr>
              <a:t> </a:t>
            </a:r>
            <a:r>
              <a:rPr lang="en-US" sz="1200" dirty="0">
                <a:solidFill>
                  <a:schemeClr val="bg1"/>
                </a:solidFill>
              </a:rPr>
              <a:t>at the end of the month</a:t>
            </a:r>
          </a:p>
          <a:p>
            <a:r>
              <a:rPr lang="en-US" sz="1200" dirty="0">
                <a:solidFill>
                  <a:schemeClr val="bg1"/>
                </a:solidFill>
              </a:rPr>
              <a:t>Benefit Deductions per pay cycle</a:t>
            </a:r>
          </a:p>
        </p:txBody>
      </p:sp>
      <p:sp>
        <p:nvSpPr>
          <p:cNvPr id="12" name="Flowchart: Data 11">
            <a:extLst>
              <a:ext uri="{FF2B5EF4-FFF2-40B4-BE49-F238E27FC236}">
                <a16:creationId xmlns:a16="http://schemas.microsoft.com/office/drawing/2014/main" id="{C9CFBB2D-C508-484B-AE19-EBA7D6C2B42A}"/>
              </a:ext>
            </a:extLst>
          </p:cNvPr>
          <p:cNvSpPr/>
          <p:nvPr/>
        </p:nvSpPr>
        <p:spPr>
          <a:xfrm>
            <a:off x="8895709" y="3196801"/>
            <a:ext cx="2207232" cy="464397"/>
          </a:xfrm>
          <a:prstGeom prst="flowChartInputOutp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Apr. 2025</a:t>
            </a:r>
          </a:p>
        </p:txBody>
      </p:sp>
      <p:sp>
        <p:nvSpPr>
          <p:cNvPr id="49" name="Text Placeholder 14">
            <a:extLst>
              <a:ext uri="{FF2B5EF4-FFF2-40B4-BE49-F238E27FC236}">
                <a16:creationId xmlns:a16="http://schemas.microsoft.com/office/drawing/2014/main" id="{742A4F95-6346-48CD-B32F-DFA4552F073D}"/>
              </a:ext>
            </a:extLst>
          </p:cNvPr>
          <p:cNvSpPr txBox="1">
            <a:spLocks/>
          </p:cNvSpPr>
          <p:nvPr/>
        </p:nvSpPr>
        <p:spPr>
          <a:xfrm>
            <a:off x="8539620" y="1168605"/>
            <a:ext cx="2919410" cy="1095769"/>
          </a:xfrm>
          <a:prstGeom prst="rect">
            <a:avLst/>
          </a:prstGeom>
        </p:spPr>
        <p:txBody>
          <a:bodyPr lIns="0" tIns="0" rIns="0" bIns="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solidFill>
                  <a:schemeClr val="bg1"/>
                </a:solidFill>
              </a:rPr>
              <a:t>04/15/2025 Semimonthly Payroll $1,500</a:t>
            </a:r>
          </a:p>
          <a:p>
            <a:r>
              <a:rPr lang="en-US" sz="1200" dirty="0">
                <a:solidFill>
                  <a:schemeClr val="bg1"/>
                </a:solidFill>
              </a:rPr>
              <a:t>04/30/2025 Semimonthly Payroll $1,500</a:t>
            </a:r>
          </a:p>
          <a:p>
            <a:r>
              <a:rPr lang="en-US" sz="1200" dirty="0">
                <a:solidFill>
                  <a:schemeClr val="bg1"/>
                </a:solidFill>
              </a:rPr>
              <a:t>Grand Total of </a:t>
            </a:r>
            <a:r>
              <a:rPr lang="en-US" sz="1200" b="1" dirty="0">
                <a:solidFill>
                  <a:srgbClr val="00B0F0"/>
                </a:solidFill>
              </a:rPr>
              <a:t>$3,000</a:t>
            </a:r>
            <a:r>
              <a:rPr lang="en-US" sz="1200" b="1" dirty="0">
                <a:solidFill>
                  <a:schemeClr val="bg1"/>
                </a:solidFill>
              </a:rPr>
              <a:t> ** </a:t>
            </a:r>
            <a:r>
              <a:rPr lang="en-US" sz="1200" dirty="0">
                <a:solidFill>
                  <a:schemeClr val="bg1"/>
                </a:solidFill>
              </a:rPr>
              <a:t>at the end of the month</a:t>
            </a:r>
          </a:p>
          <a:p>
            <a:r>
              <a:rPr lang="en-US" sz="1200" dirty="0">
                <a:solidFill>
                  <a:schemeClr val="bg1"/>
                </a:solidFill>
              </a:rPr>
              <a:t>Benefit Deductions per pay cycle</a:t>
            </a:r>
          </a:p>
        </p:txBody>
      </p:sp>
      <p:sp>
        <p:nvSpPr>
          <p:cNvPr id="2" name="TextBox 1">
            <a:extLst>
              <a:ext uri="{FF2B5EF4-FFF2-40B4-BE49-F238E27FC236}">
                <a16:creationId xmlns:a16="http://schemas.microsoft.com/office/drawing/2014/main" id="{C54A7E72-3DEB-421F-AC4C-7CC50C595E4A}"/>
              </a:ext>
            </a:extLst>
          </p:cNvPr>
          <p:cNvSpPr txBox="1"/>
          <p:nvPr/>
        </p:nvSpPr>
        <p:spPr>
          <a:xfrm>
            <a:off x="803587" y="6137368"/>
            <a:ext cx="10939775" cy="584775"/>
          </a:xfrm>
          <a:prstGeom prst="rect">
            <a:avLst/>
          </a:prstGeom>
          <a:noFill/>
        </p:spPr>
        <p:txBody>
          <a:bodyPr wrap="square" rtlCol="0">
            <a:spAutoFit/>
          </a:bodyPr>
          <a:lstStyle/>
          <a:p>
            <a:r>
              <a:rPr lang="en-US" sz="1400" dirty="0">
                <a:solidFill>
                  <a:schemeClr val="bg1"/>
                </a:solidFill>
              </a:rPr>
              <a:t>**Non-exempt employee:  gross payment amounts may fluctuate depending on the number of days and hours worked within each pay cycle</a:t>
            </a:r>
          </a:p>
          <a:p>
            <a:endParaRPr lang="en-US" dirty="0"/>
          </a:p>
        </p:txBody>
      </p:sp>
      <p:cxnSp>
        <p:nvCxnSpPr>
          <p:cNvPr id="18" name="Straight Arrow Connector 17">
            <a:extLst>
              <a:ext uri="{FF2B5EF4-FFF2-40B4-BE49-F238E27FC236}">
                <a16:creationId xmlns:a16="http://schemas.microsoft.com/office/drawing/2014/main" id="{D6457BE7-9020-4F99-8687-B8582907CAC3}"/>
              </a:ext>
              <a:ext uri="{C183D7F6-B498-43B3-948B-1728B52AA6E4}">
                <adec:decorative xmlns:adec="http://schemas.microsoft.com/office/drawing/2017/decorative" val="1"/>
              </a:ext>
            </a:extLst>
          </p:cNvPr>
          <p:cNvCxnSpPr>
            <a:cxnSpLocks/>
          </p:cNvCxnSpPr>
          <p:nvPr/>
        </p:nvCxnSpPr>
        <p:spPr>
          <a:xfrm>
            <a:off x="1270729" y="3773751"/>
            <a:ext cx="0" cy="585185"/>
          </a:xfrm>
          <a:prstGeom prst="straightConnector1">
            <a:avLst/>
          </a:prstGeom>
          <a:ln>
            <a:solidFill>
              <a:srgbClr val="FFC62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29DD519-588E-4223-8C89-AE4AB12A6B2B}"/>
              </a:ext>
              <a:ext uri="{C183D7F6-B498-43B3-948B-1728B52AA6E4}">
                <adec:decorative xmlns:adec="http://schemas.microsoft.com/office/drawing/2017/decorative" val="1"/>
              </a:ext>
            </a:extLst>
          </p:cNvPr>
          <p:cNvCxnSpPr>
            <a:cxnSpLocks/>
          </p:cNvCxnSpPr>
          <p:nvPr/>
        </p:nvCxnSpPr>
        <p:spPr>
          <a:xfrm flipV="1">
            <a:off x="5733935" y="2264374"/>
            <a:ext cx="0" cy="795057"/>
          </a:xfrm>
          <a:prstGeom prst="straightConnector1">
            <a:avLst/>
          </a:prstGeom>
          <a:ln>
            <a:solidFill>
              <a:srgbClr val="FFC62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034EC36-5C87-44AB-83BD-72C112D7D997}"/>
              </a:ext>
              <a:ext uri="{C183D7F6-B498-43B3-948B-1728B52AA6E4}">
                <adec:decorative xmlns:adec="http://schemas.microsoft.com/office/drawing/2017/decorative" val="1"/>
              </a:ext>
            </a:extLst>
          </p:cNvPr>
          <p:cNvCxnSpPr/>
          <p:nvPr/>
        </p:nvCxnSpPr>
        <p:spPr>
          <a:xfrm flipV="1">
            <a:off x="9999325" y="2309417"/>
            <a:ext cx="0" cy="750014"/>
          </a:xfrm>
          <a:prstGeom prst="straightConnector1">
            <a:avLst/>
          </a:prstGeom>
          <a:ln>
            <a:solidFill>
              <a:srgbClr val="FFC62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0FFB42-76A4-40CC-9226-1E44968B3A7E}"/>
              </a:ext>
              <a:ext uri="{C183D7F6-B498-43B3-948B-1728B52AA6E4}">
                <adec:decorative xmlns:adec="http://schemas.microsoft.com/office/drawing/2017/decorative" val="1"/>
              </a:ext>
            </a:extLst>
          </p:cNvPr>
          <p:cNvCxnSpPr>
            <a:cxnSpLocks/>
          </p:cNvCxnSpPr>
          <p:nvPr/>
        </p:nvCxnSpPr>
        <p:spPr>
          <a:xfrm>
            <a:off x="3524099" y="3786351"/>
            <a:ext cx="0" cy="824501"/>
          </a:xfrm>
          <a:prstGeom prst="straightConnector1">
            <a:avLst/>
          </a:prstGeom>
          <a:ln>
            <a:solidFill>
              <a:srgbClr val="FFC62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D2FD005-F998-4F0B-A553-4E37A9F1A9B8}"/>
              </a:ext>
              <a:ext uri="{C183D7F6-B498-43B3-948B-1728B52AA6E4}">
                <adec:decorative xmlns:adec="http://schemas.microsoft.com/office/drawing/2017/decorative" val="1"/>
              </a:ext>
            </a:extLst>
          </p:cNvPr>
          <p:cNvCxnSpPr>
            <a:cxnSpLocks/>
          </p:cNvCxnSpPr>
          <p:nvPr/>
        </p:nvCxnSpPr>
        <p:spPr>
          <a:xfrm>
            <a:off x="7601222" y="3786352"/>
            <a:ext cx="0" cy="824501"/>
          </a:xfrm>
          <a:prstGeom prst="straightConnector1">
            <a:avLst/>
          </a:prstGeom>
          <a:ln>
            <a:solidFill>
              <a:srgbClr val="FFC629"/>
            </a:solidFill>
            <a:tailEnd type="triangle"/>
          </a:ln>
        </p:spPr>
        <p:style>
          <a:lnRef idx="1">
            <a:schemeClr val="accent1"/>
          </a:lnRef>
          <a:fillRef idx="0">
            <a:schemeClr val="accent1"/>
          </a:fillRef>
          <a:effectRef idx="0">
            <a:schemeClr val="accent1"/>
          </a:effectRef>
          <a:fontRef idx="minor">
            <a:schemeClr val="tx1"/>
          </a:fontRef>
        </p:style>
      </p:cxnSp>
      <p:sp>
        <p:nvSpPr>
          <p:cNvPr id="42" name="Arrow: Curved Left 41">
            <a:extLst>
              <a:ext uri="{FF2B5EF4-FFF2-40B4-BE49-F238E27FC236}">
                <a16:creationId xmlns:a16="http://schemas.microsoft.com/office/drawing/2014/main" id="{E16ACC41-FE1C-4B04-800F-54917DCA767F}"/>
              </a:ext>
              <a:ext uri="{C183D7F6-B498-43B3-948B-1728B52AA6E4}">
                <adec:decorative xmlns:adec="http://schemas.microsoft.com/office/drawing/2017/decorative" val="1"/>
              </a:ext>
            </a:extLst>
          </p:cNvPr>
          <p:cNvSpPr/>
          <p:nvPr/>
        </p:nvSpPr>
        <p:spPr>
          <a:xfrm rot="16200000">
            <a:off x="2621176" y="2249547"/>
            <a:ext cx="464397" cy="1280160"/>
          </a:xfrm>
          <a:prstGeom prst="curvedLeftArrow">
            <a:avLst/>
          </a:prstGeom>
          <a:solidFill>
            <a:srgbClr val="FFC6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02608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Effect transition="in" filter="fade">
                                      <p:cBhvr>
                                        <p:cTn id="26" dur="1000"/>
                                        <p:tgtEl>
                                          <p:spTgt spid="38">
                                            <p:txEl>
                                              <p:pRg st="0" end="0"/>
                                            </p:txEl>
                                          </p:spTgt>
                                        </p:tgtEl>
                                      </p:cBhvr>
                                    </p:animEffect>
                                    <p:anim calcmode="lin" valueType="num">
                                      <p:cBhvr>
                                        <p:cTn id="2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8">
                                            <p:txEl>
                                              <p:pRg st="1" end="1"/>
                                            </p:txEl>
                                          </p:spTgt>
                                        </p:tgtEl>
                                        <p:attrNameLst>
                                          <p:attrName>style.visibility</p:attrName>
                                        </p:attrNameLst>
                                      </p:cBhvr>
                                      <p:to>
                                        <p:strVal val="visible"/>
                                      </p:to>
                                    </p:set>
                                    <p:animEffect transition="in" filter="fade">
                                      <p:cBhvr>
                                        <p:cTn id="33" dur="1000"/>
                                        <p:tgtEl>
                                          <p:spTgt spid="38">
                                            <p:txEl>
                                              <p:pRg st="1" end="1"/>
                                            </p:txEl>
                                          </p:spTgt>
                                        </p:tgtEl>
                                      </p:cBhvr>
                                    </p:animEffect>
                                    <p:anim calcmode="lin" valueType="num">
                                      <p:cBhvr>
                                        <p:cTn id="34"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8">
                                            <p:txEl>
                                              <p:pRg st="2" end="2"/>
                                            </p:txEl>
                                          </p:spTgt>
                                        </p:tgtEl>
                                        <p:attrNameLst>
                                          <p:attrName>style.visibility</p:attrName>
                                        </p:attrNameLst>
                                      </p:cBhvr>
                                      <p:to>
                                        <p:strVal val="visible"/>
                                      </p:to>
                                    </p:set>
                                    <p:animEffect transition="in" filter="fade">
                                      <p:cBhvr>
                                        <p:cTn id="40" dur="1000"/>
                                        <p:tgtEl>
                                          <p:spTgt spid="38">
                                            <p:txEl>
                                              <p:pRg st="2" end="2"/>
                                            </p:txEl>
                                          </p:spTgt>
                                        </p:tgtEl>
                                      </p:cBhvr>
                                    </p:animEffect>
                                    <p:anim calcmode="lin" valueType="num">
                                      <p:cBhvr>
                                        <p:cTn id="41"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Effect transition="in" filter="fade">
                                      <p:cBhvr>
                                        <p:cTn id="47" dur="1000"/>
                                        <p:tgtEl>
                                          <p:spTgt spid="37">
                                            <p:txEl>
                                              <p:pRg st="0" end="0"/>
                                            </p:txEl>
                                          </p:spTgt>
                                        </p:tgtEl>
                                      </p:cBhvr>
                                    </p:animEffect>
                                    <p:anim calcmode="lin" valueType="num">
                                      <p:cBhvr>
                                        <p:cTn id="48"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7">
                                            <p:txEl>
                                              <p:pRg st="1" end="1"/>
                                            </p:txEl>
                                          </p:spTgt>
                                        </p:tgtEl>
                                        <p:attrNameLst>
                                          <p:attrName>style.visibility</p:attrName>
                                        </p:attrNameLst>
                                      </p:cBhvr>
                                      <p:to>
                                        <p:strVal val="visible"/>
                                      </p:to>
                                    </p:set>
                                    <p:animEffect transition="in" filter="fade">
                                      <p:cBhvr>
                                        <p:cTn id="54" dur="1000"/>
                                        <p:tgtEl>
                                          <p:spTgt spid="37">
                                            <p:txEl>
                                              <p:pRg st="1" end="1"/>
                                            </p:txEl>
                                          </p:spTgt>
                                        </p:tgtEl>
                                      </p:cBhvr>
                                    </p:animEffect>
                                    <p:anim calcmode="lin" valueType="num">
                                      <p:cBhvr>
                                        <p:cTn id="55"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3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7">
                                            <p:txEl>
                                              <p:pRg st="2" end="2"/>
                                            </p:txEl>
                                          </p:spTgt>
                                        </p:tgtEl>
                                        <p:attrNameLst>
                                          <p:attrName>style.visibility</p:attrName>
                                        </p:attrNameLst>
                                      </p:cBhvr>
                                      <p:to>
                                        <p:strVal val="visible"/>
                                      </p:to>
                                    </p:set>
                                    <p:animEffect transition="in" filter="fade">
                                      <p:cBhvr>
                                        <p:cTn id="61" dur="1000"/>
                                        <p:tgtEl>
                                          <p:spTgt spid="37">
                                            <p:txEl>
                                              <p:pRg st="2" end="2"/>
                                            </p:txEl>
                                          </p:spTgt>
                                        </p:tgtEl>
                                      </p:cBhvr>
                                    </p:animEffect>
                                    <p:anim calcmode="lin" valueType="num">
                                      <p:cBhvr>
                                        <p:cTn id="62"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7">
                                            <p:txEl>
                                              <p:pRg st="3" end="3"/>
                                            </p:txEl>
                                          </p:spTgt>
                                        </p:tgtEl>
                                        <p:attrNameLst>
                                          <p:attrName>style.visibility</p:attrName>
                                        </p:attrNameLst>
                                      </p:cBhvr>
                                      <p:to>
                                        <p:strVal val="visible"/>
                                      </p:to>
                                    </p:set>
                                    <p:animEffect transition="in" filter="fade">
                                      <p:cBhvr>
                                        <p:cTn id="68" dur="1000"/>
                                        <p:tgtEl>
                                          <p:spTgt spid="37">
                                            <p:txEl>
                                              <p:pRg st="3" end="3"/>
                                            </p:txEl>
                                          </p:spTgt>
                                        </p:tgtEl>
                                      </p:cBhvr>
                                    </p:animEffect>
                                    <p:anim calcmode="lin" valueType="num">
                                      <p:cBhvr>
                                        <p:cTn id="69"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1000"/>
                                        <p:tgtEl>
                                          <p:spTgt spid="49"/>
                                        </p:tgtEl>
                                      </p:cBhvr>
                                    </p:animEffect>
                                    <p:anim calcmode="lin" valueType="num">
                                      <p:cBhvr>
                                        <p:cTn id="83" dur="1000" fill="hold"/>
                                        <p:tgtEl>
                                          <p:spTgt spid="49"/>
                                        </p:tgtEl>
                                        <p:attrNameLst>
                                          <p:attrName>ppt_x</p:attrName>
                                        </p:attrNameLst>
                                      </p:cBhvr>
                                      <p:tavLst>
                                        <p:tav tm="0">
                                          <p:val>
                                            <p:strVal val="#ppt_x"/>
                                          </p:val>
                                        </p:tav>
                                        <p:tav tm="100000">
                                          <p:val>
                                            <p:strVal val="#ppt_x"/>
                                          </p:val>
                                        </p:tav>
                                      </p:tavLst>
                                    </p:anim>
                                    <p:anim calcmode="lin" valueType="num">
                                      <p:cBhvr>
                                        <p:cTn id="8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9" grpId="0"/>
      <p:bldP spid="48" grpId="0"/>
      <p:bldP spid="49" grpId="0"/>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2800E1-66D4-48C8-BF9E-567115461D81}"/>
              </a:ext>
              <a:ext uri="{C183D7F6-B498-43B3-948B-1728B52AA6E4}">
                <adec:decorative xmlns:adec="http://schemas.microsoft.com/office/drawing/2017/decorative" val="1"/>
              </a:ext>
            </a:extLst>
          </p:cNvPr>
          <p:cNvSpPr/>
          <p:nvPr/>
        </p:nvSpPr>
        <p:spPr>
          <a:xfrm>
            <a:off x="7331978" y="365125"/>
            <a:ext cx="4860022" cy="377825"/>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DBD4BF5-CB70-43CA-832E-A7D846100AD2}"/>
              </a:ext>
            </a:extLst>
          </p:cNvPr>
          <p:cNvSpPr txBox="1">
            <a:spLocks/>
          </p:cNvSpPr>
          <p:nvPr/>
        </p:nvSpPr>
        <p:spPr>
          <a:xfrm>
            <a:off x="838200" y="461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2284C"/>
                </a:solidFill>
                <a:latin typeface="+mn-lt"/>
                <a:ea typeface="+mn-ea"/>
                <a:cs typeface="+mn-cs"/>
              </a:rPr>
              <a:t>EMPLOYEE PAY OVERVIEW</a:t>
            </a:r>
            <a:endParaRPr lang="en-US" sz="4000" dirty="0">
              <a:solidFill>
                <a:srgbClr val="12284C"/>
              </a:solidFill>
            </a:endParaRPr>
          </a:p>
        </p:txBody>
      </p:sp>
      <p:sp>
        <p:nvSpPr>
          <p:cNvPr id="3" name="Title 1">
            <a:extLst>
              <a:ext uri="{FF2B5EF4-FFF2-40B4-BE49-F238E27FC236}">
                <a16:creationId xmlns:a16="http://schemas.microsoft.com/office/drawing/2014/main" id="{BD9868DE-F6CC-1244-977C-57132600976E}"/>
              </a:ext>
            </a:extLst>
          </p:cNvPr>
          <p:cNvSpPr txBox="1">
            <a:spLocks/>
          </p:cNvSpPr>
          <p:nvPr/>
        </p:nvSpPr>
        <p:spPr>
          <a:xfrm>
            <a:off x="782710" y="1427149"/>
            <a:ext cx="8877393" cy="8166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00" b="1" dirty="0">
                <a:latin typeface="+mn-lt"/>
              </a:rPr>
              <a:t>NO IMPACT</a:t>
            </a:r>
          </a:p>
        </p:txBody>
      </p:sp>
      <p:sp>
        <p:nvSpPr>
          <p:cNvPr id="9" name="Slide Number Placeholder 8">
            <a:extLst>
              <a:ext uri="{FF2B5EF4-FFF2-40B4-BE49-F238E27FC236}">
                <a16:creationId xmlns:a16="http://schemas.microsoft.com/office/drawing/2014/main" id="{C5154219-1520-41AC-A4FE-D2F7D24D43C8}"/>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14</a:t>
            </a:fld>
            <a:endParaRPr lang="en-US" dirty="0"/>
          </a:p>
        </p:txBody>
      </p:sp>
      <p:sp>
        <p:nvSpPr>
          <p:cNvPr id="5" name="Rectangle 4">
            <a:extLst>
              <a:ext uri="{FF2B5EF4-FFF2-40B4-BE49-F238E27FC236}">
                <a16:creationId xmlns:a16="http://schemas.microsoft.com/office/drawing/2014/main" id="{6356BDEE-0F31-4DCA-8B3C-E1ED98743352}"/>
              </a:ext>
              <a:ext uri="{C183D7F6-B498-43B3-948B-1728B52AA6E4}">
                <adec:decorative xmlns:adec="http://schemas.microsoft.com/office/drawing/2017/decorative" val="1"/>
              </a:ext>
            </a:extLst>
          </p:cNvPr>
          <p:cNvSpPr/>
          <p:nvPr/>
        </p:nvSpPr>
        <p:spPr>
          <a:xfrm>
            <a:off x="827591" y="14900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Text Placeholder 3">
            <a:extLst>
              <a:ext uri="{FF2B5EF4-FFF2-40B4-BE49-F238E27FC236}">
                <a16:creationId xmlns:a16="http://schemas.microsoft.com/office/drawing/2014/main" id="{FDB48EB6-E1A1-41AB-8141-9ADABE3C6EF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0518900"/>
              </p:ext>
            </p:extLst>
          </p:nvPr>
        </p:nvGraphicFramePr>
        <p:xfrm>
          <a:off x="838200" y="1899800"/>
          <a:ext cx="9343006" cy="445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62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2800E1-66D4-48C8-BF9E-567115461D81}"/>
              </a:ext>
              <a:ext uri="{C183D7F6-B498-43B3-948B-1728B52AA6E4}">
                <adec:decorative xmlns:adec="http://schemas.microsoft.com/office/drawing/2017/decorative" val="1"/>
              </a:ext>
            </a:extLst>
          </p:cNvPr>
          <p:cNvSpPr/>
          <p:nvPr/>
        </p:nvSpPr>
        <p:spPr>
          <a:xfrm>
            <a:off x="7331978" y="365125"/>
            <a:ext cx="4860022" cy="377825"/>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DB12B311-CD8A-4889-94D5-7437DE0157A4}"/>
              </a:ext>
            </a:extLst>
          </p:cNvPr>
          <p:cNvSpPr txBox="1">
            <a:spLocks/>
          </p:cNvSpPr>
          <p:nvPr/>
        </p:nvSpPr>
        <p:spPr>
          <a:xfrm>
            <a:off x="838200" y="461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cap="all" dirty="0">
                <a:solidFill>
                  <a:srgbClr val="12284C"/>
                </a:solidFill>
                <a:latin typeface="+mn-lt"/>
                <a:ea typeface="+mn-ea"/>
                <a:cs typeface="+mn-cs"/>
              </a:rPr>
              <a:t>Payroll Taxation</a:t>
            </a:r>
            <a:endParaRPr lang="en-US" sz="4000" cap="all" dirty="0">
              <a:solidFill>
                <a:srgbClr val="12284C"/>
              </a:solidFill>
            </a:endParaRPr>
          </a:p>
        </p:txBody>
      </p:sp>
      <p:sp>
        <p:nvSpPr>
          <p:cNvPr id="8" name="Title 1">
            <a:extLst>
              <a:ext uri="{FF2B5EF4-FFF2-40B4-BE49-F238E27FC236}">
                <a16:creationId xmlns:a16="http://schemas.microsoft.com/office/drawing/2014/main" id="{C6806F6D-DD40-75C6-ECD9-A53BAFE837EC}"/>
              </a:ext>
            </a:extLst>
          </p:cNvPr>
          <p:cNvSpPr txBox="1">
            <a:spLocks/>
          </p:cNvSpPr>
          <p:nvPr/>
        </p:nvSpPr>
        <p:spPr>
          <a:xfrm>
            <a:off x="360745" y="1886957"/>
            <a:ext cx="9401244" cy="572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500" b="1" dirty="0">
                <a:latin typeface="+mn-lt"/>
              </a:rPr>
              <a:t>How will this change affect my tax withholdings (IRS Form W-4)?</a:t>
            </a:r>
          </a:p>
          <a:p>
            <a:pPr algn="ctr"/>
            <a:endParaRPr lang="en-US" sz="2300" b="1" dirty="0"/>
          </a:p>
        </p:txBody>
      </p:sp>
      <p:sp>
        <p:nvSpPr>
          <p:cNvPr id="14" name="Content Placeholder 2">
            <a:extLst>
              <a:ext uri="{FF2B5EF4-FFF2-40B4-BE49-F238E27FC236}">
                <a16:creationId xmlns:a16="http://schemas.microsoft.com/office/drawing/2014/main" id="{27E1C53A-CE82-D8DF-6210-A75B79A4BEB2}"/>
              </a:ext>
            </a:extLst>
          </p:cNvPr>
          <p:cNvSpPr>
            <a:spLocks noGrp="1"/>
          </p:cNvSpPr>
          <p:nvPr>
            <p:ph idx="1"/>
          </p:nvPr>
        </p:nvSpPr>
        <p:spPr>
          <a:xfrm>
            <a:off x="838200" y="2459257"/>
            <a:ext cx="10515600" cy="3717705"/>
          </a:xfrm>
        </p:spPr>
        <p:txBody>
          <a:bodyPr>
            <a:normAutofit/>
          </a:bodyPr>
          <a:lstStyle/>
          <a:p>
            <a:r>
              <a:rPr lang="en-US" dirty="0"/>
              <a:t>The system will calculate and deduct taxes based on the </a:t>
            </a:r>
            <a:r>
              <a:rPr lang="en-US" b="1" dirty="0"/>
              <a:t>IRS Tax Tables </a:t>
            </a:r>
            <a:r>
              <a:rPr lang="en-US" dirty="0"/>
              <a:t>applicable to the payroll frequency. </a:t>
            </a:r>
          </a:p>
          <a:p>
            <a:r>
              <a:rPr lang="en-US" dirty="0"/>
              <a:t> </a:t>
            </a:r>
            <a:r>
              <a:rPr lang="en-US" b="1" i="1" dirty="0"/>
              <a:t>However</a:t>
            </a:r>
            <a:r>
              <a:rPr lang="en-US" dirty="0"/>
              <a:t>, if you have elected to make additional tax withholdings, you may want to consider making necessary updates by completing a new W-4 form.</a:t>
            </a:r>
          </a:p>
        </p:txBody>
      </p:sp>
      <p:sp>
        <p:nvSpPr>
          <p:cNvPr id="9" name="Slide Number Placeholder 8">
            <a:extLst>
              <a:ext uri="{FF2B5EF4-FFF2-40B4-BE49-F238E27FC236}">
                <a16:creationId xmlns:a16="http://schemas.microsoft.com/office/drawing/2014/main" id="{C5154219-1520-41AC-A4FE-D2F7D24D43C8}"/>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15</a:t>
            </a:fld>
            <a:endParaRPr lang="en-US" dirty="0"/>
          </a:p>
        </p:txBody>
      </p:sp>
      <p:sp>
        <p:nvSpPr>
          <p:cNvPr id="11" name="Rectangle 10">
            <a:extLst>
              <a:ext uri="{FF2B5EF4-FFF2-40B4-BE49-F238E27FC236}">
                <a16:creationId xmlns:a16="http://schemas.microsoft.com/office/drawing/2014/main" id="{BB5B6D67-4923-4724-A196-D3DBE338BF8D}"/>
              </a:ext>
              <a:ext uri="{C183D7F6-B498-43B3-948B-1728B52AA6E4}">
                <adec:decorative xmlns:adec="http://schemas.microsoft.com/office/drawing/2017/decorative" val="1"/>
              </a:ext>
            </a:extLst>
          </p:cNvPr>
          <p:cNvSpPr/>
          <p:nvPr/>
        </p:nvSpPr>
        <p:spPr>
          <a:xfrm>
            <a:off x="979991" y="16424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91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2800E1-66D4-48C8-BF9E-567115461D81}"/>
              </a:ext>
              <a:ext uri="{C183D7F6-B498-43B3-948B-1728B52AA6E4}">
                <adec:decorative xmlns:adec="http://schemas.microsoft.com/office/drawing/2017/decorative" val="1"/>
              </a:ext>
            </a:extLst>
          </p:cNvPr>
          <p:cNvSpPr/>
          <p:nvPr/>
        </p:nvSpPr>
        <p:spPr>
          <a:xfrm>
            <a:off x="7331978" y="365125"/>
            <a:ext cx="4860022" cy="377825"/>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968F9CF-3B04-4987-B225-C5EE5374A90C}"/>
              </a:ext>
            </a:extLst>
          </p:cNvPr>
          <p:cNvSpPr txBox="1">
            <a:spLocks/>
          </p:cNvSpPr>
          <p:nvPr/>
        </p:nvSpPr>
        <p:spPr>
          <a:xfrm>
            <a:off x="838200" y="461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cap="all" dirty="0">
                <a:solidFill>
                  <a:srgbClr val="12284C"/>
                </a:solidFill>
                <a:latin typeface="+mn-lt"/>
                <a:ea typeface="+mn-ea"/>
                <a:cs typeface="+mn-cs"/>
              </a:rPr>
              <a:t>WAGE GARNISHMENTS</a:t>
            </a:r>
            <a:endParaRPr lang="en-US" sz="4000" cap="all" dirty="0">
              <a:solidFill>
                <a:srgbClr val="12284C"/>
              </a:solidFill>
            </a:endParaRPr>
          </a:p>
        </p:txBody>
      </p:sp>
      <p:sp>
        <p:nvSpPr>
          <p:cNvPr id="10" name="Content Placeholder 27">
            <a:extLst>
              <a:ext uri="{FF2B5EF4-FFF2-40B4-BE49-F238E27FC236}">
                <a16:creationId xmlns:a16="http://schemas.microsoft.com/office/drawing/2014/main" id="{21F52765-3334-4AFB-9210-81D8ABD0B09B}"/>
              </a:ext>
            </a:extLst>
          </p:cNvPr>
          <p:cNvSpPr>
            <a:spLocks noGrp="1"/>
          </p:cNvSpPr>
          <p:nvPr>
            <p:ph idx="1"/>
          </p:nvPr>
        </p:nvSpPr>
        <p:spPr>
          <a:xfrm>
            <a:off x="838200" y="2152649"/>
            <a:ext cx="10515600" cy="4024313"/>
          </a:xfrm>
        </p:spPr>
        <p:txBody>
          <a:bodyPr>
            <a:normAutofit/>
          </a:bodyPr>
          <a:lstStyle/>
          <a:p>
            <a:pPr>
              <a:spcBef>
                <a:spcPts val="1200"/>
              </a:spcBef>
              <a:spcAft>
                <a:spcPts val="200"/>
              </a:spcAft>
              <a:buFont typeface="Wingdings,Sans-Serif" panose="020B0604020202020204" pitchFamily="34" charset="0"/>
              <a:buChar char="Ø"/>
            </a:pPr>
            <a:r>
              <a:rPr lang="en-US" sz="3100" dirty="0">
                <a:ea typeface="+mn-lt"/>
                <a:cs typeface="+mn-lt"/>
              </a:rPr>
              <a:t>Child Support</a:t>
            </a:r>
            <a:endParaRPr lang="en-US" i="1" dirty="0">
              <a:ea typeface="+mn-lt"/>
              <a:cs typeface="+mn-lt"/>
            </a:endParaRPr>
          </a:p>
          <a:p>
            <a:pPr>
              <a:spcBef>
                <a:spcPts val="1200"/>
              </a:spcBef>
              <a:spcAft>
                <a:spcPts val="200"/>
              </a:spcAft>
              <a:buFont typeface="Wingdings,Sans-Serif" panose="020B0604020202020204" pitchFamily="34" charset="0"/>
              <a:buChar char="Ø"/>
            </a:pPr>
            <a:r>
              <a:rPr lang="en-US" sz="3100" dirty="0">
                <a:ea typeface="+mn-lt"/>
                <a:cs typeface="+mn-lt"/>
              </a:rPr>
              <a:t>Student Loans</a:t>
            </a:r>
          </a:p>
          <a:p>
            <a:pPr>
              <a:spcBef>
                <a:spcPts val="1200"/>
              </a:spcBef>
              <a:spcAft>
                <a:spcPts val="200"/>
              </a:spcAft>
              <a:buFont typeface="Wingdings,Sans-Serif" panose="020B0604020202020204" pitchFamily="34" charset="0"/>
              <a:buChar char="Ø"/>
            </a:pPr>
            <a:r>
              <a:rPr lang="en-US" sz="3100" dirty="0">
                <a:ea typeface="+mn-lt"/>
                <a:cs typeface="+mn-lt"/>
              </a:rPr>
              <a:t>Tax Levies</a:t>
            </a:r>
          </a:p>
          <a:p>
            <a:pPr>
              <a:spcBef>
                <a:spcPts val="1200"/>
              </a:spcBef>
              <a:spcAft>
                <a:spcPts val="200"/>
              </a:spcAft>
              <a:buFont typeface="Wingdings,Sans-Serif" panose="020B0604020202020204" pitchFamily="34" charset="0"/>
              <a:buChar char="Ø"/>
            </a:pPr>
            <a:r>
              <a:rPr lang="en-US" sz="3100" dirty="0">
                <a:ea typeface="+mn-lt"/>
                <a:cs typeface="+mn-lt"/>
              </a:rPr>
              <a:t>Bankruptcy</a:t>
            </a:r>
          </a:p>
        </p:txBody>
      </p:sp>
      <p:sp>
        <p:nvSpPr>
          <p:cNvPr id="9" name="Slide Number Placeholder 8">
            <a:extLst>
              <a:ext uri="{FF2B5EF4-FFF2-40B4-BE49-F238E27FC236}">
                <a16:creationId xmlns:a16="http://schemas.microsoft.com/office/drawing/2014/main" id="{C5154219-1520-41AC-A4FE-D2F7D24D43C8}"/>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16</a:t>
            </a:fld>
            <a:endParaRPr lang="en-US" dirty="0"/>
          </a:p>
        </p:txBody>
      </p:sp>
      <p:sp>
        <p:nvSpPr>
          <p:cNvPr id="13" name="Rectangle 12">
            <a:extLst>
              <a:ext uri="{FF2B5EF4-FFF2-40B4-BE49-F238E27FC236}">
                <a16:creationId xmlns:a16="http://schemas.microsoft.com/office/drawing/2014/main" id="{06E85E75-9D3A-4A80-81B7-868ED618ECB5}"/>
              </a:ext>
              <a:ext uri="{C183D7F6-B498-43B3-948B-1728B52AA6E4}">
                <adec:decorative xmlns:adec="http://schemas.microsoft.com/office/drawing/2017/decorative" val="1"/>
              </a:ext>
            </a:extLst>
          </p:cNvPr>
          <p:cNvSpPr/>
          <p:nvPr/>
        </p:nvSpPr>
        <p:spPr>
          <a:xfrm>
            <a:off x="979991" y="16424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4493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9A35-774B-477F-9D1B-14EBB202272C}"/>
              </a:ext>
            </a:extLst>
          </p:cNvPr>
          <p:cNvSpPr>
            <a:spLocks noGrp="1"/>
          </p:cNvSpPr>
          <p:nvPr>
            <p:ph type="title"/>
          </p:nvPr>
        </p:nvSpPr>
        <p:spPr>
          <a:xfrm>
            <a:off x="838200" y="365125"/>
            <a:ext cx="10991850" cy="1325563"/>
          </a:xfrm>
        </p:spPr>
        <p:txBody>
          <a:bodyPr>
            <a:normAutofit/>
          </a:bodyPr>
          <a:lstStyle/>
          <a:p>
            <a:r>
              <a:rPr lang="en-US" sz="4000" b="1" u="sng" dirty="0">
                <a:latin typeface="+mn-lt"/>
              </a:rPr>
              <a:t>REVIEW</a:t>
            </a:r>
            <a:r>
              <a:rPr lang="en-US" sz="4000" dirty="0">
                <a:latin typeface="+mn-lt"/>
              </a:rPr>
              <a:t>:  </a:t>
            </a:r>
            <a:r>
              <a:rPr lang="en-US" sz="3500" dirty="0">
                <a:latin typeface="+mn-lt"/>
              </a:rPr>
              <a:t>Your Payroll Contributions &amp; Personal Finances</a:t>
            </a:r>
            <a:endParaRPr lang="en-US" sz="3500" b="1" cap="all" dirty="0">
              <a:latin typeface="+mn-lt"/>
            </a:endParaRPr>
          </a:p>
        </p:txBody>
      </p:sp>
      <p:sp>
        <p:nvSpPr>
          <p:cNvPr id="28" name="Content Placeholder 27">
            <a:extLst>
              <a:ext uri="{FF2B5EF4-FFF2-40B4-BE49-F238E27FC236}">
                <a16:creationId xmlns:a16="http://schemas.microsoft.com/office/drawing/2014/main" id="{CD5B78B2-56C9-47AB-9AE7-BE658F4E24B2}"/>
              </a:ext>
            </a:extLst>
          </p:cNvPr>
          <p:cNvSpPr>
            <a:spLocks noGrp="1"/>
          </p:cNvSpPr>
          <p:nvPr>
            <p:ph idx="1"/>
          </p:nvPr>
        </p:nvSpPr>
        <p:spPr>
          <a:xfrm>
            <a:off x="838200" y="1825625"/>
            <a:ext cx="8877300" cy="4667250"/>
          </a:xfrm>
        </p:spPr>
        <p:txBody>
          <a:bodyPr>
            <a:normAutofit/>
          </a:bodyPr>
          <a:lstStyle/>
          <a:p>
            <a:pPr>
              <a:spcBef>
                <a:spcPts val="1200"/>
              </a:spcBef>
              <a:spcAft>
                <a:spcPts val="200"/>
              </a:spcAft>
              <a:buFont typeface="Wingdings,Sans-Serif" panose="020B0604020202020204" pitchFamily="34" charset="0"/>
              <a:buChar char="Ø"/>
            </a:pPr>
            <a:r>
              <a:rPr lang="en-US" sz="3100" dirty="0">
                <a:ea typeface="+mn-lt"/>
                <a:cs typeface="+mn-lt"/>
              </a:rPr>
              <a:t>Direct Deposits into multiple accounts.</a:t>
            </a:r>
          </a:p>
          <a:p>
            <a:pPr marL="0" indent="0">
              <a:spcBef>
                <a:spcPts val="1200"/>
              </a:spcBef>
              <a:spcAft>
                <a:spcPts val="200"/>
              </a:spcAft>
              <a:buNone/>
            </a:pPr>
            <a:r>
              <a:rPr lang="en-US" i="1" dirty="0">
                <a:ea typeface="+mn-lt"/>
                <a:cs typeface="+mn-lt"/>
              </a:rPr>
              <a:t>You may want to make changes if you have multiple accounts receiving direct deposit payments or if you have specific dollar amounts arranged. For example, if you have setup for $100 to be put into a secondary account each month, you will want to change the amount to $50, since it is applied each pay period. </a:t>
            </a:r>
          </a:p>
          <a:p>
            <a:pPr marL="0" indent="0">
              <a:spcBef>
                <a:spcPts val="0"/>
              </a:spcBef>
              <a:buNone/>
            </a:pPr>
            <a:endParaRPr lang="en-US" i="1" dirty="0">
              <a:ea typeface="+mn-lt"/>
              <a:cs typeface="+mn-lt"/>
            </a:endParaRPr>
          </a:p>
          <a:p>
            <a:pPr>
              <a:spcBef>
                <a:spcPts val="1200"/>
              </a:spcBef>
              <a:spcAft>
                <a:spcPts val="200"/>
              </a:spcAft>
              <a:buFont typeface="Wingdings,Sans-Serif" panose="020B0604020202020204" pitchFamily="34" charset="0"/>
              <a:buChar char="Ø"/>
            </a:pPr>
            <a:r>
              <a:rPr lang="en-US" sz="3100" dirty="0">
                <a:ea typeface="+mn-lt"/>
                <a:cs typeface="+mn-lt"/>
              </a:rPr>
              <a:t>Automatic Payments</a:t>
            </a:r>
          </a:p>
        </p:txBody>
      </p:sp>
      <p:sp>
        <p:nvSpPr>
          <p:cNvPr id="7" name="Slide Number Placeholder 6">
            <a:extLst>
              <a:ext uri="{FF2B5EF4-FFF2-40B4-BE49-F238E27FC236}">
                <a16:creationId xmlns:a16="http://schemas.microsoft.com/office/drawing/2014/main" id="{504785AE-DFEB-4366-9EE0-CB7AB9FFD251}"/>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17</a:t>
            </a:fld>
            <a:endParaRPr lang="en-US" dirty="0"/>
          </a:p>
        </p:txBody>
      </p:sp>
      <p:sp>
        <p:nvSpPr>
          <p:cNvPr id="6" name="Rectangle 5">
            <a:extLst>
              <a:ext uri="{FF2B5EF4-FFF2-40B4-BE49-F238E27FC236}">
                <a16:creationId xmlns:a16="http://schemas.microsoft.com/office/drawing/2014/main" id="{46B6E417-83A9-4440-BA7E-60AD0650076A}"/>
              </a:ext>
              <a:ext uri="{C183D7F6-B498-43B3-948B-1728B52AA6E4}">
                <adec:decorative xmlns:adec="http://schemas.microsoft.com/office/drawing/2017/decorative" val="1"/>
              </a:ext>
            </a:extLst>
          </p:cNvPr>
          <p:cNvSpPr/>
          <p:nvPr/>
        </p:nvSpPr>
        <p:spPr>
          <a:xfrm>
            <a:off x="827591" y="14900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665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2800E1-66D4-48C8-BF9E-567115461D81}"/>
              </a:ext>
              <a:ext uri="{C183D7F6-B498-43B3-948B-1728B52AA6E4}">
                <adec:decorative xmlns:adec="http://schemas.microsoft.com/office/drawing/2017/decorative" val="1"/>
              </a:ext>
            </a:extLst>
          </p:cNvPr>
          <p:cNvSpPr/>
          <p:nvPr/>
        </p:nvSpPr>
        <p:spPr>
          <a:xfrm>
            <a:off x="7331978" y="365125"/>
            <a:ext cx="4860022" cy="377825"/>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a:extLst>
              <a:ext uri="{FF2B5EF4-FFF2-40B4-BE49-F238E27FC236}">
                <a16:creationId xmlns:a16="http://schemas.microsoft.com/office/drawing/2014/main" id="{361C76B5-056A-4723-AC36-4FA709F853EA}"/>
              </a:ext>
            </a:extLst>
          </p:cNvPr>
          <p:cNvSpPr txBox="1">
            <a:spLocks/>
          </p:cNvSpPr>
          <p:nvPr/>
        </p:nvSpPr>
        <p:spPr>
          <a:xfrm>
            <a:off x="838200" y="461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cap="all" dirty="0">
                <a:solidFill>
                  <a:srgbClr val="12284C"/>
                </a:solidFill>
                <a:latin typeface="+mn-lt"/>
                <a:ea typeface="+mn-ea"/>
                <a:cs typeface="+mn-cs"/>
              </a:rPr>
              <a:t>VOLUNTARY CONTRIBUTIONS &amp; WITHHOLDINGS</a:t>
            </a:r>
            <a:endParaRPr lang="en-US" sz="4000" cap="all" dirty="0">
              <a:solidFill>
                <a:srgbClr val="12284C"/>
              </a:solidFill>
            </a:endParaRPr>
          </a:p>
        </p:txBody>
      </p:sp>
      <p:graphicFrame>
        <p:nvGraphicFramePr>
          <p:cNvPr id="7" name="Text Placeholder 3">
            <a:extLst>
              <a:ext uri="{FF2B5EF4-FFF2-40B4-BE49-F238E27FC236}">
                <a16:creationId xmlns:a16="http://schemas.microsoft.com/office/drawing/2014/main" id="{FDB48EB6-E1A1-41AB-8141-9ADABE3C6EF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5051555"/>
              </p:ext>
            </p:extLst>
          </p:nvPr>
        </p:nvGraphicFramePr>
        <p:xfrm>
          <a:off x="1396987" y="2023597"/>
          <a:ext cx="3216578" cy="4039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ext Placeholder 3">
            <a:extLst>
              <a:ext uri="{FF2B5EF4-FFF2-40B4-BE49-F238E27FC236}">
                <a16:creationId xmlns:a16="http://schemas.microsoft.com/office/drawing/2014/main" id="{76E60D76-8227-5DF0-B9B5-22917942D2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8372029"/>
              </p:ext>
            </p:extLst>
          </p:nvPr>
        </p:nvGraphicFramePr>
        <p:xfrm>
          <a:off x="5188725" y="2488412"/>
          <a:ext cx="3500596" cy="40399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4" name="Group 23">
            <a:extLst>
              <a:ext uri="{FF2B5EF4-FFF2-40B4-BE49-F238E27FC236}">
                <a16:creationId xmlns:a16="http://schemas.microsoft.com/office/drawing/2014/main" id="{6C19A098-D5FF-AB74-170F-D2EFE6818EF5}"/>
              </a:ext>
              <a:ext uri="{C183D7F6-B498-43B3-948B-1728B52AA6E4}">
                <adec:decorative xmlns:adec="http://schemas.microsoft.com/office/drawing/2017/decorative" val="1"/>
              </a:ext>
            </a:extLst>
          </p:cNvPr>
          <p:cNvGrpSpPr/>
          <p:nvPr/>
        </p:nvGrpSpPr>
        <p:grpSpPr>
          <a:xfrm>
            <a:off x="5196693" y="3429000"/>
            <a:ext cx="3492627" cy="820783"/>
            <a:chOff x="0" y="1792610"/>
            <a:chExt cx="3500596" cy="727677"/>
          </a:xfrm>
          <a:solidFill>
            <a:srgbClr val="FFC629"/>
          </a:solidFill>
        </p:grpSpPr>
        <p:sp>
          <p:nvSpPr>
            <p:cNvPr id="25" name="Rectangle: Rounded Corners 24">
              <a:extLst>
                <a:ext uri="{FF2B5EF4-FFF2-40B4-BE49-F238E27FC236}">
                  <a16:creationId xmlns:a16="http://schemas.microsoft.com/office/drawing/2014/main" id="{54E31ED5-FEDD-1450-9BD4-8996F55F7B5C}"/>
                </a:ext>
              </a:extLst>
            </p:cNvPr>
            <p:cNvSpPr/>
            <p:nvPr/>
          </p:nvSpPr>
          <p:spPr>
            <a:xfrm>
              <a:off x="0" y="1792610"/>
              <a:ext cx="3500596" cy="727677"/>
            </a:xfrm>
            <a:prstGeom prst="round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26" name="Rectangle: Rounded Corners 4">
              <a:extLst>
                <a:ext uri="{FF2B5EF4-FFF2-40B4-BE49-F238E27FC236}">
                  <a16:creationId xmlns:a16="http://schemas.microsoft.com/office/drawing/2014/main" id="{22B7F8EA-1C61-895C-D5F2-91416FB9369F}"/>
                </a:ext>
              </a:extLst>
            </p:cNvPr>
            <p:cNvSpPr txBox="1"/>
            <p:nvPr/>
          </p:nvSpPr>
          <p:spPr>
            <a:xfrm>
              <a:off x="35522" y="1828132"/>
              <a:ext cx="3429552" cy="6566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3500" i="0" kern="1200" dirty="0">
                  <a:solidFill>
                    <a:srgbClr val="000000"/>
                  </a:solidFill>
                  <a:ea typeface="+mn-lt"/>
                  <a:cs typeface="+mn-lt"/>
                </a:rPr>
                <a:t>United Way</a:t>
              </a:r>
            </a:p>
          </p:txBody>
        </p:sp>
      </p:grpSp>
      <p:sp>
        <p:nvSpPr>
          <p:cNvPr id="13" name="Rectangle 12">
            <a:extLst>
              <a:ext uri="{FF2B5EF4-FFF2-40B4-BE49-F238E27FC236}">
                <a16:creationId xmlns:a16="http://schemas.microsoft.com/office/drawing/2014/main" id="{01683623-C5FF-4FA1-8A73-23FD5F319266}"/>
              </a:ext>
              <a:ext uri="{C183D7F6-B498-43B3-948B-1728B52AA6E4}">
                <adec:decorative xmlns:adec="http://schemas.microsoft.com/office/drawing/2017/decorative" val="1"/>
              </a:ext>
            </a:extLst>
          </p:cNvPr>
          <p:cNvSpPr/>
          <p:nvPr/>
        </p:nvSpPr>
        <p:spPr>
          <a:xfrm>
            <a:off x="979991" y="16424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C5154219-1520-41AC-A4FE-D2F7D24D43C8}"/>
              </a:ext>
            </a:extLst>
          </p:cNvPr>
          <p:cNvSpPr>
            <a:spLocks noGrp="1"/>
          </p:cNvSpPr>
          <p:nvPr>
            <p:ph type="sldNum" sz="quarter" idx="12"/>
          </p:nvPr>
        </p:nvSpPr>
        <p:spPr/>
        <p:txBody>
          <a:bodyPr/>
          <a:lstStyle/>
          <a:p>
            <a:fld id="{F13F84B6-CA19-4EEE-A73D-C051E4F66A7A}" type="slidenum">
              <a:rPr lang="en-US" smtClean="0"/>
              <a:t>18</a:t>
            </a:fld>
            <a:endParaRPr lang="en-US" dirty="0"/>
          </a:p>
        </p:txBody>
      </p:sp>
    </p:spTree>
    <p:extLst>
      <p:ext uri="{BB962C8B-B14F-4D97-AF65-F5344CB8AC3E}">
        <p14:creationId xmlns:p14="http://schemas.microsoft.com/office/powerpoint/2010/main" val="262832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2800E1-66D4-48C8-BF9E-567115461D81}"/>
              </a:ext>
              <a:ext uri="{C183D7F6-B498-43B3-948B-1728B52AA6E4}">
                <adec:decorative xmlns:adec="http://schemas.microsoft.com/office/drawing/2017/decorative" val="1"/>
              </a:ext>
            </a:extLst>
          </p:cNvPr>
          <p:cNvSpPr/>
          <p:nvPr/>
        </p:nvSpPr>
        <p:spPr>
          <a:xfrm>
            <a:off x="7331978" y="365125"/>
            <a:ext cx="4860022" cy="377825"/>
          </a:xfrm>
          <a:prstGeom prst="rect">
            <a:avLst/>
          </a:prstGeom>
          <a:solidFill>
            <a:srgbClr val="FFC6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C5154219-1520-41AC-A4FE-D2F7D24D43C8}"/>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19</a:t>
            </a:fld>
            <a:endParaRPr lang="en-US" dirty="0"/>
          </a:p>
        </p:txBody>
      </p:sp>
      <p:sp>
        <p:nvSpPr>
          <p:cNvPr id="17" name="Title 1">
            <a:extLst>
              <a:ext uri="{FF2B5EF4-FFF2-40B4-BE49-F238E27FC236}">
                <a16:creationId xmlns:a16="http://schemas.microsoft.com/office/drawing/2014/main" id="{4A4F189B-6250-41A6-AC56-77D7BDEA947C}"/>
              </a:ext>
            </a:extLst>
          </p:cNvPr>
          <p:cNvSpPr txBox="1">
            <a:spLocks/>
          </p:cNvSpPr>
          <p:nvPr/>
        </p:nvSpPr>
        <p:spPr>
          <a:xfrm>
            <a:off x="838200" y="46139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mn-lt"/>
                <a:ea typeface="+mn-ea"/>
                <a:cs typeface="+mn-cs"/>
              </a:rPr>
              <a:t>BENEFITS ADMINISTRATION</a:t>
            </a:r>
            <a:endParaRPr lang="en-US" sz="4000" cap="all" dirty="0">
              <a:solidFill>
                <a:srgbClr val="12284C"/>
              </a:solidFill>
            </a:endParaRPr>
          </a:p>
        </p:txBody>
      </p:sp>
      <p:sp>
        <p:nvSpPr>
          <p:cNvPr id="8" name="Title 1">
            <a:extLst>
              <a:ext uri="{FF2B5EF4-FFF2-40B4-BE49-F238E27FC236}">
                <a16:creationId xmlns:a16="http://schemas.microsoft.com/office/drawing/2014/main" id="{C6806F6D-DD40-75C6-ECD9-A53BAFE837EC}"/>
              </a:ext>
            </a:extLst>
          </p:cNvPr>
          <p:cNvSpPr txBox="1">
            <a:spLocks/>
          </p:cNvSpPr>
          <p:nvPr/>
        </p:nvSpPr>
        <p:spPr>
          <a:xfrm>
            <a:off x="452769" y="1946996"/>
            <a:ext cx="9401244" cy="5723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500" b="1" dirty="0">
                <a:latin typeface="+mn-lt"/>
              </a:rPr>
              <a:t>Paying for Insurance Premiums from 12 to 24 pay checks</a:t>
            </a:r>
          </a:p>
          <a:p>
            <a:pPr algn="ctr"/>
            <a:endParaRPr lang="en-US" sz="2300" b="1" dirty="0"/>
          </a:p>
        </p:txBody>
      </p:sp>
      <p:graphicFrame>
        <p:nvGraphicFramePr>
          <p:cNvPr id="7" name="Text Placeholder 3">
            <a:extLst>
              <a:ext uri="{FF2B5EF4-FFF2-40B4-BE49-F238E27FC236}">
                <a16:creationId xmlns:a16="http://schemas.microsoft.com/office/drawing/2014/main" id="{FDB48EB6-E1A1-41AB-8141-9ADABE3C6EF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3822028"/>
              </p:ext>
            </p:extLst>
          </p:nvPr>
        </p:nvGraphicFramePr>
        <p:xfrm>
          <a:off x="1433081" y="2681492"/>
          <a:ext cx="3216578" cy="4039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ext Placeholder 3">
            <a:extLst>
              <a:ext uri="{FF2B5EF4-FFF2-40B4-BE49-F238E27FC236}">
                <a16:creationId xmlns:a16="http://schemas.microsoft.com/office/drawing/2014/main" id="{76E60D76-8227-5DF0-B9B5-22917942D2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9964410"/>
              </p:ext>
            </p:extLst>
          </p:nvPr>
        </p:nvGraphicFramePr>
        <p:xfrm>
          <a:off x="5153391" y="2319979"/>
          <a:ext cx="3500596" cy="40399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Rectangle 19">
            <a:extLst>
              <a:ext uri="{FF2B5EF4-FFF2-40B4-BE49-F238E27FC236}">
                <a16:creationId xmlns:a16="http://schemas.microsoft.com/office/drawing/2014/main" id="{6A5DA644-BFDA-43E0-B2F7-D2C0FD8E335F}"/>
              </a:ext>
              <a:ext uri="{C183D7F6-B498-43B3-948B-1728B52AA6E4}">
                <adec:decorative xmlns:adec="http://schemas.microsoft.com/office/drawing/2017/decorative" val="1"/>
              </a:ext>
            </a:extLst>
          </p:cNvPr>
          <p:cNvSpPr/>
          <p:nvPr/>
        </p:nvSpPr>
        <p:spPr>
          <a:xfrm>
            <a:off x="979991" y="16424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268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FE20EE8C-A798-4034-87C1-FADF1BF15857}"/>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7" t="4034" r="87131" b="61369"/>
          <a:stretch/>
        </p:blipFill>
        <p:spPr>
          <a:xfrm>
            <a:off x="6644558" y="5855772"/>
            <a:ext cx="5547442" cy="1002228"/>
          </a:xfrm>
          <a:prstGeom prst="rect">
            <a:avLst/>
          </a:prstGeom>
        </p:spPr>
      </p:pic>
      <p:sp>
        <p:nvSpPr>
          <p:cNvPr id="9" name="Rectangle 8">
            <a:extLst>
              <a:ext uri="{FF2B5EF4-FFF2-40B4-BE49-F238E27FC236}">
                <a16:creationId xmlns:a16="http://schemas.microsoft.com/office/drawing/2014/main" id="{7B826088-BCE4-4FD3-B1DB-99DAE17788ED}"/>
              </a:ext>
              <a:ext uri="{C183D7F6-B498-43B3-948B-1728B52AA6E4}">
                <adec:decorative xmlns:adec="http://schemas.microsoft.com/office/drawing/2017/decorative" val="1"/>
              </a:ext>
            </a:extLst>
          </p:cNvPr>
          <p:cNvSpPr/>
          <p:nvPr/>
        </p:nvSpPr>
        <p:spPr>
          <a:xfrm>
            <a:off x="0" y="5855772"/>
            <a:ext cx="9144000" cy="1002228"/>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869A35-774B-477F-9D1B-14EBB202272C}"/>
              </a:ext>
            </a:extLst>
          </p:cNvPr>
          <p:cNvSpPr>
            <a:spLocks noGrp="1"/>
          </p:cNvSpPr>
          <p:nvPr>
            <p:ph type="title"/>
          </p:nvPr>
        </p:nvSpPr>
        <p:spPr>
          <a:xfrm>
            <a:off x="838200" y="365125"/>
            <a:ext cx="8496300" cy="1325563"/>
          </a:xfrm>
        </p:spPr>
        <p:txBody>
          <a:bodyPr>
            <a:normAutofit/>
          </a:bodyPr>
          <a:lstStyle/>
          <a:p>
            <a:r>
              <a:rPr lang="en-US" sz="4000" b="1" cap="all" dirty="0">
                <a:solidFill>
                  <a:srgbClr val="12284C"/>
                </a:solidFill>
                <a:latin typeface="+mn-lt"/>
              </a:rPr>
              <a:t>Key Focus Areas for transition to         Semimonthly payroll</a:t>
            </a:r>
          </a:p>
        </p:txBody>
      </p:sp>
      <p:graphicFrame>
        <p:nvGraphicFramePr>
          <p:cNvPr id="8" name="Content Placeholder 2">
            <a:extLst>
              <a:ext uri="{FF2B5EF4-FFF2-40B4-BE49-F238E27FC236}">
                <a16:creationId xmlns:a16="http://schemas.microsoft.com/office/drawing/2014/main" id="{E5333E24-1D08-4F5F-8712-092D7DC75FE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90231940"/>
              </p:ext>
            </p:extLst>
          </p:nvPr>
        </p:nvGraphicFramePr>
        <p:xfrm>
          <a:off x="4640872" y="1855621"/>
          <a:ext cx="6132985" cy="4442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6356BDEE-0F31-4DCA-8B3C-E1ED98743352}"/>
              </a:ext>
              <a:ext uri="{C183D7F6-B498-43B3-948B-1728B52AA6E4}">
                <adec:decorative xmlns:adec="http://schemas.microsoft.com/office/drawing/2017/decorative" val="1"/>
              </a:ext>
            </a:extLst>
          </p:cNvPr>
          <p:cNvSpPr/>
          <p:nvPr/>
        </p:nvSpPr>
        <p:spPr>
          <a:xfrm>
            <a:off x="838200" y="1855621"/>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7F54C776-9C82-4A62-9DC0-F4F423959CA5}"/>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2</a:t>
            </a:fld>
            <a:endParaRPr lang="en-US" dirty="0"/>
          </a:p>
        </p:txBody>
      </p:sp>
    </p:spTree>
    <p:extLst>
      <p:ext uri="{BB962C8B-B14F-4D97-AF65-F5344CB8AC3E}">
        <p14:creationId xmlns:p14="http://schemas.microsoft.com/office/powerpoint/2010/main" val="233334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CF2EA1A-1426-48B6-A8D4-2786291CA0A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84796" y="955395"/>
            <a:ext cx="5801954" cy="930689"/>
          </a:xfrm>
          <a:prstGeom prst="rect">
            <a:avLst/>
          </a:prstGeom>
        </p:spPr>
      </p:pic>
      <p:pic>
        <p:nvPicPr>
          <p:cNvPr id="9" name="Graphic 8">
            <a:extLst>
              <a:ext uri="{FF2B5EF4-FFF2-40B4-BE49-F238E27FC236}">
                <a16:creationId xmlns:a16="http://schemas.microsoft.com/office/drawing/2014/main" id="{287EC670-4447-4FB0-AEB4-837A58D29E2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4674" y="353014"/>
            <a:ext cx="7448550" cy="1626695"/>
          </a:xfrm>
          <a:prstGeom prst="rect">
            <a:avLst/>
          </a:prstGeom>
        </p:spPr>
      </p:pic>
      <p:sp>
        <p:nvSpPr>
          <p:cNvPr id="2" name="Title 1">
            <a:extLst>
              <a:ext uri="{FF2B5EF4-FFF2-40B4-BE49-F238E27FC236}">
                <a16:creationId xmlns:a16="http://schemas.microsoft.com/office/drawing/2014/main" id="{6647B87C-7538-4E5B-9286-91A873757108}"/>
              </a:ext>
            </a:extLst>
          </p:cNvPr>
          <p:cNvSpPr>
            <a:spLocks noGrp="1"/>
          </p:cNvSpPr>
          <p:nvPr>
            <p:ph type="title"/>
          </p:nvPr>
        </p:nvSpPr>
        <p:spPr>
          <a:xfrm>
            <a:off x="3243435" y="1012545"/>
            <a:ext cx="5647979" cy="833788"/>
          </a:xfrm>
        </p:spPr>
        <p:txBody>
          <a:bodyPr>
            <a:normAutofit/>
          </a:bodyPr>
          <a:lstStyle/>
          <a:p>
            <a:r>
              <a:rPr lang="en-US" sz="3600" b="1" cap="all" dirty="0">
                <a:solidFill>
                  <a:schemeClr val="bg1"/>
                </a:solidFill>
              </a:rPr>
              <a:t>Tips for employees</a:t>
            </a:r>
          </a:p>
        </p:txBody>
      </p:sp>
      <p:sp>
        <p:nvSpPr>
          <p:cNvPr id="3" name="Content Placeholder 2">
            <a:extLst>
              <a:ext uri="{FF2B5EF4-FFF2-40B4-BE49-F238E27FC236}">
                <a16:creationId xmlns:a16="http://schemas.microsoft.com/office/drawing/2014/main" id="{8066F809-DB10-481D-8B22-2701FDDFF166}"/>
              </a:ext>
            </a:extLst>
          </p:cNvPr>
          <p:cNvSpPr>
            <a:spLocks noGrp="1"/>
          </p:cNvSpPr>
          <p:nvPr>
            <p:ph idx="1"/>
          </p:nvPr>
        </p:nvSpPr>
        <p:spPr>
          <a:xfrm>
            <a:off x="1013717" y="2151159"/>
            <a:ext cx="10779809" cy="4630641"/>
          </a:xfrm>
        </p:spPr>
        <p:txBody>
          <a:bodyPr>
            <a:normAutofit fontScale="92500" lnSpcReduction="10000"/>
          </a:bodyPr>
          <a:lstStyle/>
          <a:p>
            <a:r>
              <a:rPr lang="en-US" dirty="0"/>
              <a:t>Review your expenses and due dates</a:t>
            </a:r>
          </a:p>
          <a:p>
            <a:r>
              <a:rPr lang="en-US" dirty="0"/>
              <a:t>Plan what expenses will be paid with each paycheck</a:t>
            </a:r>
          </a:p>
          <a:p>
            <a:r>
              <a:rPr lang="en-US" dirty="0"/>
              <a:t>Coordinate and discuss with debtors any necessary adjustments to the payment due dates</a:t>
            </a:r>
          </a:p>
          <a:p>
            <a:r>
              <a:rPr lang="en-US" dirty="0"/>
              <a:t>Consider utilizing the Gap Bridging Retention Payment to negotiate and secure adjustments to the payment due date</a:t>
            </a:r>
          </a:p>
          <a:p>
            <a:r>
              <a:rPr lang="en-US" dirty="0"/>
              <a:t>Visit our website: </a:t>
            </a:r>
            <a:r>
              <a:rPr lang="en-US" sz="1800" u="sng" dirty="0">
                <a:solidFill>
                  <a:srgbClr val="0563C1"/>
                </a:solidFill>
                <a:effectLst/>
                <a:ea typeface="Times New Roman" panose="02020603050405020304" pitchFamily="18" charset="0"/>
                <a:hlinkClick r:id="rId6"/>
              </a:rPr>
              <a:t>About Semimonthly Payroll | South Texas College</a:t>
            </a:r>
            <a:endParaRPr lang="en-US" sz="1800" dirty="0">
              <a:effectLst/>
              <a:ea typeface="Times New Roman" panose="02020603050405020304" pitchFamily="18" charset="0"/>
            </a:endParaRPr>
          </a:p>
          <a:p>
            <a:pPr lvl="1" algn="just" fontAlgn="base">
              <a:buFont typeface="Courier New" panose="02070309020205020404" pitchFamily="49" charset="0"/>
              <a:buChar char="o"/>
            </a:pPr>
            <a:r>
              <a:rPr lang="en-US" sz="1900" dirty="0">
                <a:effectLst/>
                <a:ea typeface="Calibri" panose="020F0502020204030204" pitchFamily="34" charset="0"/>
              </a:rPr>
              <a:t>About Semimonthly Payroll</a:t>
            </a:r>
            <a:endParaRPr lang="en-US" sz="1900" dirty="0">
              <a:effectLst/>
              <a:ea typeface="Times New Roman" panose="02020603050405020304" pitchFamily="18" charset="0"/>
            </a:endParaRPr>
          </a:p>
          <a:p>
            <a:pPr lvl="1" algn="just" fontAlgn="base">
              <a:buFont typeface="Courier New" panose="02070309020205020404" pitchFamily="49" charset="0"/>
              <a:buChar char="o"/>
            </a:pPr>
            <a:r>
              <a:rPr lang="en-US" sz="1900" dirty="0">
                <a:effectLst/>
                <a:ea typeface="Calibri" panose="020F0502020204030204" pitchFamily="34" charset="0"/>
              </a:rPr>
              <a:t>Gap Bridging Retention Payment</a:t>
            </a:r>
            <a:endParaRPr lang="en-US" sz="1900" dirty="0">
              <a:effectLst/>
              <a:ea typeface="Times New Roman" panose="02020603050405020304" pitchFamily="18" charset="0"/>
            </a:endParaRPr>
          </a:p>
          <a:p>
            <a:pPr lvl="1" algn="just" fontAlgn="base">
              <a:buFont typeface="Courier New" panose="02070309020205020404" pitchFamily="49" charset="0"/>
              <a:buChar char="o"/>
            </a:pPr>
            <a:r>
              <a:rPr lang="en-US" sz="1900" dirty="0">
                <a:effectLst/>
                <a:ea typeface="Calibri" panose="020F0502020204030204" pitchFamily="34" charset="0"/>
              </a:rPr>
              <a:t>Frequently Asked Questions</a:t>
            </a:r>
            <a:endParaRPr lang="en-US" sz="1900" dirty="0">
              <a:effectLst/>
              <a:ea typeface="Times New Roman" panose="02020603050405020304" pitchFamily="18" charset="0"/>
            </a:endParaRPr>
          </a:p>
          <a:p>
            <a:pPr lvl="1" algn="just" fontAlgn="base">
              <a:buFont typeface="Courier New" panose="02070309020205020404" pitchFamily="49" charset="0"/>
              <a:buChar char="o"/>
            </a:pPr>
            <a:r>
              <a:rPr lang="en-US" sz="1900" dirty="0">
                <a:effectLst/>
                <a:ea typeface="Calibri" panose="020F0502020204030204" pitchFamily="34" charset="0"/>
              </a:rPr>
              <a:t>Calculator</a:t>
            </a:r>
            <a:endParaRPr lang="en-US" sz="1900" dirty="0">
              <a:effectLst/>
              <a:ea typeface="Times New Roman" panose="02020603050405020304" pitchFamily="18" charset="0"/>
            </a:endParaRPr>
          </a:p>
          <a:p>
            <a:pPr lvl="1" algn="just" fontAlgn="base">
              <a:buFont typeface="Courier New" panose="02070309020205020404" pitchFamily="49" charset="0"/>
              <a:buChar char="o"/>
            </a:pPr>
            <a:r>
              <a:rPr lang="en-US" sz="1900" dirty="0">
                <a:effectLst/>
                <a:ea typeface="Calibri" panose="020F0502020204030204" pitchFamily="34" charset="0"/>
              </a:rPr>
              <a:t>Resources</a:t>
            </a:r>
            <a:endParaRPr lang="en-US" sz="1900" dirty="0">
              <a:effectLst/>
              <a:ea typeface="Times New Roman" panose="02020603050405020304" pitchFamily="18" charset="0"/>
            </a:endParaRPr>
          </a:p>
          <a:p>
            <a:pPr lvl="1" algn="just" fontAlgn="base">
              <a:buFont typeface="Courier New" panose="02070309020205020404" pitchFamily="49" charset="0"/>
              <a:buChar char="o"/>
            </a:pPr>
            <a:r>
              <a:rPr lang="en-US" sz="1900" dirty="0">
                <a:effectLst/>
                <a:ea typeface="Calibri" panose="020F0502020204030204" pitchFamily="34" charset="0"/>
              </a:rPr>
              <a:t>Personal Finance</a:t>
            </a:r>
            <a:endParaRPr lang="en-US" sz="1900" dirty="0">
              <a:ea typeface="Calibri" panose="020F0502020204030204" pitchFamily="34" charset="0"/>
            </a:endParaRPr>
          </a:p>
        </p:txBody>
      </p:sp>
    </p:spTree>
    <p:extLst>
      <p:ext uri="{BB962C8B-B14F-4D97-AF65-F5344CB8AC3E}">
        <p14:creationId xmlns:p14="http://schemas.microsoft.com/office/powerpoint/2010/main" val="320876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303D0C7-A68C-499F-98F4-F15C0078858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1435" y="647700"/>
            <a:ext cx="7362370" cy="1254266"/>
          </a:xfrm>
          <a:prstGeom prst="rect">
            <a:avLst/>
          </a:prstGeom>
        </p:spPr>
      </p:pic>
      <p:sp>
        <p:nvSpPr>
          <p:cNvPr id="7" name="Slide Number Placeholder 6">
            <a:extLst>
              <a:ext uri="{FF2B5EF4-FFF2-40B4-BE49-F238E27FC236}">
                <a16:creationId xmlns:a16="http://schemas.microsoft.com/office/drawing/2014/main" id="{504785AE-DFEB-4366-9EE0-CB7AB9FFD251}"/>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21</a:t>
            </a:fld>
            <a:endParaRPr lang="en-US" dirty="0"/>
          </a:p>
        </p:txBody>
      </p:sp>
      <p:pic>
        <p:nvPicPr>
          <p:cNvPr id="9" name="Graphic 8">
            <a:extLst>
              <a:ext uri="{FF2B5EF4-FFF2-40B4-BE49-F238E27FC236}">
                <a16:creationId xmlns:a16="http://schemas.microsoft.com/office/drawing/2014/main" id="{45860D54-EA6E-4A93-8EBD-B0C1835A538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4796" y="955395"/>
            <a:ext cx="5801954" cy="930689"/>
          </a:xfrm>
          <a:prstGeom prst="rect">
            <a:avLst/>
          </a:prstGeom>
        </p:spPr>
      </p:pic>
      <p:sp>
        <p:nvSpPr>
          <p:cNvPr id="11" name="Title 1">
            <a:extLst>
              <a:ext uri="{FF2B5EF4-FFF2-40B4-BE49-F238E27FC236}">
                <a16:creationId xmlns:a16="http://schemas.microsoft.com/office/drawing/2014/main" id="{D13D330B-7705-4F4C-83A2-39CA16FF6F6E}"/>
              </a:ext>
            </a:extLst>
          </p:cNvPr>
          <p:cNvSpPr txBox="1">
            <a:spLocks/>
          </p:cNvSpPr>
          <p:nvPr/>
        </p:nvSpPr>
        <p:spPr>
          <a:xfrm>
            <a:off x="3091035" y="1012545"/>
            <a:ext cx="5647979" cy="833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cap="all" dirty="0">
                <a:solidFill>
                  <a:schemeClr val="bg1"/>
                </a:solidFill>
              </a:rPr>
              <a:t>Additional Resources</a:t>
            </a:r>
          </a:p>
        </p:txBody>
      </p:sp>
      <p:pic>
        <p:nvPicPr>
          <p:cNvPr id="8" name="Picture 7">
            <a:extLst>
              <a:ext uri="{FF2B5EF4-FFF2-40B4-BE49-F238E27FC236}">
                <a16:creationId xmlns:a16="http://schemas.microsoft.com/office/drawing/2014/main" id="{93EB1892-9211-79CB-9925-973E3B6CA165}"/>
              </a:ext>
            </a:extLst>
          </p:cNvPr>
          <p:cNvPicPr>
            <a:picLocks noChangeAspect="1"/>
          </p:cNvPicPr>
          <p:nvPr/>
        </p:nvPicPr>
        <p:blipFill>
          <a:blip r:embed="rId6"/>
          <a:stretch>
            <a:fillRect/>
          </a:stretch>
        </p:blipFill>
        <p:spPr>
          <a:xfrm>
            <a:off x="994667" y="2375034"/>
            <a:ext cx="10631028" cy="3062801"/>
          </a:xfrm>
          <a:prstGeom prst="rect">
            <a:avLst/>
          </a:prstGeom>
        </p:spPr>
      </p:pic>
    </p:spTree>
    <p:extLst>
      <p:ext uri="{BB962C8B-B14F-4D97-AF65-F5344CB8AC3E}">
        <p14:creationId xmlns:p14="http://schemas.microsoft.com/office/powerpoint/2010/main" val="42302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CBAB1F1-63BF-41B9-8E82-8F93ABE84D5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1435" y="647700"/>
            <a:ext cx="7362370" cy="1254266"/>
          </a:xfrm>
          <a:prstGeom prst="rect">
            <a:avLst/>
          </a:prstGeom>
        </p:spPr>
      </p:pic>
      <p:pic>
        <p:nvPicPr>
          <p:cNvPr id="9" name="Graphic 8">
            <a:extLst>
              <a:ext uri="{FF2B5EF4-FFF2-40B4-BE49-F238E27FC236}">
                <a16:creationId xmlns:a16="http://schemas.microsoft.com/office/drawing/2014/main" id="{7B8C6F83-6FD4-4DAE-A943-EC0A169B461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4796" y="955395"/>
            <a:ext cx="5801954" cy="930689"/>
          </a:xfrm>
          <a:prstGeom prst="rect">
            <a:avLst/>
          </a:prstGeom>
        </p:spPr>
      </p:pic>
      <p:sp>
        <p:nvSpPr>
          <p:cNvPr id="10" name="Title 1">
            <a:extLst>
              <a:ext uri="{FF2B5EF4-FFF2-40B4-BE49-F238E27FC236}">
                <a16:creationId xmlns:a16="http://schemas.microsoft.com/office/drawing/2014/main" id="{B2859E7C-5E7F-4BF3-ADC5-F555DC844601}"/>
              </a:ext>
            </a:extLst>
          </p:cNvPr>
          <p:cNvSpPr txBox="1">
            <a:spLocks/>
          </p:cNvSpPr>
          <p:nvPr/>
        </p:nvSpPr>
        <p:spPr>
          <a:xfrm>
            <a:off x="3091035" y="1012545"/>
            <a:ext cx="5647979" cy="833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cap="all" dirty="0">
                <a:solidFill>
                  <a:schemeClr val="bg1"/>
                </a:solidFill>
              </a:rPr>
              <a:t>Additional Resources</a:t>
            </a:r>
          </a:p>
        </p:txBody>
      </p:sp>
      <p:sp>
        <p:nvSpPr>
          <p:cNvPr id="28" name="Content Placeholder 27">
            <a:extLst>
              <a:ext uri="{FF2B5EF4-FFF2-40B4-BE49-F238E27FC236}">
                <a16:creationId xmlns:a16="http://schemas.microsoft.com/office/drawing/2014/main" id="{CD5B78B2-56C9-47AB-9AE7-BE658F4E24B2}"/>
              </a:ext>
            </a:extLst>
          </p:cNvPr>
          <p:cNvSpPr>
            <a:spLocks noGrp="1"/>
          </p:cNvSpPr>
          <p:nvPr>
            <p:ph idx="1"/>
          </p:nvPr>
        </p:nvSpPr>
        <p:spPr>
          <a:xfrm>
            <a:off x="1179785" y="2193779"/>
            <a:ext cx="10540640" cy="4345134"/>
          </a:xfrm>
        </p:spPr>
        <p:txBody>
          <a:bodyPr>
            <a:normAutofit fontScale="77500" lnSpcReduction="20000"/>
          </a:bodyPr>
          <a:lstStyle/>
          <a:p>
            <a:pPr>
              <a:spcBef>
                <a:spcPts val="1200"/>
              </a:spcBef>
              <a:spcAft>
                <a:spcPts val="200"/>
              </a:spcAft>
              <a:buFont typeface="Wingdings,Sans-Serif" panose="020B0604020202020204" pitchFamily="34" charset="0"/>
              <a:buChar char="Ø"/>
            </a:pPr>
            <a:r>
              <a:rPr lang="en-US" sz="2800" b="1" dirty="0">
                <a:ea typeface="+mn-lt"/>
                <a:cs typeface="+mn-lt"/>
              </a:rPr>
              <a:t>Employee Assistance Program</a:t>
            </a:r>
            <a:r>
              <a:rPr lang="en-US" sz="2800" dirty="0">
                <a:ea typeface="+mn-lt"/>
                <a:cs typeface="+mn-lt"/>
              </a:rPr>
              <a:t> (EAP): </a:t>
            </a:r>
            <a:r>
              <a:rPr lang="en-US" sz="2800" dirty="0">
                <a:ea typeface="+mn-lt"/>
                <a:cs typeface="+mn-lt"/>
                <a:hlinkClick r:id="rId6"/>
              </a:rPr>
              <a:t>https://www.uth.edu/uteap/</a:t>
            </a:r>
            <a:r>
              <a:rPr lang="en-US" sz="2800" dirty="0">
                <a:ea typeface="+mn-lt"/>
                <a:cs typeface="+mn-lt"/>
              </a:rPr>
              <a:t> </a:t>
            </a:r>
          </a:p>
          <a:p>
            <a:pPr marL="0" indent="0">
              <a:spcBef>
                <a:spcPts val="1200"/>
              </a:spcBef>
              <a:spcAft>
                <a:spcPts val="200"/>
              </a:spcAft>
              <a:buNone/>
            </a:pPr>
            <a:r>
              <a:rPr lang="en-US" i="1" dirty="0">
                <a:ea typeface="+mn-lt"/>
                <a:cs typeface="+mn-lt"/>
              </a:rPr>
              <a:t>-</a:t>
            </a:r>
            <a:r>
              <a:rPr lang="en-US" sz="2700" i="1" dirty="0">
                <a:ea typeface="+mn-lt"/>
                <a:cs typeface="+mn-lt"/>
              </a:rPr>
              <a:t>Login with your EAP credentials to access helpful webinars:</a:t>
            </a:r>
          </a:p>
          <a:p>
            <a:pPr>
              <a:spcBef>
                <a:spcPts val="1200"/>
              </a:spcBef>
              <a:spcAft>
                <a:spcPts val="200"/>
              </a:spcAft>
            </a:pPr>
            <a:r>
              <a:rPr lang="en-US" sz="2700" dirty="0">
                <a:ea typeface="+mn-lt"/>
                <a:cs typeface="+mn-lt"/>
                <a:hlinkClick r:id="rId7" action="ppaction://hlinksldjump"/>
              </a:rPr>
              <a:t>Talking to Your Partner About Money</a:t>
            </a:r>
            <a:endParaRPr lang="en-US" sz="2700" dirty="0">
              <a:ea typeface="+mn-lt"/>
              <a:cs typeface="+mn-lt"/>
            </a:endParaRPr>
          </a:p>
          <a:p>
            <a:pPr>
              <a:spcBef>
                <a:spcPts val="1200"/>
              </a:spcBef>
              <a:spcAft>
                <a:spcPts val="200"/>
              </a:spcAft>
            </a:pPr>
            <a:r>
              <a:rPr lang="en-US" sz="2700" dirty="0">
                <a:ea typeface="+mn-lt"/>
                <a:cs typeface="+mn-lt"/>
                <a:hlinkClick r:id="rId7" action="ppaction://hlinksldjump"/>
              </a:rPr>
              <a:t>Meet in the Middle</a:t>
            </a:r>
            <a:endParaRPr lang="en-US" sz="2700" dirty="0">
              <a:ea typeface="+mn-lt"/>
              <a:cs typeface="+mn-lt"/>
            </a:endParaRPr>
          </a:p>
          <a:p>
            <a:pPr>
              <a:spcBef>
                <a:spcPts val="1200"/>
              </a:spcBef>
              <a:spcAft>
                <a:spcPts val="200"/>
              </a:spcAft>
            </a:pPr>
            <a:r>
              <a:rPr lang="en-US" sz="2700" dirty="0">
                <a:ea typeface="+mn-lt"/>
                <a:cs typeface="+mn-lt"/>
                <a:hlinkClick r:id="rId7" action="ppaction://hlinksldjump"/>
              </a:rPr>
              <a:t>Avoid These 10 Common Money Mistakes</a:t>
            </a:r>
            <a:endParaRPr lang="en-US" sz="2700" dirty="0">
              <a:ea typeface="+mn-lt"/>
              <a:cs typeface="+mn-lt"/>
            </a:endParaRPr>
          </a:p>
          <a:p>
            <a:pPr marL="0" indent="0">
              <a:spcBef>
                <a:spcPts val="1200"/>
              </a:spcBef>
              <a:spcAft>
                <a:spcPts val="200"/>
              </a:spcAft>
              <a:buNone/>
            </a:pPr>
            <a:endParaRPr lang="en-US" dirty="0">
              <a:ea typeface="+mn-lt"/>
              <a:cs typeface="+mn-lt"/>
            </a:endParaRPr>
          </a:p>
          <a:p>
            <a:pPr>
              <a:spcBef>
                <a:spcPts val="1200"/>
              </a:spcBef>
              <a:spcAft>
                <a:spcPts val="200"/>
              </a:spcAft>
              <a:buFont typeface="Wingdings,Sans-Serif" panose="020B0604020202020204" pitchFamily="34" charset="0"/>
              <a:buChar char="Ø"/>
            </a:pPr>
            <a:r>
              <a:rPr lang="en-US" b="1" dirty="0">
                <a:ea typeface="+mn-lt"/>
                <a:cs typeface="+mn-lt"/>
              </a:rPr>
              <a:t>What is a Budget?</a:t>
            </a:r>
          </a:p>
          <a:p>
            <a:pPr>
              <a:spcBef>
                <a:spcPts val="1200"/>
              </a:spcBef>
              <a:spcAft>
                <a:spcPts val="200"/>
              </a:spcAft>
            </a:pPr>
            <a:r>
              <a:rPr lang="en-US" sz="2700" dirty="0">
                <a:ea typeface="+mn-lt"/>
                <a:cs typeface="+mn-lt"/>
              </a:rPr>
              <a:t>A budget allows you to plan your income and your expenses over some time. Review these resources from </a:t>
            </a:r>
            <a:r>
              <a:rPr lang="en-US" sz="2700" dirty="0">
                <a:ea typeface="+mn-lt"/>
                <a:cs typeface="+mn-lt"/>
                <a:hlinkClick r:id="rId7" action="ppaction://hlinksldjump"/>
              </a:rPr>
              <a:t>consumer.gov</a:t>
            </a:r>
            <a:r>
              <a:rPr lang="en-US" sz="2700" dirty="0">
                <a:ea typeface="+mn-lt"/>
                <a:cs typeface="+mn-lt"/>
              </a:rPr>
              <a:t> for information about budgeting.</a:t>
            </a:r>
          </a:p>
          <a:p>
            <a:pPr>
              <a:spcBef>
                <a:spcPts val="1200"/>
              </a:spcBef>
              <a:spcAft>
                <a:spcPts val="200"/>
              </a:spcAft>
            </a:pPr>
            <a:r>
              <a:rPr lang="en-US" sz="2700" dirty="0">
                <a:ea typeface="+mn-lt"/>
                <a:cs typeface="+mn-lt"/>
                <a:hlinkClick r:id="rId7" action="ppaction://hlinksldjump"/>
              </a:rPr>
              <a:t>Making a Budget</a:t>
            </a:r>
            <a:r>
              <a:rPr lang="en-US" sz="2700" dirty="0">
                <a:ea typeface="+mn-lt"/>
                <a:cs typeface="+mn-lt"/>
              </a:rPr>
              <a:t> </a:t>
            </a:r>
          </a:p>
          <a:p>
            <a:pPr>
              <a:spcBef>
                <a:spcPts val="1200"/>
              </a:spcBef>
              <a:spcAft>
                <a:spcPts val="200"/>
              </a:spcAft>
            </a:pPr>
            <a:r>
              <a:rPr lang="en-US" sz="2700" dirty="0">
                <a:ea typeface="+mn-lt"/>
                <a:cs typeface="+mn-lt"/>
                <a:hlinkClick r:id="rId7" action="ppaction://hlinksldjump"/>
              </a:rPr>
              <a:t>Budget Worksheet</a:t>
            </a:r>
            <a:endParaRPr lang="en-US" sz="2700" dirty="0">
              <a:ea typeface="+mn-lt"/>
              <a:cs typeface="+mn-lt"/>
            </a:endParaRPr>
          </a:p>
        </p:txBody>
      </p:sp>
      <p:sp>
        <p:nvSpPr>
          <p:cNvPr id="7" name="Slide Number Placeholder 6">
            <a:extLst>
              <a:ext uri="{FF2B5EF4-FFF2-40B4-BE49-F238E27FC236}">
                <a16:creationId xmlns:a16="http://schemas.microsoft.com/office/drawing/2014/main" id="{504785AE-DFEB-4366-9EE0-CB7AB9FFD251}"/>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22</a:t>
            </a:fld>
            <a:endParaRPr lang="en-US" dirty="0"/>
          </a:p>
        </p:txBody>
      </p:sp>
    </p:spTree>
    <p:extLst>
      <p:ext uri="{BB962C8B-B14F-4D97-AF65-F5344CB8AC3E}">
        <p14:creationId xmlns:p14="http://schemas.microsoft.com/office/powerpoint/2010/main" val="421728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04785AE-DFEB-4366-9EE0-CB7AB9FFD251}"/>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23</a:t>
            </a:fld>
            <a:endParaRPr lang="en-US" dirty="0"/>
          </a:p>
        </p:txBody>
      </p:sp>
      <p:pic>
        <p:nvPicPr>
          <p:cNvPr id="8" name="Graphic 7">
            <a:extLst>
              <a:ext uri="{FF2B5EF4-FFF2-40B4-BE49-F238E27FC236}">
                <a16:creationId xmlns:a16="http://schemas.microsoft.com/office/drawing/2014/main" id="{1CBAB1F1-63BF-41B9-8E82-8F93ABE84D5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1435" y="647700"/>
            <a:ext cx="7362370" cy="1254266"/>
          </a:xfrm>
          <a:prstGeom prst="rect">
            <a:avLst/>
          </a:prstGeom>
        </p:spPr>
      </p:pic>
      <p:pic>
        <p:nvPicPr>
          <p:cNvPr id="9" name="Graphic 8">
            <a:extLst>
              <a:ext uri="{FF2B5EF4-FFF2-40B4-BE49-F238E27FC236}">
                <a16:creationId xmlns:a16="http://schemas.microsoft.com/office/drawing/2014/main" id="{7B8C6F83-6FD4-4DAE-A943-EC0A169B461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4796" y="955395"/>
            <a:ext cx="5801954" cy="930689"/>
          </a:xfrm>
          <a:prstGeom prst="rect">
            <a:avLst/>
          </a:prstGeom>
        </p:spPr>
      </p:pic>
      <p:sp>
        <p:nvSpPr>
          <p:cNvPr id="10" name="Title 1">
            <a:extLst>
              <a:ext uri="{FF2B5EF4-FFF2-40B4-BE49-F238E27FC236}">
                <a16:creationId xmlns:a16="http://schemas.microsoft.com/office/drawing/2014/main" id="{B2859E7C-5E7F-4BF3-ADC5-F555DC844601}"/>
              </a:ext>
            </a:extLst>
          </p:cNvPr>
          <p:cNvSpPr txBox="1">
            <a:spLocks/>
          </p:cNvSpPr>
          <p:nvPr/>
        </p:nvSpPr>
        <p:spPr>
          <a:xfrm>
            <a:off x="3091035" y="1012545"/>
            <a:ext cx="5647979" cy="833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cap="all" dirty="0">
                <a:solidFill>
                  <a:schemeClr val="bg1"/>
                </a:solidFill>
              </a:rPr>
              <a:t>Additional Resources</a:t>
            </a:r>
          </a:p>
        </p:txBody>
      </p:sp>
      <p:graphicFrame>
        <p:nvGraphicFramePr>
          <p:cNvPr id="5" name="Content Placeholder 4">
            <a:extLst>
              <a:ext uri="{FF2B5EF4-FFF2-40B4-BE49-F238E27FC236}">
                <a16:creationId xmlns:a16="http://schemas.microsoft.com/office/drawing/2014/main" id="{0A21EC1B-435B-491A-84D8-DC665498433B}"/>
              </a:ext>
            </a:extLst>
          </p:cNvPr>
          <p:cNvGraphicFramePr>
            <a:graphicFrameLocks noGrp="1"/>
          </p:cNvGraphicFramePr>
          <p:nvPr>
            <p:ph idx="1"/>
            <p:extLst>
              <p:ext uri="{D42A27DB-BD31-4B8C-83A1-F6EECF244321}">
                <p14:modId xmlns:p14="http://schemas.microsoft.com/office/powerpoint/2010/main" val="3906888841"/>
              </p:ext>
            </p:extLst>
          </p:nvPr>
        </p:nvGraphicFramePr>
        <p:xfrm>
          <a:off x="1043956" y="2581363"/>
          <a:ext cx="9751289" cy="3451383"/>
        </p:xfrm>
        <a:graphic>
          <a:graphicData uri="http://schemas.openxmlformats.org/drawingml/2006/table">
            <a:tbl>
              <a:tblPr firstRow="1" firstCol="1" bandRow="1"/>
              <a:tblGrid>
                <a:gridCol w="2678354">
                  <a:extLst>
                    <a:ext uri="{9D8B030D-6E8A-4147-A177-3AD203B41FA5}">
                      <a16:colId xmlns:a16="http://schemas.microsoft.com/office/drawing/2014/main" val="3053973833"/>
                    </a:ext>
                  </a:extLst>
                </a:gridCol>
                <a:gridCol w="2678354">
                  <a:extLst>
                    <a:ext uri="{9D8B030D-6E8A-4147-A177-3AD203B41FA5}">
                      <a16:colId xmlns:a16="http://schemas.microsoft.com/office/drawing/2014/main" val="798319010"/>
                    </a:ext>
                  </a:extLst>
                </a:gridCol>
                <a:gridCol w="1333399">
                  <a:extLst>
                    <a:ext uri="{9D8B030D-6E8A-4147-A177-3AD203B41FA5}">
                      <a16:colId xmlns:a16="http://schemas.microsoft.com/office/drawing/2014/main" val="502636062"/>
                    </a:ext>
                  </a:extLst>
                </a:gridCol>
                <a:gridCol w="3061182">
                  <a:extLst>
                    <a:ext uri="{9D8B030D-6E8A-4147-A177-3AD203B41FA5}">
                      <a16:colId xmlns:a16="http://schemas.microsoft.com/office/drawing/2014/main" val="3977990420"/>
                    </a:ext>
                  </a:extLst>
                </a:gridCol>
              </a:tblGrid>
              <a:tr h="262845">
                <a:tc>
                  <a:txBody>
                    <a:bodyPr/>
                    <a:lstStyle/>
                    <a:p>
                      <a:pPr marL="0" marR="0" algn="ctr">
                        <a:spcBef>
                          <a:spcPts val="0"/>
                        </a:spcBef>
                        <a:spcAft>
                          <a:spcPts val="0"/>
                        </a:spcAft>
                      </a:pPr>
                      <a:r>
                        <a:rPr lang="en-US" sz="1200" dirty="0">
                          <a:effectLst/>
                          <a:latin typeface="Calibri" panose="020F0502020204030204" pitchFamily="34" charset="0"/>
                          <a:ea typeface="Calibri" panose="020F0502020204030204" pitchFamily="34" charset="0"/>
                        </a:rPr>
                        <a:t>Dat</a:t>
                      </a:r>
                      <a:r>
                        <a:rPr lang="en-US" sz="1200" dirty="0">
                          <a:solidFill>
                            <a:srgbClr val="FFFFFF"/>
                          </a:solidFill>
                          <a:effectLst/>
                          <a:latin typeface="Calibri" panose="020F0502020204030204" pitchFamily="34" charset="0"/>
                          <a:ea typeface="Calibri" panose="020F0502020204030204" pitchFamily="34" charset="0"/>
                        </a:rPr>
                        <a:t>Date</a:t>
                      </a:r>
                      <a:endParaRPr lang="en-US"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Name</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Workshop #</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rPr>
                        <a:t>Zoom Link</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41446367"/>
                  </a:ext>
                </a:extLst>
              </a:tr>
              <a:tr h="983464">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Wednesday, November 13</a:t>
                      </a:r>
                      <a:r>
                        <a:rPr lang="en-US" sz="1100" baseline="30000">
                          <a:effectLst/>
                          <a:latin typeface="Calibri" panose="020F0502020204030204" pitchFamily="34" charset="0"/>
                          <a:ea typeface="Calibri" panose="020F0502020204030204" pitchFamily="34" charset="0"/>
                        </a:rPr>
                        <a:t>th</a:t>
                      </a:r>
                      <a:r>
                        <a:rPr lang="en-US" sz="1100">
                          <a:effectLst/>
                          <a:latin typeface="Calibri" panose="020F0502020204030204" pitchFamily="34" charset="0"/>
                          <a:ea typeface="Calibri" panose="020F0502020204030204" pitchFamily="34" charset="0"/>
                        </a:rPr>
                        <a:t>,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Maximize Your EAP Benefits: Financial and Legal Resources for a Smooth Semimonthly Transition (11/13/24)</a:t>
                      </a:r>
                    </a:p>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u="sng">
                          <a:solidFill>
                            <a:srgbClr val="0563C1"/>
                          </a:solidFill>
                          <a:effectLst/>
                          <a:latin typeface="Calibri" panose="020F0502020204030204" pitchFamily="34" charset="0"/>
                          <a:ea typeface="Calibri" panose="020F0502020204030204" pitchFamily="34" charset="0"/>
                          <a:hlinkClick r:id="rId6"/>
                        </a:rPr>
                        <a:t>#344868</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u="sng">
                          <a:solidFill>
                            <a:srgbClr val="0563C1"/>
                          </a:solidFill>
                          <a:effectLst/>
                          <a:latin typeface="Calibri" panose="020F0502020204030204" pitchFamily="34" charset="0"/>
                          <a:ea typeface="Calibri" panose="020F0502020204030204" pitchFamily="34" charset="0"/>
                          <a:hlinkClick r:id="rId7"/>
                        </a:rPr>
                        <a:t>https://southtexascollege.zoom.us/j/96240347469</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072297"/>
                  </a:ext>
                </a:extLst>
              </a:tr>
              <a:tr h="1261302">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Thursday, November 14</a:t>
                      </a:r>
                      <a:r>
                        <a:rPr lang="en-US" sz="1100" baseline="30000">
                          <a:effectLst/>
                          <a:latin typeface="Calibri" panose="020F0502020204030204" pitchFamily="34" charset="0"/>
                          <a:ea typeface="Calibri" panose="020F0502020204030204" pitchFamily="34" charset="0"/>
                        </a:rPr>
                        <a:t>th</a:t>
                      </a:r>
                      <a:r>
                        <a:rPr lang="en-US" sz="1100">
                          <a:effectLst/>
                          <a:latin typeface="Calibri" panose="020F0502020204030204" pitchFamily="34" charset="0"/>
                          <a:ea typeface="Calibri" panose="020F0502020204030204" pitchFamily="34" charset="0"/>
                        </a:rPr>
                        <a:t>,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a:solidFill>
                            <a:srgbClr val="333333"/>
                          </a:solidFill>
                          <a:effectLst/>
                          <a:latin typeface="Helvetica" panose="020B0604020202020204" pitchFamily="34" charset="0"/>
                          <a:ea typeface="Calibri" panose="020F0502020204030204" pitchFamily="34" charset="0"/>
                        </a:rPr>
                        <a:t>Aproveche al máximo sus beneficios de EAP: Recursos financieros y legales para una transición suave a pagos semimensuales (11/14/24)</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u="sng">
                          <a:solidFill>
                            <a:srgbClr val="0563C1"/>
                          </a:solidFill>
                          <a:effectLst/>
                          <a:latin typeface="Calibri" panose="020F0502020204030204" pitchFamily="34" charset="0"/>
                          <a:ea typeface="Calibri" panose="020F0502020204030204" pitchFamily="34" charset="0"/>
                          <a:hlinkClick r:id="rId8"/>
                        </a:rPr>
                        <a:t>#344871</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u="sng">
                          <a:solidFill>
                            <a:srgbClr val="0563C1"/>
                          </a:solidFill>
                          <a:effectLst/>
                          <a:latin typeface="Calibri" panose="020F0502020204030204" pitchFamily="34" charset="0"/>
                          <a:ea typeface="Calibri" panose="020F0502020204030204" pitchFamily="34" charset="0"/>
                          <a:hlinkClick r:id="rId9"/>
                        </a:rPr>
                        <a:t>https://southtexascollege.zoom.us/j/99824375310</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1105314"/>
                  </a:ext>
                </a:extLst>
              </a:tr>
              <a:tr h="943772">
                <a:tc>
                  <a:txBody>
                    <a:bodyPr/>
                    <a:lstStyle/>
                    <a:p>
                      <a:pPr marL="0" marR="0" algn="ctr">
                        <a:spcBef>
                          <a:spcPts val="0"/>
                        </a:spcBef>
                        <a:spcAft>
                          <a:spcPts val="0"/>
                        </a:spcAft>
                      </a:pPr>
                      <a:r>
                        <a:rPr lang="en-US" sz="1100">
                          <a:effectLst/>
                          <a:latin typeface="Calibri" panose="020F0502020204030204" pitchFamily="34" charset="0"/>
                          <a:ea typeface="Calibri" panose="020F0502020204030204" pitchFamily="34" charset="0"/>
                        </a:rPr>
                        <a:t>Friday, November 15</a:t>
                      </a:r>
                      <a:r>
                        <a:rPr lang="en-US" sz="1100" baseline="30000">
                          <a:effectLst/>
                          <a:latin typeface="Calibri" panose="020F0502020204030204" pitchFamily="34" charset="0"/>
                          <a:ea typeface="Calibri" panose="020F0502020204030204" pitchFamily="34" charset="0"/>
                        </a:rPr>
                        <a:t>th</a:t>
                      </a:r>
                      <a:r>
                        <a:rPr lang="en-US" sz="1100">
                          <a:effectLst/>
                          <a:latin typeface="Calibri" panose="020F0502020204030204" pitchFamily="34" charset="0"/>
                          <a:ea typeface="Calibri" panose="020F0502020204030204" pitchFamily="34" charset="0"/>
                        </a:rPr>
                        <a:t>, 2024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Calibri" panose="020F0502020204030204" pitchFamily="34" charset="0"/>
                          <a:ea typeface="Calibri" panose="020F0502020204030204" pitchFamily="34" charset="0"/>
                        </a:rPr>
                        <a:t>Maximize Your EAP Benefits: Financial and Legal Resources for a Smooth Semimonthly Transition (11/15/24)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u="sng">
                          <a:solidFill>
                            <a:srgbClr val="0563C1"/>
                          </a:solidFill>
                          <a:effectLst/>
                          <a:latin typeface="Calibri" panose="020F0502020204030204" pitchFamily="34" charset="0"/>
                          <a:ea typeface="Calibri" panose="020F0502020204030204" pitchFamily="34" charset="0"/>
                          <a:hlinkClick r:id="rId10"/>
                        </a:rPr>
                        <a:t>#344870</a:t>
                      </a:r>
                      <a:endParaRPr lang="en-US" sz="110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u="sng" dirty="0">
                          <a:solidFill>
                            <a:srgbClr val="0563C1"/>
                          </a:solidFill>
                          <a:effectLst/>
                          <a:latin typeface="Calibri" panose="020F0502020204030204" pitchFamily="34" charset="0"/>
                          <a:ea typeface="Calibri" panose="020F0502020204030204" pitchFamily="34" charset="0"/>
                          <a:hlinkClick r:id="rId11"/>
                        </a:rPr>
                        <a:t>https://southtexascollege.zoom.us/j/96100745476</a:t>
                      </a:r>
                      <a:endParaRPr lang="en-US"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4901477"/>
                  </a:ext>
                </a:extLst>
              </a:tr>
            </a:tbl>
          </a:graphicData>
        </a:graphic>
      </p:graphicFrame>
    </p:spTree>
    <p:extLst>
      <p:ext uri="{BB962C8B-B14F-4D97-AF65-F5344CB8AC3E}">
        <p14:creationId xmlns:p14="http://schemas.microsoft.com/office/powerpoint/2010/main" val="4186767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797F6F2-062D-445F-85EA-F23BDBFE23E4}"/>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5774"/>
          <a:stretch/>
        </p:blipFill>
        <p:spPr>
          <a:xfrm>
            <a:off x="1742739" y="647700"/>
            <a:ext cx="6201066" cy="1254266"/>
          </a:xfrm>
          <a:prstGeom prst="rect">
            <a:avLst/>
          </a:prstGeom>
        </p:spPr>
      </p:pic>
      <p:pic>
        <p:nvPicPr>
          <p:cNvPr id="8" name="Graphic 7">
            <a:extLst>
              <a:ext uri="{FF2B5EF4-FFF2-40B4-BE49-F238E27FC236}">
                <a16:creationId xmlns:a16="http://schemas.microsoft.com/office/drawing/2014/main" id="{54E83AD7-ED81-4B09-8BAC-D696BB1C245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84796" y="955395"/>
            <a:ext cx="5801954" cy="930689"/>
          </a:xfrm>
          <a:prstGeom prst="rect">
            <a:avLst/>
          </a:prstGeom>
        </p:spPr>
      </p:pic>
      <p:sp>
        <p:nvSpPr>
          <p:cNvPr id="10" name="Title 1">
            <a:extLst>
              <a:ext uri="{FF2B5EF4-FFF2-40B4-BE49-F238E27FC236}">
                <a16:creationId xmlns:a16="http://schemas.microsoft.com/office/drawing/2014/main" id="{B2859E7C-5E7F-4BF3-ADC5-F555DC844601}"/>
              </a:ext>
            </a:extLst>
          </p:cNvPr>
          <p:cNvSpPr txBox="1">
            <a:spLocks/>
          </p:cNvSpPr>
          <p:nvPr/>
        </p:nvSpPr>
        <p:spPr>
          <a:xfrm>
            <a:off x="3091035" y="1012545"/>
            <a:ext cx="5647979" cy="8337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cap="all" dirty="0">
                <a:solidFill>
                  <a:schemeClr val="bg1"/>
                </a:solidFill>
              </a:rPr>
              <a:t>communications</a:t>
            </a:r>
          </a:p>
        </p:txBody>
      </p:sp>
      <p:sp>
        <p:nvSpPr>
          <p:cNvPr id="28" name="Content Placeholder 27">
            <a:extLst>
              <a:ext uri="{FF2B5EF4-FFF2-40B4-BE49-F238E27FC236}">
                <a16:creationId xmlns:a16="http://schemas.microsoft.com/office/drawing/2014/main" id="{CD5B78B2-56C9-47AB-9AE7-BE658F4E24B2}"/>
              </a:ext>
            </a:extLst>
          </p:cNvPr>
          <p:cNvSpPr>
            <a:spLocks noGrp="1"/>
          </p:cNvSpPr>
          <p:nvPr>
            <p:ph idx="1"/>
          </p:nvPr>
        </p:nvSpPr>
        <p:spPr>
          <a:xfrm>
            <a:off x="1179785" y="2193779"/>
            <a:ext cx="10540640" cy="4345134"/>
          </a:xfrm>
        </p:spPr>
        <p:txBody>
          <a:bodyPr>
            <a:normAutofit/>
          </a:bodyPr>
          <a:lstStyle/>
          <a:p>
            <a:pPr algn="l">
              <a:buFont typeface="Arial" panose="020B0604020202020204" pitchFamily="34" charset="0"/>
              <a:buChar char="•"/>
            </a:pPr>
            <a:r>
              <a:rPr lang="en-US" sz="2000" b="0" i="0" dirty="0">
                <a:solidFill>
                  <a:srgbClr val="2D2D2D"/>
                </a:solidFill>
                <a:effectLst/>
                <a:latin typeface="Figtree"/>
              </a:rPr>
              <a:t>Email notification to each individual employee from Office of Human Resources - October 1, 2024</a:t>
            </a:r>
          </a:p>
          <a:p>
            <a:pPr algn="l">
              <a:buFont typeface="Arial" panose="020B0604020202020204" pitchFamily="34" charset="0"/>
              <a:buChar char="•"/>
            </a:pPr>
            <a:r>
              <a:rPr lang="en-US" sz="2000" b="0" i="0" dirty="0">
                <a:solidFill>
                  <a:srgbClr val="2D2D2D"/>
                </a:solidFill>
                <a:effectLst/>
                <a:latin typeface="Figtree"/>
              </a:rPr>
              <a:t>Announcement and Informational Table at Fall Convocation – September 27, 2024</a:t>
            </a:r>
          </a:p>
          <a:p>
            <a:pPr algn="l">
              <a:buFont typeface="Arial" panose="020B0604020202020204" pitchFamily="34" charset="0"/>
              <a:buChar char="•"/>
            </a:pPr>
            <a:r>
              <a:rPr lang="en-US" sz="2000" b="0" i="1" dirty="0">
                <a:solidFill>
                  <a:srgbClr val="2D2D2D"/>
                </a:solidFill>
                <a:effectLst/>
                <a:latin typeface="Figtree"/>
              </a:rPr>
              <a:t>Message from the Office of the Vice President of Finance and Administrative Services</a:t>
            </a:r>
            <a:r>
              <a:rPr lang="en-US" sz="2000" b="0" i="0" dirty="0">
                <a:solidFill>
                  <a:srgbClr val="2D2D2D"/>
                </a:solidFill>
                <a:effectLst/>
                <a:latin typeface="Figtree"/>
              </a:rPr>
              <a:t> – September 26, 2024</a:t>
            </a:r>
          </a:p>
          <a:p>
            <a:pPr algn="l">
              <a:buFont typeface="Arial" panose="020B0604020202020204" pitchFamily="34" charset="0"/>
              <a:buChar char="•"/>
            </a:pPr>
            <a:r>
              <a:rPr lang="en-US" sz="2000" b="0" i="1" dirty="0">
                <a:solidFill>
                  <a:srgbClr val="2D2D2D"/>
                </a:solidFill>
                <a:effectLst/>
                <a:latin typeface="Figtree"/>
              </a:rPr>
              <a:t>Social Media Post</a:t>
            </a:r>
            <a:r>
              <a:rPr lang="en-US" sz="2000" b="0" i="0" dirty="0">
                <a:solidFill>
                  <a:srgbClr val="2D2D2D"/>
                </a:solidFill>
                <a:effectLst/>
                <a:latin typeface="Figtree"/>
              </a:rPr>
              <a:t> - September 19, 2024</a:t>
            </a:r>
          </a:p>
          <a:p>
            <a:pPr algn="l">
              <a:buFont typeface="Arial" panose="020B0604020202020204" pitchFamily="34" charset="0"/>
              <a:buChar char="•"/>
            </a:pPr>
            <a:r>
              <a:rPr lang="en-US" sz="2000" b="0" i="1" dirty="0">
                <a:solidFill>
                  <a:srgbClr val="2D2D2D"/>
                </a:solidFill>
                <a:effectLst/>
                <a:latin typeface="Figtree"/>
              </a:rPr>
              <a:t>Collegewide Alert Notice</a:t>
            </a:r>
            <a:r>
              <a:rPr lang="en-US" sz="2000" b="0" i="0" dirty="0">
                <a:solidFill>
                  <a:srgbClr val="2D2D2D"/>
                </a:solidFill>
                <a:effectLst/>
                <a:latin typeface="Figtree"/>
              </a:rPr>
              <a:t> sent by Business Office - August 26, 2024</a:t>
            </a:r>
          </a:p>
          <a:p>
            <a:pPr algn="l">
              <a:buFont typeface="Arial" panose="020B0604020202020204" pitchFamily="34" charset="0"/>
              <a:buChar char="•"/>
            </a:pPr>
            <a:r>
              <a:rPr lang="en-US" sz="2000" b="0" i="1" dirty="0">
                <a:solidFill>
                  <a:srgbClr val="2D2D2D"/>
                </a:solidFill>
                <a:effectLst/>
                <a:latin typeface="Figtree"/>
              </a:rPr>
              <a:t>Message from the Office of the Vice President of Finance and Administrative Services</a:t>
            </a:r>
            <a:r>
              <a:rPr lang="en-US" sz="2000" b="0" i="0" dirty="0">
                <a:solidFill>
                  <a:srgbClr val="2D2D2D"/>
                </a:solidFill>
                <a:effectLst/>
                <a:latin typeface="Figtree"/>
              </a:rPr>
              <a:t> - June 6, 2024</a:t>
            </a:r>
          </a:p>
          <a:p>
            <a:pPr algn="l">
              <a:buFont typeface="Arial" panose="020B0604020202020204" pitchFamily="34" charset="0"/>
              <a:buChar char="•"/>
            </a:pPr>
            <a:r>
              <a:rPr lang="en-US" sz="2000" b="0" i="1" dirty="0">
                <a:solidFill>
                  <a:srgbClr val="2D2D2D"/>
                </a:solidFill>
                <a:effectLst/>
                <a:latin typeface="Figtree"/>
              </a:rPr>
              <a:t>Message from the President</a:t>
            </a:r>
            <a:r>
              <a:rPr lang="en-US" sz="2000" b="0" i="0" dirty="0">
                <a:solidFill>
                  <a:srgbClr val="2D2D2D"/>
                </a:solidFill>
                <a:effectLst/>
                <a:latin typeface="Figtree"/>
              </a:rPr>
              <a:t> - May 30, 2024</a:t>
            </a:r>
          </a:p>
          <a:p>
            <a:pPr algn="l">
              <a:buFont typeface="Arial" panose="020B0604020202020204" pitchFamily="34" charset="0"/>
              <a:buChar char="•"/>
            </a:pPr>
            <a:r>
              <a:rPr lang="en-US" sz="2000" b="0" i="1" dirty="0">
                <a:solidFill>
                  <a:srgbClr val="2D2D2D"/>
                </a:solidFill>
                <a:effectLst/>
                <a:latin typeface="Figtree"/>
              </a:rPr>
              <a:t>May 2024 Spotlight</a:t>
            </a:r>
            <a:r>
              <a:rPr lang="en-US" sz="2000" b="0" i="0" dirty="0">
                <a:solidFill>
                  <a:srgbClr val="2D2D2D"/>
                </a:solidFill>
                <a:effectLst/>
                <a:latin typeface="Figtree"/>
              </a:rPr>
              <a:t> - May 30, 2024</a:t>
            </a:r>
          </a:p>
          <a:p>
            <a:pPr algn="l">
              <a:buFont typeface="Arial" panose="020B0604020202020204" pitchFamily="34" charset="0"/>
              <a:buChar char="•"/>
            </a:pPr>
            <a:endParaRPr lang="en-US" sz="1600" b="0" i="0" dirty="0">
              <a:solidFill>
                <a:srgbClr val="2D2D2D"/>
              </a:solidFill>
              <a:effectLst/>
              <a:latin typeface="Figtree"/>
            </a:endParaRPr>
          </a:p>
          <a:p>
            <a:pPr marL="0" indent="0">
              <a:spcBef>
                <a:spcPts val="1200"/>
              </a:spcBef>
              <a:spcAft>
                <a:spcPts val="200"/>
              </a:spcAft>
              <a:buNone/>
            </a:pPr>
            <a:endParaRPr lang="en-US" dirty="0">
              <a:ea typeface="+mn-lt"/>
              <a:cs typeface="+mn-lt"/>
            </a:endParaRPr>
          </a:p>
        </p:txBody>
      </p:sp>
      <p:sp>
        <p:nvSpPr>
          <p:cNvPr id="7" name="Slide Number Placeholder 6">
            <a:extLst>
              <a:ext uri="{FF2B5EF4-FFF2-40B4-BE49-F238E27FC236}">
                <a16:creationId xmlns:a16="http://schemas.microsoft.com/office/drawing/2014/main" id="{504785AE-DFEB-4366-9EE0-CB7AB9FFD251}"/>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24</a:t>
            </a:fld>
            <a:endParaRPr lang="en-US" dirty="0"/>
          </a:p>
        </p:txBody>
      </p:sp>
      <p:pic>
        <p:nvPicPr>
          <p:cNvPr id="3" name="Picture 2">
            <a:extLst>
              <a:ext uri="{FF2B5EF4-FFF2-40B4-BE49-F238E27FC236}">
                <a16:creationId xmlns:a16="http://schemas.microsoft.com/office/drawing/2014/main" id="{4983E7AC-B148-4677-9253-5B50AFE4E2D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435" y="759534"/>
            <a:ext cx="1280945" cy="1030597"/>
          </a:xfrm>
          <a:prstGeom prst="rect">
            <a:avLst/>
          </a:prstGeom>
        </p:spPr>
      </p:pic>
    </p:spTree>
    <p:extLst>
      <p:ext uri="{BB962C8B-B14F-4D97-AF65-F5344CB8AC3E}">
        <p14:creationId xmlns:p14="http://schemas.microsoft.com/office/powerpoint/2010/main" val="1790752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9B29-2D19-4898-9D6C-D8F5739B61EE}"/>
              </a:ext>
            </a:extLst>
          </p:cNvPr>
          <p:cNvSpPr>
            <a:spLocks noGrp="1"/>
          </p:cNvSpPr>
          <p:nvPr>
            <p:ph type="ctrTitle"/>
          </p:nvPr>
        </p:nvSpPr>
        <p:spPr>
          <a:xfrm>
            <a:off x="2072558" y="1925108"/>
            <a:ext cx="4023442" cy="975572"/>
          </a:xfrm>
          <a:noFill/>
          <a:ln>
            <a:noFill/>
          </a:ln>
        </p:spPr>
        <p:txBody>
          <a:bodyPr>
            <a:normAutofit fontScale="90000"/>
          </a:bodyPr>
          <a:lstStyle/>
          <a:p>
            <a:pPr algn="l"/>
            <a:r>
              <a:rPr lang="en-US" sz="6600" b="1" i="1" dirty="0">
                <a:solidFill>
                  <a:srgbClr val="12284C"/>
                </a:solidFill>
              </a:rPr>
              <a:t>Questions</a:t>
            </a:r>
          </a:p>
        </p:txBody>
      </p:sp>
      <p:sp>
        <p:nvSpPr>
          <p:cNvPr id="14" name="Slide Number Placeholder 13">
            <a:extLst>
              <a:ext uri="{FF2B5EF4-FFF2-40B4-BE49-F238E27FC236}">
                <a16:creationId xmlns:a16="http://schemas.microsoft.com/office/drawing/2014/main" id="{D60B2722-CB89-463F-A8A0-A0634C67BE06}"/>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25</a:t>
            </a:fld>
            <a:endParaRPr lang="en-US" dirty="0"/>
          </a:p>
        </p:txBody>
      </p:sp>
      <p:sp>
        <p:nvSpPr>
          <p:cNvPr id="15" name="Rectangle 14">
            <a:extLst>
              <a:ext uri="{FF2B5EF4-FFF2-40B4-BE49-F238E27FC236}">
                <a16:creationId xmlns:a16="http://schemas.microsoft.com/office/drawing/2014/main" id="{D6EB208B-458E-41D9-95D3-10599528E38A}"/>
              </a:ext>
              <a:ext uri="{C183D7F6-B498-43B3-948B-1728B52AA6E4}">
                <adec:decorative xmlns:adec="http://schemas.microsoft.com/office/drawing/2017/decorative" val="1"/>
              </a:ext>
            </a:extLst>
          </p:cNvPr>
          <p:cNvSpPr/>
          <p:nvPr/>
        </p:nvSpPr>
        <p:spPr>
          <a:xfrm>
            <a:off x="0" y="4478894"/>
            <a:ext cx="9144000" cy="2379106"/>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595B4BDE-F9DE-4C03-ACA6-41A13584D523}"/>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7" t="4034" r="87131" b="13839"/>
          <a:stretch/>
        </p:blipFill>
        <p:spPr>
          <a:xfrm>
            <a:off x="6644558" y="4478894"/>
            <a:ext cx="5547442" cy="2379106"/>
          </a:xfrm>
          <a:prstGeom prst="rect">
            <a:avLst/>
          </a:prstGeom>
        </p:spPr>
      </p:pic>
      <p:pic>
        <p:nvPicPr>
          <p:cNvPr id="8" name="Picture 7">
            <a:extLst>
              <a:ext uri="{FF2B5EF4-FFF2-40B4-BE49-F238E27FC236}">
                <a16:creationId xmlns:a16="http://schemas.microsoft.com/office/drawing/2014/main" id="{0AD20B2C-E5F3-45AD-A1A7-8A1D35723C8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78278" y="4666555"/>
            <a:ext cx="2076153" cy="1797100"/>
          </a:xfrm>
          <a:prstGeom prst="rect">
            <a:avLst/>
          </a:prstGeom>
        </p:spPr>
      </p:pic>
      <p:sp>
        <p:nvSpPr>
          <p:cNvPr id="5" name="Title 1">
            <a:extLst>
              <a:ext uri="{FF2B5EF4-FFF2-40B4-BE49-F238E27FC236}">
                <a16:creationId xmlns:a16="http://schemas.microsoft.com/office/drawing/2014/main" id="{09EC4999-6F06-4255-B8EE-EC23CF2670C2}"/>
              </a:ext>
            </a:extLst>
          </p:cNvPr>
          <p:cNvSpPr txBox="1">
            <a:spLocks/>
          </p:cNvSpPr>
          <p:nvPr/>
        </p:nvSpPr>
        <p:spPr>
          <a:xfrm>
            <a:off x="1037569" y="5073462"/>
            <a:ext cx="5308631" cy="1189969"/>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rPr>
              <a:t>Thank you!</a:t>
            </a:r>
          </a:p>
        </p:txBody>
      </p:sp>
      <p:sp>
        <p:nvSpPr>
          <p:cNvPr id="6" name="TextBox 5">
            <a:extLst>
              <a:ext uri="{FF2B5EF4-FFF2-40B4-BE49-F238E27FC236}">
                <a16:creationId xmlns:a16="http://schemas.microsoft.com/office/drawing/2014/main" id="{52875AF9-ED40-475A-9500-E27B0E413A79}"/>
              </a:ext>
              <a:ext uri="{C183D7F6-B498-43B3-948B-1728B52AA6E4}">
                <adec:decorative xmlns:adec="http://schemas.microsoft.com/office/drawing/2017/decorative" val="1"/>
              </a:ext>
            </a:extLst>
          </p:cNvPr>
          <p:cNvSpPr txBox="1"/>
          <p:nvPr/>
        </p:nvSpPr>
        <p:spPr>
          <a:xfrm>
            <a:off x="5050086" y="1620362"/>
            <a:ext cx="1770732" cy="2169771"/>
          </a:xfrm>
          <a:prstGeom prst="rect">
            <a:avLst/>
          </a:prstGeom>
          <a:noFill/>
          <a:ln>
            <a:noFill/>
          </a:ln>
        </p:spPr>
        <p:txBody>
          <a:bodyPr vert="horz" lIns="91440" tIns="45720" rIns="91440" bIns="45720" rtlCol="0" anchor="b">
            <a:normAutofit fontScale="85000" lnSpcReduction="20000"/>
          </a:bodyPr>
          <a:lstStyle>
            <a:lvl1pPr>
              <a:lnSpc>
                <a:spcPct val="90000"/>
              </a:lnSpc>
              <a:spcBef>
                <a:spcPct val="0"/>
              </a:spcBef>
              <a:buNone/>
              <a:defRPr sz="6000" b="1" i="1">
                <a:solidFill>
                  <a:srgbClr val="12284C"/>
                </a:solidFill>
                <a:latin typeface="+mj-lt"/>
                <a:ea typeface="+mj-ea"/>
                <a:cs typeface="+mj-cs"/>
              </a:defRPr>
            </a:lvl1pPr>
          </a:lstStyle>
          <a:p>
            <a:r>
              <a:rPr lang="en-US" sz="19900" dirty="0"/>
              <a:t>?</a:t>
            </a:r>
          </a:p>
        </p:txBody>
      </p:sp>
    </p:spTree>
    <p:extLst>
      <p:ext uri="{BB962C8B-B14F-4D97-AF65-F5344CB8AC3E}">
        <p14:creationId xmlns:p14="http://schemas.microsoft.com/office/powerpoint/2010/main" val="387843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A37365-C5EB-4D97-9DA7-43D388577E65}"/>
              </a:ext>
              <a:ext uri="{C183D7F6-B498-43B3-948B-1728B52AA6E4}">
                <adec:decorative xmlns:adec="http://schemas.microsoft.com/office/drawing/2017/decorative" val="1"/>
              </a:ext>
            </a:extLst>
          </p:cNvPr>
          <p:cNvSpPr/>
          <p:nvPr/>
        </p:nvSpPr>
        <p:spPr>
          <a:xfrm>
            <a:off x="0" y="5855772"/>
            <a:ext cx="9144000" cy="1002228"/>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18A75E6-4327-417B-9652-5743B26F432F}"/>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7" t="4034" r="87131" b="61369"/>
          <a:stretch/>
        </p:blipFill>
        <p:spPr>
          <a:xfrm>
            <a:off x="6644558" y="5855772"/>
            <a:ext cx="5547442" cy="1002228"/>
          </a:xfrm>
          <a:prstGeom prst="rect">
            <a:avLst/>
          </a:prstGeom>
        </p:spPr>
      </p:pic>
      <p:sp>
        <p:nvSpPr>
          <p:cNvPr id="2" name="Title 1">
            <a:extLst>
              <a:ext uri="{FF2B5EF4-FFF2-40B4-BE49-F238E27FC236}">
                <a16:creationId xmlns:a16="http://schemas.microsoft.com/office/drawing/2014/main" id="{85869A35-774B-477F-9D1B-14EBB202272C}"/>
              </a:ext>
            </a:extLst>
          </p:cNvPr>
          <p:cNvSpPr>
            <a:spLocks noGrp="1"/>
          </p:cNvSpPr>
          <p:nvPr>
            <p:ph type="title"/>
          </p:nvPr>
        </p:nvSpPr>
        <p:spPr>
          <a:xfrm>
            <a:off x="838200" y="304152"/>
            <a:ext cx="10299700" cy="1325563"/>
          </a:xfrm>
        </p:spPr>
        <p:txBody>
          <a:bodyPr>
            <a:normAutofit/>
          </a:bodyPr>
          <a:lstStyle/>
          <a:p>
            <a:r>
              <a:rPr lang="en-US" sz="4000" b="1" cap="all" dirty="0">
                <a:solidFill>
                  <a:srgbClr val="12284C"/>
                </a:solidFill>
                <a:latin typeface="+mn-lt"/>
              </a:rPr>
              <a:t>What is semimonthly payroll?</a:t>
            </a:r>
          </a:p>
        </p:txBody>
      </p:sp>
      <p:sp>
        <p:nvSpPr>
          <p:cNvPr id="28" name="Content Placeholder 27">
            <a:extLst>
              <a:ext uri="{FF2B5EF4-FFF2-40B4-BE49-F238E27FC236}">
                <a16:creationId xmlns:a16="http://schemas.microsoft.com/office/drawing/2014/main" id="{CD5B78B2-56C9-47AB-9AE7-BE658F4E24B2}"/>
              </a:ext>
            </a:extLst>
          </p:cNvPr>
          <p:cNvSpPr>
            <a:spLocks noGrp="1"/>
          </p:cNvSpPr>
          <p:nvPr>
            <p:ph idx="1"/>
          </p:nvPr>
        </p:nvSpPr>
        <p:spPr>
          <a:xfrm>
            <a:off x="1103585" y="2004323"/>
            <a:ext cx="10540640" cy="4138612"/>
          </a:xfrm>
        </p:spPr>
        <p:txBody>
          <a:bodyPr>
            <a:normAutofit/>
          </a:bodyPr>
          <a:lstStyle/>
          <a:p>
            <a:pPr>
              <a:spcBef>
                <a:spcPts val="1200"/>
              </a:spcBef>
              <a:spcAft>
                <a:spcPts val="200"/>
              </a:spcAft>
              <a:buFont typeface="Wingdings,Sans-Serif" panose="020B0604020202020204" pitchFamily="34" charset="0"/>
              <a:buChar char="Ø"/>
            </a:pPr>
            <a:r>
              <a:rPr lang="en-US" sz="2800" dirty="0">
                <a:ea typeface="+mn-lt"/>
                <a:cs typeface="+mn-lt"/>
              </a:rPr>
              <a:t>It is a pay cycle in which employees are paid twice a month, on the 15th and the last business day of the month. </a:t>
            </a:r>
          </a:p>
          <a:p>
            <a:pPr>
              <a:spcBef>
                <a:spcPts val="1200"/>
              </a:spcBef>
              <a:spcAft>
                <a:spcPts val="200"/>
              </a:spcAft>
              <a:buFont typeface="Wingdings,Sans-Serif" panose="020B0604020202020204" pitchFamily="34" charset="0"/>
              <a:buChar char="Ø"/>
            </a:pPr>
            <a:r>
              <a:rPr lang="en-US" sz="2800" dirty="0">
                <a:ea typeface="+mn-lt"/>
                <a:cs typeface="+mn-lt"/>
              </a:rPr>
              <a:t>Employees will receive 24 paychecks in a year. Non-exempt employees will be paid for actual hours worked per pay period. </a:t>
            </a:r>
          </a:p>
          <a:p>
            <a:pPr>
              <a:spcBef>
                <a:spcPts val="1200"/>
              </a:spcBef>
              <a:spcAft>
                <a:spcPts val="200"/>
              </a:spcAft>
              <a:buFont typeface="Wingdings,Sans-Serif" panose="020B0604020202020204" pitchFamily="34" charset="0"/>
              <a:buChar char="Ø"/>
            </a:pPr>
            <a:r>
              <a:rPr lang="en-US" dirty="0">
                <a:ea typeface="+mn-lt"/>
                <a:cs typeface="+mn-lt"/>
              </a:rPr>
              <a:t>If either the 15</a:t>
            </a:r>
            <a:r>
              <a:rPr lang="en-US" baseline="30000" dirty="0">
                <a:ea typeface="+mn-lt"/>
                <a:cs typeface="+mn-lt"/>
              </a:rPr>
              <a:t>th</a:t>
            </a:r>
            <a:r>
              <a:rPr lang="en-US" dirty="0">
                <a:ea typeface="+mn-lt"/>
                <a:cs typeface="+mn-lt"/>
              </a:rPr>
              <a:t> or the last business day of the </a:t>
            </a:r>
            <a:r>
              <a:rPr lang="en-US">
                <a:ea typeface="+mn-lt"/>
                <a:cs typeface="+mn-lt"/>
              </a:rPr>
              <a:t>month falls </a:t>
            </a:r>
            <a:r>
              <a:rPr lang="en-US" dirty="0">
                <a:ea typeface="+mn-lt"/>
                <a:cs typeface="+mn-lt"/>
              </a:rPr>
              <a:t>on a weekend or holiday, the pay date will be on the preceding business day.</a:t>
            </a:r>
            <a:endParaRPr lang="en-US" sz="2800" dirty="0">
              <a:ea typeface="+mn-lt"/>
              <a:cs typeface="+mn-lt"/>
            </a:endParaRPr>
          </a:p>
        </p:txBody>
      </p:sp>
      <p:sp>
        <p:nvSpPr>
          <p:cNvPr id="5" name="Rectangle 4">
            <a:extLst>
              <a:ext uri="{FF2B5EF4-FFF2-40B4-BE49-F238E27FC236}">
                <a16:creationId xmlns:a16="http://schemas.microsoft.com/office/drawing/2014/main" id="{6356BDEE-0F31-4DCA-8B3C-E1ED98743352}"/>
              </a:ext>
              <a:ext uri="{C183D7F6-B498-43B3-948B-1728B52AA6E4}">
                <adec:decorative xmlns:adec="http://schemas.microsoft.com/office/drawing/2017/decorative" val="1"/>
              </a:ext>
            </a:extLst>
          </p:cNvPr>
          <p:cNvSpPr/>
          <p:nvPr/>
        </p:nvSpPr>
        <p:spPr>
          <a:xfrm>
            <a:off x="827591" y="16297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504785AE-DFEB-4366-9EE0-CB7AB9FFD251}"/>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3</a:t>
            </a:fld>
            <a:endParaRPr lang="en-US" dirty="0"/>
          </a:p>
        </p:txBody>
      </p:sp>
    </p:spTree>
    <p:extLst>
      <p:ext uri="{BB962C8B-B14F-4D97-AF65-F5344CB8AC3E}">
        <p14:creationId xmlns:p14="http://schemas.microsoft.com/office/powerpoint/2010/main" val="341396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9A35-774B-477F-9D1B-14EBB202272C}"/>
              </a:ext>
            </a:extLst>
          </p:cNvPr>
          <p:cNvSpPr>
            <a:spLocks noGrp="1"/>
          </p:cNvSpPr>
          <p:nvPr>
            <p:ph type="title"/>
          </p:nvPr>
        </p:nvSpPr>
        <p:spPr>
          <a:xfrm>
            <a:off x="838200" y="304152"/>
            <a:ext cx="10299700" cy="1325563"/>
          </a:xfrm>
        </p:spPr>
        <p:txBody>
          <a:bodyPr>
            <a:normAutofit/>
          </a:bodyPr>
          <a:lstStyle/>
          <a:p>
            <a:r>
              <a:rPr lang="en-US" sz="4000" b="1" cap="all" dirty="0">
                <a:solidFill>
                  <a:srgbClr val="12284C"/>
                </a:solidFill>
                <a:latin typeface="+mn-lt"/>
              </a:rPr>
              <a:t>Who is affected by this change?</a:t>
            </a:r>
          </a:p>
        </p:txBody>
      </p:sp>
      <p:sp>
        <p:nvSpPr>
          <p:cNvPr id="28" name="Content Placeholder 27">
            <a:extLst>
              <a:ext uri="{FF2B5EF4-FFF2-40B4-BE49-F238E27FC236}">
                <a16:creationId xmlns:a16="http://schemas.microsoft.com/office/drawing/2014/main" id="{CD5B78B2-56C9-47AB-9AE7-BE658F4E24B2}"/>
              </a:ext>
            </a:extLst>
          </p:cNvPr>
          <p:cNvSpPr>
            <a:spLocks noGrp="1"/>
          </p:cNvSpPr>
          <p:nvPr>
            <p:ph idx="1"/>
          </p:nvPr>
        </p:nvSpPr>
        <p:spPr>
          <a:xfrm>
            <a:off x="1179785" y="2130293"/>
            <a:ext cx="10540640" cy="4408619"/>
          </a:xfrm>
        </p:spPr>
        <p:txBody>
          <a:bodyPr>
            <a:normAutofit/>
          </a:bodyPr>
          <a:lstStyle/>
          <a:p>
            <a:pPr>
              <a:spcBef>
                <a:spcPts val="1200"/>
              </a:spcBef>
              <a:spcAft>
                <a:spcPts val="200"/>
              </a:spcAft>
              <a:buFont typeface="Wingdings,Sans-Serif" panose="020B0604020202020204" pitchFamily="34" charset="0"/>
              <a:buChar char="Ø"/>
            </a:pPr>
            <a:r>
              <a:rPr lang="en-US" sz="2800" u="sng" dirty="0">
                <a:ea typeface="+mn-lt"/>
                <a:cs typeface="+mn-lt"/>
              </a:rPr>
              <a:t>All</a:t>
            </a:r>
            <a:r>
              <a:rPr lang="en-US" sz="2800" dirty="0">
                <a:ea typeface="+mn-lt"/>
                <a:cs typeface="+mn-lt"/>
              </a:rPr>
              <a:t> college employees.  </a:t>
            </a:r>
            <a:r>
              <a:rPr lang="en-US" sz="2800" i="1" dirty="0">
                <a:ea typeface="+mn-lt"/>
                <a:cs typeface="+mn-lt"/>
              </a:rPr>
              <a:t>Hourly part-time employees are already in a semimonthly payroll.</a:t>
            </a:r>
            <a:endParaRPr lang="en-US" i="1" dirty="0">
              <a:ea typeface="+mn-lt"/>
              <a:cs typeface="+mn-lt"/>
            </a:endParaRPr>
          </a:p>
          <a:p>
            <a:pPr>
              <a:spcBef>
                <a:spcPts val="1200"/>
              </a:spcBef>
              <a:spcAft>
                <a:spcPts val="200"/>
              </a:spcAft>
              <a:buFont typeface="Wingdings,Sans-Serif" panose="020B0604020202020204" pitchFamily="34" charset="0"/>
              <a:buChar char="Ø"/>
            </a:pPr>
            <a:r>
              <a:rPr lang="en-US" sz="2800" dirty="0">
                <a:ea typeface="+mn-lt"/>
                <a:cs typeface="+mn-lt"/>
              </a:rPr>
              <a:t>Monthly payroll will no longer be offered. Effective January 1, 2025, all employees will be paid semi-monthly.</a:t>
            </a:r>
          </a:p>
          <a:p>
            <a:pPr>
              <a:spcBef>
                <a:spcPts val="1200"/>
              </a:spcBef>
              <a:spcAft>
                <a:spcPts val="200"/>
              </a:spcAft>
              <a:buFont typeface="Wingdings,Sans-Serif" panose="020B0604020202020204" pitchFamily="34" charset="0"/>
              <a:buChar char="Ø"/>
            </a:pPr>
            <a:r>
              <a:rPr lang="en-US" dirty="0">
                <a:ea typeface="+mn-lt"/>
                <a:cs typeface="+mn-lt"/>
              </a:rPr>
              <a:t>Can I opt out of this change?  NO</a:t>
            </a:r>
            <a:endParaRPr lang="en-US" sz="2800" dirty="0">
              <a:ea typeface="+mn-lt"/>
              <a:cs typeface="+mn-lt"/>
            </a:endParaRPr>
          </a:p>
        </p:txBody>
      </p:sp>
      <p:sp>
        <p:nvSpPr>
          <p:cNvPr id="5" name="Rectangle 4">
            <a:extLst>
              <a:ext uri="{FF2B5EF4-FFF2-40B4-BE49-F238E27FC236}">
                <a16:creationId xmlns:a16="http://schemas.microsoft.com/office/drawing/2014/main" id="{6356BDEE-0F31-4DCA-8B3C-E1ED98743352}"/>
              </a:ext>
              <a:ext uri="{C183D7F6-B498-43B3-948B-1728B52AA6E4}">
                <adec:decorative xmlns:adec="http://schemas.microsoft.com/office/drawing/2017/decorative" val="1"/>
              </a:ext>
            </a:extLst>
          </p:cNvPr>
          <p:cNvSpPr/>
          <p:nvPr/>
        </p:nvSpPr>
        <p:spPr>
          <a:xfrm>
            <a:off x="827591" y="16297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504785AE-DFEB-4366-9EE0-CB7AB9FFD251}"/>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4</a:t>
            </a:fld>
            <a:endParaRPr lang="en-US" dirty="0"/>
          </a:p>
        </p:txBody>
      </p:sp>
      <p:sp>
        <p:nvSpPr>
          <p:cNvPr id="6" name="Rectangle 5">
            <a:extLst>
              <a:ext uri="{FF2B5EF4-FFF2-40B4-BE49-F238E27FC236}">
                <a16:creationId xmlns:a16="http://schemas.microsoft.com/office/drawing/2014/main" id="{01FCAED5-0F39-4B24-B93B-562572F24ED3}"/>
              </a:ext>
              <a:ext uri="{C183D7F6-B498-43B3-948B-1728B52AA6E4}">
                <adec:decorative xmlns:adec="http://schemas.microsoft.com/office/drawing/2017/decorative" val="1"/>
              </a:ext>
            </a:extLst>
          </p:cNvPr>
          <p:cNvSpPr/>
          <p:nvPr/>
        </p:nvSpPr>
        <p:spPr>
          <a:xfrm>
            <a:off x="0" y="5855772"/>
            <a:ext cx="9144000" cy="1002228"/>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59D0838-19D0-4B59-BC03-DAAD9A1EC9A8}"/>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7" t="4034" r="87131" b="61369"/>
          <a:stretch/>
        </p:blipFill>
        <p:spPr>
          <a:xfrm>
            <a:off x="6644558" y="5855772"/>
            <a:ext cx="5547442" cy="1002228"/>
          </a:xfrm>
          <a:prstGeom prst="rect">
            <a:avLst/>
          </a:prstGeom>
        </p:spPr>
      </p:pic>
    </p:spTree>
    <p:extLst>
      <p:ext uri="{BB962C8B-B14F-4D97-AF65-F5344CB8AC3E}">
        <p14:creationId xmlns:p14="http://schemas.microsoft.com/office/powerpoint/2010/main" val="50812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62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9A35-774B-477F-9D1B-14EBB202272C}"/>
              </a:ext>
            </a:extLst>
          </p:cNvPr>
          <p:cNvSpPr>
            <a:spLocks noGrp="1"/>
          </p:cNvSpPr>
          <p:nvPr>
            <p:ph type="title"/>
          </p:nvPr>
        </p:nvSpPr>
        <p:spPr>
          <a:xfrm>
            <a:off x="838200" y="304152"/>
            <a:ext cx="10299700" cy="1325563"/>
          </a:xfrm>
        </p:spPr>
        <p:txBody>
          <a:bodyPr>
            <a:normAutofit/>
          </a:bodyPr>
          <a:lstStyle/>
          <a:p>
            <a:r>
              <a:rPr lang="en-US" sz="4000" b="1" cap="all" dirty="0">
                <a:solidFill>
                  <a:srgbClr val="12284C"/>
                </a:solidFill>
                <a:latin typeface="+mn-lt"/>
              </a:rPr>
              <a:t>Why is south Texas college converting to semimonthly?</a:t>
            </a:r>
          </a:p>
        </p:txBody>
      </p:sp>
      <p:sp>
        <p:nvSpPr>
          <p:cNvPr id="28" name="Content Placeholder 27">
            <a:extLst>
              <a:ext uri="{FF2B5EF4-FFF2-40B4-BE49-F238E27FC236}">
                <a16:creationId xmlns:a16="http://schemas.microsoft.com/office/drawing/2014/main" id="{CD5B78B2-56C9-47AB-9AE7-BE658F4E24B2}"/>
              </a:ext>
            </a:extLst>
          </p:cNvPr>
          <p:cNvSpPr>
            <a:spLocks noGrp="1"/>
          </p:cNvSpPr>
          <p:nvPr>
            <p:ph idx="1"/>
          </p:nvPr>
        </p:nvSpPr>
        <p:spPr>
          <a:xfrm>
            <a:off x="1179785" y="1893705"/>
            <a:ext cx="10540640" cy="4645207"/>
          </a:xfrm>
        </p:spPr>
        <p:txBody>
          <a:bodyPr>
            <a:normAutofit lnSpcReduction="10000"/>
          </a:bodyPr>
          <a:lstStyle/>
          <a:p>
            <a:pPr>
              <a:spcBef>
                <a:spcPts val="1200"/>
              </a:spcBef>
              <a:spcAft>
                <a:spcPts val="200"/>
              </a:spcAft>
              <a:buFont typeface="Wingdings,Sans-Serif" panose="020B0604020202020204" pitchFamily="34" charset="0"/>
              <a:buChar char="Ø"/>
            </a:pPr>
            <a:r>
              <a:rPr lang="en-US" sz="2800" u="sng" dirty="0">
                <a:ea typeface="+mn-lt"/>
                <a:cs typeface="+mn-lt"/>
              </a:rPr>
              <a:t>Pay </a:t>
            </a:r>
            <a:r>
              <a:rPr lang="en-US" u="sng" dirty="0">
                <a:ea typeface="+mn-lt"/>
                <a:cs typeface="+mn-lt"/>
              </a:rPr>
              <a:t>Frequency</a:t>
            </a:r>
            <a:r>
              <a:rPr lang="en-US" dirty="0">
                <a:ea typeface="+mn-lt"/>
                <a:cs typeface="+mn-lt"/>
              </a:rPr>
              <a:t>:  employees are paid more frequently, twice monthly, rather than once a month.</a:t>
            </a:r>
          </a:p>
          <a:p>
            <a:pPr>
              <a:spcBef>
                <a:spcPts val="1200"/>
              </a:spcBef>
              <a:spcAft>
                <a:spcPts val="200"/>
              </a:spcAft>
              <a:buFont typeface="Wingdings,Sans-Serif" panose="020B0604020202020204" pitchFamily="34" charset="0"/>
              <a:buChar char="Ø"/>
            </a:pPr>
            <a:r>
              <a:rPr lang="en-US" sz="2800" u="sng" dirty="0">
                <a:ea typeface="+mn-lt"/>
                <a:cs typeface="+mn-lt"/>
              </a:rPr>
              <a:t>Consistent cash flow</a:t>
            </a:r>
            <a:r>
              <a:rPr lang="en-US" sz="2800" dirty="0">
                <a:ea typeface="+mn-lt"/>
                <a:cs typeface="+mn-lt"/>
              </a:rPr>
              <a:t>:  employees can schedule personal finances and other payments based on the dates employees receive their paycheck each month.</a:t>
            </a:r>
            <a:endParaRPr lang="en-US" i="1" dirty="0">
              <a:ea typeface="+mn-lt"/>
              <a:cs typeface="+mn-lt"/>
            </a:endParaRPr>
          </a:p>
          <a:p>
            <a:pPr>
              <a:spcBef>
                <a:spcPts val="1200"/>
              </a:spcBef>
              <a:spcAft>
                <a:spcPts val="200"/>
              </a:spcAft>
              <a:buFont typeface="Wingdings,Sans-Serif" panose="020B0604020202020204" pitchFamily="34" charset="0"/>
              <a:buChar char="Ø"/>
            </a:pPr>
            <a:r>
              <a:rPr lang="en-US" u="sng" dirty="0">
                <a:ea typeface="+mn-lt"/>
                <a:cs typeface="+mn-lt"/>
              </a:rPr>
              <a:t>Actuals</a:t>
            </a:r>
            <a:r>
              <a:rPr lang="en-US" dirty="0">
                <a:ea typeface="+mn-lt"/>
                <a:cs typeface="+mn-lt"/>
              </a:rPr>
              <a:t>:  </a:t>
            </a:r>
            <a:r>
              <a:rPr lang="en-US" sz="2800" dirty="0">
                <a:ea typeface="+mn-lt"/>
                <a:cs typeface="+mn-lt"/>
              </a:rPr>
              <a:t>Non-exempt employees are paid for actual hours worked rather than estimated hours and are compensated for overtime hours closer to the time they worked rather than waiting for the following month.</a:t>
            </a:r>
          </a:p>
          <a:p>
            <a:pPr>
              <a:spcBef>
                <a:spcPts val="1200"/>
              </a:spcBef>
              <a:spcAft>
                <a:spcPts val="200"/>
              </a:spcAft>
              <a:buFont typeface="Wingdings,Sans-Serif" panose="020B0604020202020204" pitchFamily="34" charset="0"/>
              <a:buChar char="Ø"/>
            </a:pPr>
            <a:r>
              <a:rPr lang="en-US" u="sng" dirty="0">
                <a:ea typeface="+mn-lt"/>
                <a:cs typeface="+mn-lt"/>
              </a:rPr>
              <a:t>Best Practice</a:t>
            </a:r>
            <a:r>
              <a:rPr lang="en-US" sz="2800" dirty="0">
                <a:ea typeface="+mn-lt"/>
                <a:cs typeface="+mn-lt"/>
              </a:rPr>
              <a:t>:  Semimonthly payroll ensures more accurate processing and is a widely preferred payroll schedule.</a:t>
            </a:r>
          </a:p>
        </p:txBody>
      </p:sp>
      <p:sp>
        <p:nvSpPr>
          <p:cNvPr id="5" name="Rectangle 4">
            <a:extLst>
              <a:ext uri="{FF2B5EF4-FFF2-40B4-BE49-F238E27FC236}">
                <a16:creationId xmlns:a16="http://schemas.microsoft.com/office/drawing/2014/main" id="{6356BDEE-0F31-4DCA-8B3C-E1ED98743352}"/>
              </a:ext>
              <a:ext uri="{C183D7F6-B498-43B3-948B-1728B52AA6E4}">
                <adec:decorative xmlns:adec="http://schemas.microsoft.com/office/drawing/2017/decorative" val="1"/>
              </a:ext>
            </a:extLst>
          </p:cNvPr>
          <p:cNvSpPr/>
          <p:nvPr/>
        </p:nvSpPr>
        <p:spPr>
          <a:xfrm>
            <a:off x="827591" y="16297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504785AE-DFEB-4366-9EE0-CB7AB9FFD251}"/>
              </a:ext>
              <a:ext uri="{C183D7F6-B498-43B3-948B-1728B52AA6E4}">
                <adec:decorative xmlns:adec="http://schemas.microsoft.com/office/drawing/2017/decorative" val="1"/>
              </a:ext>
            </a:extLst>
          </p:cNvPr>
          <p:cNvSpPr>
            <a:spLocks noGrp="1"/>
          </p:cNvSpPr>
          <p:nvPr>
            <p:ph type="sldNum" sz="quarter" idx="12"/>
          </p:nvPr>
        </p:nvSpPr>
        <p:spPr/>
        <p:txBody>
          <a:bodyPr/>
          <a:lstStyle/>
          <a:p>
            <a:fld id="{F13F84B6-CA19-4EEE-A73D-C051E4F66A7A}" type="slidenum">
              <a:rPr lang="en-US" smtClean="0"/>
              <a:t>5</a:t>
            </a:fld>
            <a:endParaRPr lang="en-US" dirty="0"/>
          </a:p>
        </p:txBody>
      </p:sp>
    </p:spTree>
    <p:extLst>
      <p:ext uri="{BB962C8B-B14F-4D97-AF65-F5344CB8AC3E}">
        <p14:creationId xmlns:p14="http://schemas.microsoft.com/office/powerpoint/2010/main" val="251483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7ED8BAC-4725-4555-ACBD-768DED762144}"/>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7" t="4034" r="87131" b="61369"/>
          <a:stretch/>
        </p:blipFill>
        <p:spPr>
          <a:xfrm rot="10800000">
            <a:off x="0" y="4167076"/>
            <a:ext cx="10395628" cy="1878125"/>
          </a:xfrm>
          <a:prstGeom prst="rect">
            <a:avLst/>
          </a:prstGeom>
        </p:spPr>
      </p:pic>
      <p:pic>
        <p:nvPicPr>
          <p:cNvPr id="8" name="Graphic 7">
            <a:extLst>
              <a:ext uri="{FF2B5EF4-FFF2-40B4-BE49-F238E27FC236}">
                <a16:creationId xmlns:a16="http://schemas.microsoft.com/office/drawing/2014/main" id="{3FA993DF-9A3F-4B3B-84DD-FE53278E930C}"/>
              </a:ext>
              <a:ext uri="{C183D7F6-B498-43B3-948B-1728B52AA6E4}">
                <adec:decorative xmlns:adec="http://schemas.microsoft.com/office/drawing/2017/decorative" val="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47" t="4034" r="87131" b="61369"/>
          <a:stretch/>
        </p:blipFill>
        <p:spPr>
          <a:xfrm rot="10800000">
            <a:off x="0" y="2003677"/>
            <a:ext cx="10395628" cy="1878125"/>
          </a:xfrm>
          <a:prstGeom prst="rect">
            <a:avLst/>
          </a:prstGeom>
        </p:spPr>
      </p:pic>
      <p:sp>
        <p:nvSpPr>
          <p:cNvPr id="4" name="Title 1">
            <a:extLst>
              <a:ext uri="{FF2B5EF4-FFF2-40B4-BE49-F238E27FC236}">
                <a16:creationId xmlns:a16="http://schemas.microsoft.com/office/drawing/2014/main" id="{EF8B4E9D-DD15-400C-BC07-D7B7E6053968}"/>
              </a:ext>
            </a:extLst>
          </p:cNvPr>
          <p:cNvSpPr>
            <a:spLocks noGrp="1"/>
          </p:cNvSpPr>
          <p:nvPr>
            <p:ph type="title"/>
          </p:nvPr>
        </p:nvSpPr>
        <p:spPr>
          <a:xfrm>
            <a:off x="838200" y="304152"/>
            <a:ext cx="10299700" cy="1325563"/>
          </a:xfrm>
        </p:spPr>
        <p:txBody>
          <a:bodyPr>
            <a:normAutofit/>
          </a:bodyPr>
          <a:lstStyle/>
          <a:p>
            <a:r>
              <a:rPr lang="en-US" sz="4000" b="1" cap="all" dirty="0">
                <a:solidFill>
                  <a:srgbClr val="12284C"/>
                </a:solidFill>
                <a:latin typeface="+mn-lt"/>
              </a:rPr>
              <a:t>Exempt vs. Non-Exempt Employees</a:t>
            </a:r>
          </a:p>
        </p:txBody>
      </p:sp>
      <p:sp>
        <p:nvSpPr>
          <p:cNvPr id="7" name="Content Placeholder 2">
            <a:extLst>
              <a:ext uri="{FF2B5EF4-FFF2-40B4-BE49-F238E27FC236}">
                <a16:creationId xmlns:a16="http://schemas.microsoft.com/office/drawing/2014/main" id="{9785E7C1-6CFC-4E6A-8D01-6B9A32A47563}"/>
              </a:ext>
            </a:extLst>
          </p:cNvPr>
          <p:cNvSpPr>
            <a:spLocks noGrp="1"/>
          </p:cNvSpPr>
          <p:nvPr>
            <p:ph idx="1"/>
          </p:nvPr>
        </p:nvSpPr>
        <p:spPr>
          <a:xfrm>
            <a:off x="1162342" y="2121727"/>
            <a:ext cx="10126133" cy="3923474"/>
          </a:xfrm>
        </p:spPr>
        <p:txBody>
          <a:bodyPr/>
          <a:lstStyle/>
          <a:p>
            <a:pPr marL="0" indent="0">
              <a:buNone/>
            </a:pPr>
            <a:r>
              <a:rPr lang="en-US" b="1" dirty="0">
                <a:solidFill>
                  <a:schemeClr val="bg1"/>
                </a:solidFill>
              </a:rPr>
              <a:t>Exempt Employees</a:t>
            </a:r>
          </a:p>
          <a:p>
            <a:pPr lvl="1">
              <a:buFont typeface="Courier New" panose="02070309020205020404" pitchFamily="49" charset="0"/>
              <a:buChar char="o"/>
            </a:pPr>
            <a:r>
              <a:rPr lang="en-US" dirty="0"/>
              <a:t>Do not clock in and out</a:t>
            </a:r>
          </a:p>
          <a:p>
            <a:pPr lvl="1">
              <a:buFont typeface="Courier New" panose="02070309020205020404" pitchFamily="49" charset="0"/>
              <a:buChar char="o"/>
            </a:pPr>
            <a:r>
              <a:rPr lang="en-US" dirty="0"/>
              <a:t>Do not receive overtime pay </a:t>
            </a:r>
          </a:p>
          <a:p>
            <a:pPr lvl="1">
              <a:buFont typeface="Courier New" panose="02070309020205020404" pitchFamily="49" charset="0"/>
              <a:buChar char="o"/>
            </a:pPr>
            <a:r>
              <a:rPr lang="en-US" dirty="0"/>
              <a:t>Are paid on an annual salary basis</a:t>
            </a:r>
          </a:p>
          <a:p>
            <a:pPr marL="0" indent="0">
              <a:buNone/>
            </a:pPr>
            <a:r>
              <a:rPr lang="en-US" dirty="0"/>
              <a:t>	</a:t>
            </a:r>
          </a:p>
          <a:p>
            <a:pPr marL="0" indent="0">
              <a:buNone/>
            </a:pPr>
            <a:r>
              <a:rPr lang="en-US" b="1" dirty="0">
                <a:solidFill>
                  <a:schemeClr val="bg1"/>
                </a:solidFill>
              </a:rPr>
              <a:t>Non-Exempt Employees </a:t>
            </a:r>
          </a:p>
          <a:p>
            <a:pPr lvl="1">
              <a:buFont typeface="Courier New" panose="02070309020205020404" pitchFamily="49" charset="0"/>
              <a:buChar char="o"/>
            </a:pPr>
            <a:r>
              <a:rPr lang="en-US" dirty="0"/>
              <a:t>Are required to clock in and out</a:t>
            </a:r>
          </a:p>
          <a:p>
            <a:pPr lvl="1">
              <a:buFont typeface="Courier New" panose="02070309020205020404" pitchFamily="49" charset="0"/>
              <a:buChar char="o"/>
            </a:pPr>
            <a:r>
              <a:rPr lang="en-US" dirty="0"/>
              <a:t>Are eligible for overtime pay</a:t>
            </a:r>
          </a:p>
          <a:p>
            <a:pPr lvl="1">
              <a:buFont typeface="Courier New" panose="02070309020205020404" pitchFamily="49" charset="0"/>
              <a:buChar char="o"/>
            </a:pPr>
            <a:r>
              <a:rPr lang="en-US" dirty="0"/>
              <a:t>Are paid on an hourly basis</a:t>
            </a:r>
          </a:p>
          <a:p>
            <a:endParaRPr lang="en-US" dirty="0"/>
          </a:p>
        </p:txBody>
      </p:sp>
      <p:sp>
        <p:nvSpPr>
          <p:cNvPr id="5" name="Rectangle 4">
            <a:extLst>
              <a:ext uri="{FF2B5EF4-FFF2-40B4-BE49-F238E27FC236}">
                <a16:creationId xmlns:a16="http://schemas.microsoft.com/office/drawing/2014/main" id="{7F924577-5249-4779-AFBA-A70E5870BB3E}"/>
              </a:ext>
              <a:ext uri="{C183D7F6-B498-43B3-948B-1728B52AA6E4}">
                <adec:decorative xmlns:adec="http://schemas.microsoft.com/office/drawing/2017/decorative" val="1"/>
              </a:ext>
            </a:extLst>
          </p:cNvPr>
          <p:cNvSpPr/>
          <p:nvPr/>
        </p:nvSpPr>
        <p:spPr>
          <a:xfrm>
            <a:off x="827591" y="1629715"/>
            <a:ext cx="1503485" cy="61547"/>
          </a:xfrm>
          <a:prstGeom prst="rect">
            <a:avLst/>
          </a:prstGeom>
          <a:solidFill>
            <a:srgbClr val="12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709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CFBFD9F-EEEB-4186-9E31-E8139E0D7553}"/>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7" t="22895" r="87131" b="61369"/>
          <a:stretch/>
        </p:blipFill>
        <p:spPr>
          <a:xfrm rot="10800000">
            <a:off x="0" y="2992663"/>
            <a:ext cx="10395628" cy="854254"/>
          </a:xfrm>
          <a:prstGeom prst="rect">
            <a:avLst/>
          </a:prstGeom>
        </p:spPr>
      </p:pic>
      <p:pic>
        <p:nvPicPr>
          <p:cNvPr id="8" name="Graphic 7">
            <a:extLst>
              <a:ext uri="{FF2B5EF4-FFF2-40B4-BE49-F238E27FC236}">
                <a16:creationId xmlns:a16="http://schemas.microsoft.com/office/drawing/2014/main" id="{FE0BD804-55FF-4536-BEE4-05F9FF279F47}"/>
              </a:ext>
              <a:ext uri="{C183D7F6-B498-43B3-948B-1728B52AA6E4}">
                <adec:decorative xmlns:adec="http://schemas.microsoft.com/office/drawing/2017/decorative" val="1"/>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847" t="22895" r="87131" b="61369"/>
          <a:stretch/>
        </p:blipFill>
        <p:spPr>
          <a:xfrm rot="10800000">
            <a:off x="0" y="726555"/>
            <a:ext cx="10395628" cy="854254"/>
          </a:xfrm>
          <a:prstGeom prst="rect">
            <a:avLst/>
          </a:prstGeom>
        </p:spPr>
      </p:pic>
      <p:sp>
        <p:nvSpPr>
          <p:cNvPr id="6" name="TextBox 5">
            <a:extLst>
              <a:ext uri="{FF2B5EF4-FFF2-40B4-BE49-F238E27FC236}">
                <a16:creationId xmlns:a16="http://schemas.microsoft.com/office/drawing/2014/main" id="{B6553E14-2B87-4580-B93B-DE0E15D46840}"/>
              </a:ext>
            </a:extLst>
          </p:cNvPr>
          <p:cNvSpPr txBox="1"/>
          <p:nvPr/>
        </p:nvSpPr>
        <p:spPr>
          <a:xfrm>
            <a:off x="1162341" y="790889"/>
            <a:ext cx="9928991" cy="646331"/>
          </a:xfrm>
          <a:prstGeom prst="rect">
            <a:avLst/>
          </a:prstGeom>
          <a:noFill/>
        </p:spPr>
        <p:txBody>
          <a:bodyPr wrap="square" rtlCol="0">
            <a:spAutoFit/>
          </a:bodyPr>
          <a:lstStyle/>
          <a:p>
            <a:r>
              <a:rPr lang="en-US" sz="3600" b="1" dirty="0">
                <a:solidFill>
                  <a:schemeClr val="bg1"/>
                </a:solidFill>
              </a:rPr>
              <a:t>Exempt Employees (Faculty and Staff)</a:t>
            </a:r>
          </a:p>
        </p:txBody>
      </p:sp>
      <p:sp>
        <p:nvSpPr>
          <p:cNvPr id="7" name="Content Placeholder 2">
            <a:extLst>
              <a:ext uri="{FF2B5EF4-FFF2-40B4-BE49-F238E27FC236}">
                <a16:creationId xmlns:a16="http://schemas.microsoft.com/office/drawing/2014/main" id="{9785E7C1-6CFC-4E6A-8D01-6B9A32A47563}"/>
              </a:ext>
            </a:extLst>
          </p:cNvPr>
          <p:cNvSpPr>
            <a:spLocks noGrp="1"/>
          </p:cNvSpPr>
          <p:nvPr>
            <p:ph idx="1"/>
          </p:nvPr>
        </p:nvSpPr>
        <p:spPr>
          <a:xfrm>
            <a:off x="1162341" y="1819048"/>
            <a:ext cx="10126133" cy="1078673"/>
          </a:xfrm>
        </p:spPr>
        <p:txBody>
          <a:bodyPr>
            <a:normAutofit/>
          </a:bodyPr>
          <a:lstStyle/>
          <a:p>
            <a:r>
              <a:rPr lang="en-US" dirty="0"/>
              <a:t>Annual pay will be divided into 24 equal payments</a:t>
            </a:r>
          </a:p>
          <a:p>
            <a:r>
              <a:rPr lang="en-US" dirty="0"/>
              <a:t>Gross payments for all 24 semimonthly pay dates will be the same</a:t>
            </a:r>
          </a:p>
        </p:txBody>
      </p:sp>
      <p:sp>
        <p:nvSpPr>
          <p:cNvPr id="4" name="TextBox 3">
            <a:extLst>
              <a:ext uri="{FF2B5EF4-FFF2-40B4-BE49-F238E27FC236}">
                <a16:creationId xmlns:a16="http://schemas.microsoft.com/office/drawing/2014/main" id="{6B203D19-4745-46A0-9727-1362CED41DC3}"/>
              </a:ext>
            </a:extLst>
          </p:cNvPr>
          <p:cNvSpPr txBox="1"/>
          <p:nvPr/>
        </p:nvSpPr>
        <p:spPr>
          <a:xfrm>
            <a:off x="1162340" y="3096624"/>
            <a:ext cx="10126133" cy="646331"/>
          </a:xfrm>
          <a:prstGeom prst="rect">
            <a:avLst/>
          </a:prstGeom>
          <a:noFill/>
        </p:spPr>
        <p:txBody>
          <a:bodyPr wrap="square" rtlCol="0">
            <a:spAutoFit/>
          </a:bodyPr>
          <a:lstStyle/>
          <a:p>
            <a:r>
              <a:rPr lang="en-US" sz="3600" b="1" dirty="0">
                <a:solidFill>
                  <a:schemeClr val="bg1"/>
                </a:solidFill>
              </a:rPr>
              <a:t>Non-Exempt Employees (Staff)</a:t>
            </a:r>
          </a:p>
        </p:txBody>
      </p:sp>
      <p:sp>
        <p:nvSpPr>
          <p:cNvPr id="5" name="Content Placeholder 2">
            <a:extLst>
              <a:ext uri="{FF2B5EF4-FFF2-40B4-BE49-F238E27FC236}">
                <a16:creationId xmlns:a16="http://schemas.microsoft.com/office/drawing/2014/main" id="{AB9F39FD-A86E-4C81-B654-3849DAAFFB75}"/>
              </a:ext>
            </a:extLst>
          </p:cNvPr>
          <p:cNvSpPr txBox="1">
            <a:spLocks/>
          </p:cNvSpPr>
          <p:nvPr/>
        </p:nvSpPr>
        <p:spPr>
          <a:xfrm>
            <a:off x="1032933" y="3960280"/>
            <a:ext cx="10126133" cy="21357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Employees will be compensated based on the number of hours worked during each pay period</a:t>
            </a:r>
          </a:p>
          <a:p>
            <a:r>
              <a:rPr lang="en-US" dirty="0"/>
              <a:t>Number of hours per pay period multiplied by the hourly rate</a:t>
            </a:r>
          </a:p>
          <a:p>
            <a:r>
              <a:rPr lang="en-US" dirty="0"/>
              <a:t>Gross payment amounts may fluctuate depending on the number of days and hours worked within each pay cycle</a:t>
            </a:r>
          </a:p>
          <a:p>
            <a:endParaRPr lang="en-US" dirty="0"/>
          </a:p>
          <a:p>
            <a:endParaRPr lang="en-US" dirty="0"/>
          </a:p>
        </p:txBody>
      </p:sp>
    </p:spTree>
    <p:extLst>
      <p:ext uri="{BB962C8B-B14F-4D97-AF65-F5344CB8AC3E}">
        <p14:creationId xmlns:p14="http://schemas.microsoft.com/office/powerpoint/2010/main" val="371391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758B3D-468D-41F0-A16F-E9E0CE7E5152}"/>
              </a:ext>
              <a:ext uri="{C183D7F6-B498-43B3-948B-1728B52AA6E4}">
                <adec:decorative xmlns:adec="http://schemas.microsoft.com/office/drawing/2017/decorative" val="1"/>
              </a:ext>
            </a:extLst>
          </p:cNvPr>
          <p:cNvSpPr/>
          <p:nvPr/>
        </p:nvSpPr>
        <p:spPr>
          <a:xfrm>
            <a:off x="2404133" y="1479315"/>
            <a:ext cx="8018333" cy="505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B660C404-547D-4F4E-8955-010A10FD5314}"/>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8" t="22895" r="84004" b="61369"/>
          <a:stretch/>
        </p:blipFill>
        <p:spPr>
          <a:xfrm rot="10800000">
            <a:off x="0" y="538791"/>
            <a:ext cx="12766083" cy="854254"/>
          </a:xfrm>
          <a:prstGeom prst="rect">
            <a:avLst/>
          </a:prstGeom>
        </p:spPr>
      </p:pic>
      <p:sp>
        <p:nvSpPr>
          <p:cNvPr id="4" name="TextBox 3">
            <a:extLst>
              <a:ext uri="{FF2B5EF4-FFF2-40B4-BE49-F238E27FC236}">
                <a16:creationId xmlns:a16="http://schemas.microsoft.com/office/drawing/2014/main" id="{6B203D19-4745-46A0-9727-1362CED41DC3}"/>
              </a:ext>
            </a:extLst>
          </p:cNvPr>
          <p:cNvSpPr txBox="1"/>
          <p:nvPr/>
        </p:nvSpPr>
        <p:spPr>
          <a:xfrm>
            <a:off x="722083" y="726363"/>
            <a:ext cx="10126133" cy="461665"/>
          </a:xfrm>
          <a:prstGeom prst="rect">
            <a:avLst/>
          </a:prstGeom>
          <a:noFill/>
        </p:spPr>
        <p:txBody>
          <a:bodyPr wrap="square" rtlCol="0">
            <a:spAutoFit/>
          </a:bodyPr>
          <a:lstStyle/>
          <a:p>
            <a:r>
              <a:rPr lang="en-US" sz="2400" b="1" dirty="0">
                <a:solidFill>
                  <a:schemeClr val="bg1"/>
                </a:solidFill>
              </a:rPr>
              <a:t>Non-Exempt Employees – Assuming a standard 8-hour per day work schedule</a:t>
            </a:r>
          </a:p>
        </p:txBody>
      </p:sp>
      <p:pic>
        <p:nvPicPr>
          <p:cNvPr id="9" name="Picture 8">
            <a:extLst>
              <a:ext uri="{FF2B5EF4-FFF2-40B4-BE49-F238E27FC236}">
                <a16:creationId xmlns:a16="http://schemas.microsoft.com/office/drawing/2014/main" id="{D3C48E57-18B7-4E30-8F9B-B0736D3CF618}"/>
              </a:ext>
            </a:extLst>
          </p:cNvPr>
          <p:cNvPicPr>
            <a:picLocks noChangeAspect="1"/>
          </p:cNvPicPr>
          <p:nvPr/>
        </p:nvPicPr>
        <p:blipFill>
          <a:blip r:embed="rId4"/>
          <a:stretch>
            <a:fillRect/>
          </a:stretch>
        </p:blipFill>
        <p:spPr>
          <a:xfrm>
            <a:off x="2404134" y="1531251"/>
            <a:ext cx="2049731" cy="1581222"/>
          </a:xfrm>
          <a:prstGeom prst="rect">
            <a:avLst/>
          </a:prstGeom>
        </p:spPr>
      </p:pic>
      <p:sp>
        <p:nvSpPr>
          <p:cNvPr id="10" name="TextBox 9">
            <a:extLst>
              <a:ext uri="{FF2B5EF4-FFF2-40B4-BE49-F238E27FC236}">
                <a16:creationId xmlns:a16="http://schemas.microsoft.com/office/drawing/2014/main" id="{5C114DC2-375B-4E9B-9AAD-975680E60F7E}"/>
              </a:ext>
            </a:extLst>
          </p:cNvPr>
          <p:cNvSpPr txBox="1"/>
          <p:nvPr/>
        </p:nvSpPr>
        <p:spPr>
          <a:xfrm>
            <a:off x="4673599" y="1531251"/>
            <a:ext cx="5681133" cy="1477328"/>
          </a:xfrm>
          <a:prstGeom prst="rect">
            <a:avLst/>
          </a:prstGeom>
          <a:noFill/>
        </p:spPr>
        <p:txBody>
          <a:bodyPr wrap="square" rtlCol="0">
            <a:spAutoFit/>
          </a:bodyPr>
          <a:lstStyle/>
          <a:p>
            <a:r>
              <a:rPr lang="en-US" dirty="0"/>
              <a:t>Pay period: 1/1/2025 – 1/15/2025, </a:t>
            </a:r>
            <a:r>
              <a:rPr lang="en-US" b="1" dirty="0"/>
              <a:t>pay date 1/31/2025</a:t>
            </a:r>
          </a:p>
          <a:p>
            <a:r>
              <a:rPr lang="en-US" dirty="0"/>
              <a:t>11 business days X 8 hours per day = </a:t>
            </a:r>
            <a:r>
              <a:rPr lang="en-US" b="1" dirty="0"/>
              <a:t>88 total hours</a:t>
            </a:r>
          </a:p>
          <a:p>
            <a:endParaRPr lang="en-US" dirty="0"/>
          </a:p>
          <a:p>
            <a:r>
              <a:rPr lang="en-US" dirty="0"/>
              <a:t>Pay Period: 1/16/2025 – 1/31/2025, </a:t>
            </a:r>
            <a:r>
              <a:rPr lang="en-US" b="1" dirty="0"/>
              <a:t>pay date 2/14/2025</a:t>
            </a:r>
          </a:p>
          <a:p>
            <a:r>
              <a:rPr lang="en-US" dirty="0"/>
              <a:t>12 business days X 8 hours per day = </a:t>
            </a:r>
            <a:r>
              <a:rPr lang="en-US" b="1" dirty="0"/>
              <a:t>96 total hours</a:t>
            </a:r>
          </a:p>
        </p:txBody>
      </p:sp>
      <p:pic>
        <p:nvPicPr>
          <p:cNvPr id="12" name="Picture 11">
            <a:extLst>
              <a:ext uri="{FF2B5EF4-FFF2-40B4-BE49-F238E27FC236}">
                <a16:creationId xmlns:a16="http://schemas.microsoft.com/office/drawing/2014/main" id="{259C57AA-7EC5-4E1F-8A83-42547717C84B}"/>
              </a:ext>
            </a:extLst>
          </p:cNvPr>
          <p:cNvPicPr>
            <a:picLocks noChangeAspect="1"/>
          </p:cNvPicPr>
          <p:nvPr/>
        </p:nvPicPr>
        <p:blipFill>
          <a:blip r:embed="rId5"/>
          <a:stretch>
            <a:fillRect/>
          </a:stretch>
        </p:blipFill>
        <p:spPr>
          <a:xfrm>
            <a:off x="2471561" y="3185644"/>
            <a:ext cx="1982304" cy="1551370"/>
          </a:xfrm>
          <a:prstGeom prst="rect">
            <a:avLst/>
          </a:prstGeom>
        </p:spPr>
      </p:pic>
      <p:sp>
        <p:nvSpPr>
          <p:cNvPr id="13" name="TextBox 12">
            <a:extLst>
              <a:ext uri="{FF2B5EF4-FFF2-40B4-BE49-F238E27FC236}">
                <a16:creationId xmlns:a16="http://schemas.microsoft.com/office/drawing/2014/main" id="{ADB1FFF9-9D36-4BAE-A731-A7AEF324EBEF}"/>
              </a:ext>
            </a:extLst>
          </p:cNvPr>
          <p:cNvSpPr txBox="1"/>
          <p:nvPr/>
        </p:nvSpPr>
        <p:spPr>
          <a:xfrm>
            <a:off x="4673600" y="3185644"/>
            <a:ext cx="5681132" cy="1477328"/>
          </a:xfrm>
          <a:prstGeom prst="rect">
            <a:avLst/>
          </a:prstGeom>
          <a:noFill/>
        </p:spPr>
        <p:txBody>
          <a:bodyPr wrap="square" rtlCol="0">
            <a:spAutoFit/>
          </a:bodyPr>
          <a:lstStyle/>
          <a:p>
            <a:r>
              <a:rPr lang="en-US" dirty="0"/>
              <a:t>Pay period: 2/1/2025 – 2/15/2025, </a:t>
            </a:r>
            <a:r>
              <a:rPr lang="en-US" b="1" dirty="0"/>
              <a:t>pay date 2/28/2025</a:t>
            </a:r>
          </a:p>
          <a:p>
            <a:r>
              <a:rPr lang="en-US" dirty="0"/>
              <a:t>10 business days X 8 hours per day = </a:t>
            </a:r>
            <a:r>
              <a:rPr lang="en-US" b="1" dirty="0"/>
              <a:t>80 total hours</a:t>
            </a:r>
          </a:p>
          <a:p>
            <a:endParaRPr lang="en-US" dirty="0"/>
          </a:p>
          <a:p>
            <a:r>
              <a:rPr lang="en-US" dirty="0"/>
              <a:t>Pay Period: 2/16/2025 – 2/28/2025, </a:t>
            </a:r>
            <a:r>
              <a:rPr lang="en-US" b="1" dirty="0"/>
              <a:t>pay date 3/14/2025</a:t>
            </a:r>
          </a:p>
          <a:p>
            <a:r>
              <a:rPr lang="en-US" dirty="0"/>
              <a:t>10 business days X 8 hours per day = </a:t>
            </a:r>
            <a:r>
              <a:rPr lang="en-US" b="1" dirty="0"/>
              <a:t>80 total hours</a:t>
            </a:r>
          </a:p>
        </p:txBody>
      </p:sp>
      <p:pic>
        <p:nvPicPr>
          <p:cNvPr id="15" name="Picture 14">
            <a:extLst>
              <a:ext uri="{FF2B5EF4-FFF2-40B4-BE49-F238E27FC236}">
                <a16:creationId xmlns:a16="http://schemas.microsoft.com/office/drawing/2014/main" id="{DBD8E055-EFFC-4AB0-9209-72236654B154}"/>
              </a:ext>
            </a:extLst>
          </p:cNvPr>
          <p:cNvPicPr>
            <a:picLocks noChangeAspect="1"/>
          </p:cNvPicPr>
          <p:nvPr/>
        </p:nvPicPr>
        <p:blipFill>
          <a:blip r:embed="rId6"/>
          <a:stretch>
            <a:fillRect/>
          </a:stretch>
        </p:blipFill>
        <p:spPr>
          <a:xfrm>
            <a:off x="2489694" y="4810185"/>
            <a:ext cx="1982303" cy="1749091"/>
          </a:xfrm>
          <a:prstGeom prst="rect">
            <a:avLst/>
          </a:prstGeom>
        </p:spPr>
      </p:pic>
      <p:sp>
        <p:nvSpPr>
          <p:cNvPr id="16" name="TextBox 15">
            <a:extLst>
              <a:ext uri="{FF2B5EF4-FFF2-40B4-BE49-F238E27FC236}">
                <a16:creationId xmlns:a16="http://schemas.microsoft.com/office/drawing/2014/main" id="{07CF31F6-756C-4C67-8EFB-2836145E39EB}"/>
              </a:ext>
            </a:extLst>
          </p:cNvPr>
          <p:cNvSpPr txBox="1"/>
          <p:nvPr/>
        </p:nvSpPr>
        <p:spPr>
          <a:xfrm>
            <a:off x="4673599" y="4946066"/>
            <a:ext cx="5681132" cy="1477328"/>
          </a:xfrm>
          <a:prstGeom prst="rect">
            <a:avLst/>
          </a:prstGeom>
          <a:noFill/>
        </p:spPr>
        <p:txBody>
          <a:bodyPr wrap="square" rtlCol="0">
            <a:spAutoFit/>
          </a:bodyPr>
          <a:lstStyle/>
          <a:p>
            <a:r>
              <a:rPr lang="en-US" dirty="0"/>
              <a:t>Pay period: 3/1/2025 – 3/15/2025, </a:t>
            </a:r>
            <a:r>
              <a:rPr lang="en-US" b="1" dirty="0"/>
              <a:t>pay date 3/31/2025</a:t>
            </a:r>
          </a:p>
          <a:p>
            <a:r>
              <a:rPr lang="en-US" dirty="0"/>
              <a:t>10 business days X 8 hours per day = </a:t>
            </a:r>
            <a:r>
              <a:rPr lang="en-US" b="1" dirty="0"/>
              <a:t>80 total hours</a:t>
            </a:r>
          </a:p>
          <a:p>
            <a:endParaRPr lang="en-US" dirty="0"/>
          </a:p>
          <a:p>
            <a:r>
              <a:rPr lang="en-US" dirty="0"/>
              <a:t>Pay Period: 3/16/2025 – 3/31/2025, </a:t>
            </a:r>
            <a:r>
              <a:rPr lang="en-US" b="1" dirty="0"/>
              <a:t>pay date 4/15/2025</a:t>
            </a:r>
          </a:p>
          <a:p>
            <a:r>
              <a:rPr lang="en-US" dirty="0"/>
              <a:t>11 business days X 8 hours per day = </a:t>
            </a:r>
            <a:r>
              <a:rPr lang="en-US" b="1" dirty="0"/>
              <a:t>88 total hours</a:t>
            </a:r>
          </a:p>
        </p:txBody>
      </p:sp>
      <p:sp>
        <p:nvSpPr>
          <p:cNvPr id="17" name="Rectangle 16">
            <a:extLst>
              <a:ext uri="{FF2B5EF4-FFF2-40B4-BE49-F238E27FC236}">
                <a16:creationId xmlns:a16="http://schemas.microsoft.com/office/drawing/2014/main" id="{05F98EAB-D4B0-45B3-A30B-CD92B6F2B0EB}"/>
              </a:ext>
              <a:ext uri="{C183D7F6-B498-43B3-948B-1728B52AA6E4}">
                <adec:decorative xmlns:adec="http://schemas.microsoft.com/office/drawing/2017/decorative" val="1"/>
              </a:ext>
            </a:extLst>
          </p:cNvPr>
          <p:cNvSpPr/>
          <p:nvPr/>
        </p:nvSpPr>
        <p:spPr>
          <a:xfrm>
            <a:off x="2404133" y="3138795"/>
            <a:ext cx="8018333" cy="165333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8C89622-51CC-4383-9AC1-FCF8DC254ADB}"/>
              </a:ext>
              <a:ext uri="{C183D7F6-B498-43B3-948B-1728B52AA6E4}">
                <adec:decorative xmlns:adec="http://schemas.microsoft.com/office/drawing/2017/decorative" val="1"/>
              </a:ext>
            </a:extLst>
          </p:cNvPr>
          <p:cNvSpPr/>
          <p:nvPr/>
        </p:nvSpPr>
        <p:spPr>
          <a:xfrm>
            <a:off x="2404133" y="1479315"/>
            <a:ext cx="8018333" cy="165948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0A43D2A-F943-470C-A2ED-4EC0B96FCFEC}"/>
              </a:ext>
              <a:ext uri="{C183D7F6-B498-43B3-948B-1728B52AA6E4}">
                <adec:decorative xmlns:adec="http://schemas.microsoft.com/office/drawing/2017/decorative" val="1"/>
              </a:ext>
            </a:extLst>
          </p:cNvPr>
          <p:cNvSpPr/>
          <p:nvPr/>
        </p:nvSpPr>
        <p:spPr>
          <a:xfrm>
            <a:off x="2404134" y="4783863"/>
            <a:ext cx="8018333" cy="174909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55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016F601-7216-47C4-B4AF-1F52E0215CEA}"/>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48" t="22895" r="84004" b="61369"/>
          <a:stretch/>
        </p:blipFill>
        <p:spPr>
          <a:xfrm rot="10800000">
            <a:off x="0" y="538791"/>
            <a:ext cx="12766083" cy="854254"/>
          </a:xfrm>
          <a:prstGeom prst="rect">
            <a:avLst/>
          </a:prstGeom>
        </p:spPr>
      </p:pic>
      <p:sp>
        <p:nvSpPr>
          <p:cNvPr id="2" name="Title 1">
            <a:extLst>
              <a:ext uri="{FF2B5EF4-FFF2-40B4-BE49-F238E27FC236}">
                <a16:creationId xmlns:a16="http://schemas.microsoft.com/office/drawing/2014/main" id="{83FC4DD3-9B11-4EE1-842F-F8272DD8B5CE}"/>
              </a:ext>
            </a:extLst>
          </p:cNvPr>
          <p:cNvSpPr>
            <a:spLocks noGrp="1"/>
          </p:cNvSpPr>
          <p:nvPr>
            <p:ph type="title"/>
          </p:nvPr>
        </p:nvSpPr>
        <p:spPr>
          <a:xfrm>
            <a:off x="626523" y="665400"/>
            <a:ext cx="9609667" cy="701675"/>
          </a:xfrm>
        </p:spPr>
        <p:txBody>
          <a:bodyPr>
            <a:normAutofit fontScale="90000"/>
          </a:bodyPr>
          <a:lstStyle/>
          <a:p>
            <a:r>
              <a:rPr lang="en-US" sz="3600" b="1" dirty="0">
                <a:solidFill>
                  <a:schemeClr val="bg1"/>
                </a:solidFill>
                <a:latin typeface="+mn-lt"/>
              </a:rPr>
              <a:t>Non-Exempt Employees –Overtime Hours and Pay</a:t>
            </a:r>
          </a:p>
        </p:txBody>
      </p:sp>
      <p:sp>
        <p:nvSpPr>
          <p:cNvPr id="3" name="Content Placeholder 2">
            <a:extLst>
              <a:ext uri="{FF2B5EF4-FFF2-40B4-BE49-F238E27FC236}">
                <a16:creationId xmlns:a16="http://schemas.microsoft.com/office/drawing/2014/main" id="{7F451F5C-DE3F-44E5-B915-AEB5878EFE64}"/>
              </a:ext>
            </a:extLst>
          </p:cNvPr>
          <p:cNvSpPr>
            <a:spLocks noGrp="1"/>
          </p:cNvSpPr>
          <p:nvPr>
            <p:ph idx="1"/>
          </p:nvPr>
        </p:nvSpPr>
        <p:spPr>
          <a:xfrm>
            <a:off x="1162341" y="1981199"/>
            <a:ext cx="10071716" cy="3666068"/>
          </a:xfrm>
        </p:spPr>
        <p:txBody>
          <a:bodyPr>
            <a:normAutofit fontScale="92500" lnSpcReduction="20000"/>
          </a:bodyPr>
          <a:lstStyle/>
          <a:p>
            <a:r>
              <a:rPr lang="en-US" dirty="0"/>
              <a:t>Overtime hours will be compensated closer to the time the hours were worked</a:t>
            </a:r>
          </a:p>
          <a:p>
            <a:endParaRPr lang="en-US" dirty="0"/>
          </a:p>
          <a:p>
            <a:r>
              <a:rPr lang="en-US" dirty="0"/>
              <a:t>All regular hours and overtime hours will be paid according to the semimonthly pay schedule</a:t>
            </a:r>
          </a:p>
          <a:p>
            <a:pPr lvl="1">
              <a:buFont typeface="Courier New" panose="02070309020205020404" pitchFamily="49" charset="0"/>
              <a:buChar char="o"/>
            </a:pPr>
            <a:r>
              <a:rPr lang="en-US" sz="2000" dirty="0"/>
              <a:t>Ex: Regular and overtime hours worked 2/1/2025 – 2/15/2025, will be paid on 2/28/2025</a:t>
            </a:r>
          </a:p>
          <a:p>
            <a:pPr lvl="1">
              <a:buFont typeface="Courier New" panose="02070309020205020404" pitchFamily="49" charset="0"/>
              <a:buChar char="o"/>
            </a:pPr>
            <a:endParaRPr lang="en-US" sz="2000" dirty="0"/>
          </a:p>
          <a:p>
            <a:r>
              <a:rPr lang="en-US" dirty="0"/>
              <a:t>For the one-time transition, all overtime hours worked in December 2024 will be paid on January 15, 2025</a:t>
            </a:r>
          </a:p>
          <a:p>
            <a:pPr lvl="1">
              <a:buFont typeface="Courier New" panose="02070309020205020404" pitchFamily="49" charset="0"/>
              <a:buChar char="o"/>
            </a:pPr>
            <a:r>
              <a:rPr lang="en-US" dirty="0"/>
              <a:t>Please review and approve all your weeks in TCP in December as soon as possible to ensure accurate payment</a:t>
            </a:r>
          </a:p>
        </p:txBody>
      </p:sp>
    </p:spTree>
    <p:extLst>
      <p:ext uri="{BB962C8B-B14F-4D97-AF65-F5344CB8AC3E}">
        <p14:creationId xmlns:p14="http://schemas.microsoft.com/office/powerpoint/2010/main" val="922094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90847A3369A848A7595FB41BAD35C5" ma:contentTypeVersion="11" ma:contentTypeDescription="Create a new document." ma:contentTypeScope="" ma:versionID="a78f3f9173b64ca207536e9048c9a680">
  <xsd:schema xmlns:xsd="http://www.w3.org/2001/XMLSchema" xmlns:xs="http://www.w3.org/2001/XMLSchema" xmlns:p="http://schemas.microsoft.com/office/2006/metadata/properties" xmlns:ns3="8c418e58-2219-4907-b81c-2d3051f42c03" xmlns:ns4="dda57dc4-291f-45fd-b9cf-f4bb84ea4576" targetNamespace="http://schemas.microsoft.com/office/2006/metadata/properties" ma:root="true" ma:fieldsID="9dde234552ea3b6a37a98a02a989c1f2" ns3:_="" ns4:_="">
    <xsd:import namespace="8c418e58-2219-4907-b81c-2d3051f42c03"/>
    <xsd:import namespace="dda57dc4-291f-45fd-b9cf-f4bb84ea4576"/>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18e58-2219-4907-b81c-2d3051f42c03"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a57dc4-291f-45fd-b9cf-f4bb84ea4576"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c418e58-2219-4907-b81c-2d3051f42c03" xsi:nil="true"/>
  </documentManagement>
</p:properties>
</file>

<file path=customXml/itemProps1.xml><?xml version="1.0" encoding="utf-8"?>
<ds:datastoreItem xmlns:ds="http://schemas.openxmlformats.org/officeDocument/2006/customXml" ds:itemID="{F4BABD78-AD84-45D5-A1B9-376A997F46C7}">
  <ds:schemaRefs>
    <ds:schemaRef ds:uri="http://schemas.microsoft.com/sharepoint/v3/contenttype/forms"/>
  </ds:schemaRefs>
</ds:datastoreItem>
</file>

<file path=customXml/itemProps2.xml><?xml version="1.0" encoding="utf-8"?>
<ds:datastoreItem xmlns:ds="http://schemas.openxmlformats.org/officeDocument/2006/customXml" ds:itemID="{05D631D2-0B9B-4EFC-AB86-1773AF00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18e58-2219-4907-b81c-2d3051f42c03"/>
    <ds:schemaRef ds:uri="dda57dc4-291f-45fd-b9cf-f4bb84ea45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513377-2E43-4F89-BF25-D9411EC0FAC2}">
  <ds:schemaRefs>
    <ds:schemaRef ds:uri="http://www.w3.org/XML/1998/namespace"/>
    <ds:schemaRef ds:uri="http://schemas.openxmlformats.org/package/2006/metadata/core-properties"/>
    <ds:schemaRef ds:uri="http://purl.org/dc/terms/"/>
    <ds:schemaRef ds:uri="8c418e58-2219-4907-b81c-2d3051f42c03"/>
    <ds:schemaRef ds:uri="http://purl.org/dc/dcmitype/"/>
    <ds:schemaRef ds:uri="http://schemas.microsoft.com/office/2006/documentManagement/types"/>
    <ds:schemaRef ds:uri="http://purl.org/dc/elements/1.1/"/>
    <ds:schemaRef ds:uri="http://schemas.microsoft.com/office/infopath/2007/PartnerControls"/>
    <ds:schemaRef ds:uri="dda57dc4-291f-45fd-b9cf-f4bb84ea457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8938</TotalTime>
  <Words>1588</Words>
  <Application>Microsoft Office PowerPoint</Application>
  <PresentationFormat>Widescreen</PresentationFormat>
  <Paragraphs>202</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Courier New</vt:lpstr>
      <vt:lpstr>Figtree</vt:lpstr>
      <vt:lpstr>Helvetica</vt:lpstr>
      <vt:lpstr>Wingdings,Sans-Serif</vt:lpstr>
      <vt:lpstr>Office Theme</vt:lpstr>
      <vt:lpstr>PowerPoint Presentation</vt:lpstr>
      <vt:lpstr>Key Focus Areas for transition to         Semimonthly payroll</vt:lpstr>
      <vt:lpstr>What is semimonthly payroll?</vt:lpstr>
      <vt:lpstr>Who is affected by this change?</vt:lpstr>
      <vt:lpstr>Why is south Texas college converting to semimonthly?</vt:lpstr>
      <vt:lpstr>Exempt vs. Non-Exempt Employees</vt:lpstr>
      <vt:lpstr>PowerPoint Presentation</vt:lpstr>
      <vt:lpstr>PowerPoint Presentation</vt:lpstr>
      <vt:lpstr>Non-Exempt Employees –Overtime Hours and Pay</vt:lpstr>
      <vt:lpstr>TRANSITION PERIOD AND PAY SCHEDULE</vt:lpstr>
      <vt:lpstr>PowerPoint Presentation</vt:lpstr>
      <vt:lpstr>PowerPoint Presentation</vt:lpstr>
      <vt:lpstr>PowerPoint Presentation</vt:lpstr>
      <vt:lpstr>PowerPoint Presentation</vt:lpstr>
      <vt:lpstr>PowerPoint Presentation</vt:lpstr>
      <vt:lpstr>PowerPoint Presentation</vt:lpstr>
      <vt:lpstr>REVIEW:  Your Payroll Contributions &amp; Personal Finances</vt:lpstr>
      <vt:lpstr>PowerPoint Presentation</vt:lpstr>
      <vt:lpstr>PowerPoint Presentation</vt:lpstr>
      <vt:lpstr>Tips for employees</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Tania Oliva Martinez</dc:creator>
  <cp:lastModifiedBy>Andrew G. Mantle</cp:lastModifiedBy>
  <cp:revision>229</cp:revision>
  <dcterms:created xsi:type="dcterms:W3CDTF">2023-10-09T18:12:39Z</dcterms:created>
  <dcterms:modified xsi:type="dcterms:W3CDTF">2025-01-07T18:41:54Z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0x0101000790847A3369A848A7595FB41BAD35C5</vt:lpwstr>
  </property>
</Properties>
</file>