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69" r:id="rId5"/>
    <p:sldId id="270" r:id="rId6"/>
    <p:sldId id="271" r:id="rId7"/>
    <p:sldId id="268" r:id="rId8"/>
    <p:sldId id="262" r:id="rId9"/>
    <p:sldId id="261" r:id="rId10"/>
    <p:sldId id="263" r:id="rId11"/>
    <p:sldId id="258" r:id="rId12"/>
    <p:sldId id="264" r:id="rId13"/>
    <p:sldId id="265" r:id="rId14"/>
    <p:sldId id="266"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59"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26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84C"/>
    <a:srgbClr val="FFC629"/>
    <a:srgbClr val="C892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1AE1F-1C0C-4E46-B2E8-3624866A70A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CF7770C-F383-4E6A-B519-9D4C48259E0F}">
      <dgm:prSet/>
      <dgm:spPr/>
      <dgm:t>
        <a:bodyPr/>
        <a:lstStyle/>
        <a:p>
          <a:pPr algn="ctr"/>
          <a:r>
            <a:rPr lang="en-US" dirty="0">
              <a:solidFill>
                <a:srgbClr val="12284C"/>
              </a:solidFill>
              <a:latin typeface="Arial" panose="020B0604020202020204" pitchFamily="34" charset="0"/>
              <a:cs typeface="Arial" panose="020B0604020202020204" pitchFamily="34" charset="0"/>
            </a:rPr>
            <a:t>Founded in 1980</a:t>
          </a:r>
        </a:p>
      </dgm:t>
    </dgm:pt>
    <dgm:pt modelId="{EFBB2952-9D64-49B4-A347-3C49B2E0188F}" type="parTrans" cxnId="{2138DE46-ED38-49DA-BA88-ECCE0FEBBD50}">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4D47F6DD-DEF4-4036-B5B8-0FF8E25E4A6C}" type="sibTrans" cxnId="{2138DE46-ED38-49DA-BA88-ECCE0FEBBD50}">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6D6DECDC-0557-4097-9267-74A213464919}">
      <dgm:prSet/>
      <dgm:spPr/>
      <dgm:t>
        <a:bodyPr/>
        <a:lstStyle/>
        <a:p>
          <a:pPr algn="ctr"/>
          <a:r>
            <a:rPr lang="en-US" dirty="0">
              <a:solidFill>
                <a:srgbClr val="12284C"/>
              </a:solidFill>
              <a:latin typeface="Arial" panose="020B0604020202020204" pitchFamily="34" charset="0"/>
              <a:cs typeface="Arial" panose="020B0604020202020204" pitchFamily="34" charset="0"/>
            </a:rPr>
            <a:t>Headquarters in Houston, TX</a:t>
          </a:r>
        </a:p>
      </dgm:t>
    </dgm:pt>
    <dgm:pt modelId="{D235865B-31CF-46B8-8776-D5502C8BCD70}" type="parTrans" cxnId="{AFBCA3D4-348D-4705-AC39-6B44E0202046}">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950D83C4-0A89-4761-8105-634FDA96BCCD}" type="sibTrans" cxnId="{AFBCA3D4-348D-4705-AC39-6B44E0202046}">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1DE81E86-F3CC-48E2-A4A9-F119A983C4A5}">
      <dgm:prSet/>
      <dgm:spPr/>
      <dgm:t>
        <a:bodyPr/>
        <a:lstStyle/>
        <a:p>
          <a:pPr algn="ctr"/>
          <a:r>
            <a:rPr lang="en-US">
              <a:solidFill>
                <a:srgbClr val="12284C"/>
              </a:solidFill>
              <a:latin typeface="Arial" panose="020B0604020202020204" pitchFamily="34" charset="0"/>
              <a:cs typeface="Arial" panose="020B0604020202020204" pitchFamily="34" charset="0"/>
            </a:rPr>
            <a:t>20 years of ERP experience</a:t>
          </a:r>
        </a:p>
      </dgm:t>
    </dgm:pt>
    <dgm:pt modelId="{FC137416-1921-475A-8C70-8350181821E8}" type="parTrans" cxnId="{7850BC83-BCDB-4438-960A-1888F0766A4B}">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BEE6CE75-7871-4E86-AD73-81565CF96A82}" type="sibTrans" cxnId="{7850BC83-BCDB-4438-960A-1888F0766A4B}">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DC6175EF-7796-4A00-BB44-5A3433923513}">
      <dgm:prSet/>
      <dgm:spPr/>
      <dgm:t>
        <a:bodyPr/>
        <a:lstStyle/>
        <a:p>
          <a:pPr algn="ctr"/>
          <a:r>
            <a:rPr lang="en-US" dirty="0">
              <a:solidFill>
                <a:srgbClr val="12284C"/>
              </a:solidFill>
              <a:latin typeface="Arial" panose="020B0604020202020204" pitchFamily="34" charset="0"/>
              <a:cs typeface="Arial" panose="020B0604020202020204" pitchFamily="34" charset="0"/>
            </a:rPr>
            <a:t>A TEXAS Workday implementation partner, advisory partner, AMS partner, and license reseller</a:t>
          </a:r>
        </a:p>
      </dgm:t>
    </dgm:pt>
    <dgm:pt modelId="{54E7E34C-E549-46D1-97CC-A9926FCCDF2B}" type="parTrans" cxnId="{B38CC2BF-17AA-4E31-AC31-1BE3476671A9}">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36669512-4440-461E-BF7F-4F27B53009B4}" type="sibTrans" cxnId="{B38CC2BF-17AA-4E31-AC31-1BE3476671A9}">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542FD046-DB3B-4016-9F8E-312AEB036BA5}">
      <dgm:prSet/>
      <dgm:spPr/>
      <dgm:t>
        <a:bodyPr/>
        <a:lstStyle/>
        <a:p>
          <a:pPr algn="ctr"/>
          <a:r>
            <a:rPr lang="en-US" dirty="0">
              <a:solidFill>
                <a:srgbClr val="12284C"/>
              </a:solidFill>
              <a:latin typeface="Arial" panose="020B0604020202020204" pitchFamily="34" charset="0"/>
              <a:cs typeface="Arial" panose="020B0604020202020204" pitchFamily="34" charset="0"/>
            </a:rPr>
            <a:t>Supported Collin College, Dallas College, Austin Community College, and Texas State Technical on their Workday implantation.</a:t>
          </a:r>
        </a:p>
      </dgm:t>
    </dgm:pt>
    <dgm:pt modelId="{5A951E7C-69DD-401C-9236-AD6F3F0B8078}" type="parTrans" cxnId="{AE56D3EB-A2E8-4061-A0FA-C0F721089454}">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8E04EB63-C00B-4983-934E-DA6DEB0248C8}" type="sibTrans" cxnId="{AE56D3EB-A2E8-4061-A0FA-C0F721089454}">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5587E55D-FC9A-4029-9D23-DACB992385E8}">
      <dgm:prSet/>
      <dgm:spPr/>
      <dgm:t>
        <a:bodyPr/>
        <a:lstStyle/>
        <a:p>
          <a:pPr algn="ctr"/>
          <a:r>
            <a:rPr lang="en-US" dirty="0">
              <a:solidFill>
                <a:srgbClr val="12284C"/>
              </a:solidFill>
              <a:latin typeface="Arial" panose="020B0604020202020204" pitchFamily="34" charset="0"/>
              <a:cs typeface="Arial" panose="020B0604020202020204" pitchFamily="34" charset="0"/>
            </a:rPr>
            <a:t>Privately-held, Minority-owned business</a:t>
          </a:r>
        </a:p>
      </dgm:t>
    </dgm:pt>
    <dgm:pt modelId="{79413334-DE22-4038-A3DF-17ED4C5F2494}" type="parTrans" cxnId="{F28D9AF0-F71C-4405-A030-3640D416E566}">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FBEC0A1D-7402-426A-89B2-95230F37DABF}" type="sibTrans" cxnId="{F28D9AF0-F71C-4405-A030-3640D416E566}">
      <dgm:prSet/>
      <dgm:spPr/>
      <dgm:t>
        <a:bodyPr/>
        <a:lstStyle/>
        <a:p>
          <a:pPr algn="ctr"/>
          <a:endParaRPr lang="en-US">
            <a:solidFill>
              <a:srgbClr val="12284C"/>
            </a:solidFill>
            <a:latin typeface="Arial" panose="020B0604020202020204" pitchFamily="34" charset="0"/>
            <a:cs typeface="Arial" panose="020B0604020202020204" pitchFamily="34" charset="0"/>
          </a:endParaRPr>
        </a:p>
      </dgm:t>
    </dgm:pt>
    <dgm:pt modelId="{86D83A9F-2E98-4E61-885D-F3A79D49F658}" type="pres">
      <dgm:prSet presAssocID="{DEF1AE1F-1C0C-4E46-B2E8-3624866A70A5}" presName="vert0" presStyleCnt="0">
        <dgm:presLayoutVars>
          <dgm:dir/>
          <dgm:animOne val="branch"/>
          <dgm:animLvl val="lvl"/>
        </dgm:presLayoutVars>
      </dgm:prSet>
      <dgm:spPr/>
    </dgm:pt>
    <dgm:pt modelId="{54871AF7-C363-4AFF-B8C5-453AE6F7A1A0}" type="pres">
      <dgm:prSet presAssocID="{5587E55D-FC9A-4029-9D23-DACB992385E8}" presName="thickLine" presStyleLbl="alignNode1" presStyleIdx="0" presStyleCnt="6"/>
      <dgm:spPr/>
    </dgm:pt>
    <dgm:pt modelId="{21AA0ECE-2AE4-4162-8433-686F1695D0F7}" type="pres">
      <dgm:prSet presAssocID="{5587E55D-FC9A-4029-9D23-DACB992385E8}" presName="horz1" presStyleCnt="0"/>
      <dgm:spPr/>
    </dgm:pt>
    <dgm:pt modelId="{D4E1246A-183C-44C5-815F-A17ED24013BE}" type="pres">
      <dgm:prSet presAssocID="{5587E55D-FC9A-4029-9D23-DACB992385E8}" presName="tx1" presStyleLbl="revTx" presStyleIdx="0" presStyleCnt="6"/>
      <dgm:spPr/>
    </dgm:pt>
    <dgm:pt modelId="{544A0738-B6E3-4BD4-B287-9B321C6C41DC}" type="pres">
      <dgm:prSet presAssocID="{5587E55D-FC9A-4029-9D23-DACB992385E8}" presName="vert1" presStyleCnt="0"/>
      <dgm:spPr/>
    </dgm:pt>
    <dgm:pt modelId="{2A398D0E-A856-4F7D-88F9-80B0D4129FA8}" type="pres">
      <dgm:prSet presAssocID="{1CF7770C-F383-4E6A-B519-9D4C48259E0F}" presName="thickLine" presStyleLbl="alignNode1" presStyleIdx="1" presStyleCnt="6"/>
      <dgm:spPr/>
    </dgm:pt>
    <dgm:pt modelId="{A4D6E401-881E-4191-A288-15E77A630CB4}" type="pres">
      <dgm:prSet presAssocID="{1CF7770C-F383-4E6A-B519-9D4C48259E0F}" presName="horz1" presStyleCnt="0"/>
      <dgm:spPr/>
    </dgm:pt>
    <dgm:pt modelId="{2F0B6F31-FEF8-42EE-8B7B-AB7F51244B8F}" type="pres">
      <dgm:prSet presAssocID="{1CF7770C-F383-4E6A-B519-9D4C48259E0F}" presName="tx1" presStyleLbl="revTx" presStyleIdx="1" presStyleCnt="6"/>
      <dgm:spPr/>
    </dgm:pt>
    <dgm:pt modelId="{8816FC49-D6AA-4D59-A7C8-0BD2D7A60954}" type="pres">
      <dgm:prSet presAssocID="{1CF7770C-F383-4E6A-B519-9D4C48259E0F}" presName="vert1" presStyleCnt="0"/>
      <dgm:spPr/>
    </dgm:pt>
    <dgm:pt modelId="{673941C1-98D8-4CA2-B9FF-F1BE547B25D8}" type="pres">
      <dgm:prSet presAssocID="{6D6DECDC-0557-4097-9267-74A213464919}" presName="thickLine" presStyleLbl="alignNode1" presStyleIdx="2" presStyleCnt="6"/>
      <dgm:spPr/>
    </dgm:pt>
    <dgm:pt modelId="{030F3525-0F21-4B8A-A8B5-34D596CA64AC}" type="pres">
      <dgm:prSet presAssocID="{6D6DECDC-0557-4097-9267-74A213464919}" presName="horz1" presStyleCnt="0"/>
      <dgm:spPr/>
    </dgm:pt>
    <dgm:pt modelId="{69B613F0-9805-4341-A367-C7E8A1362435}" type="pres">
      <dgm:prSet presAssocID="{6D6DECDC-0557-4097-9267-74A213464919}" presName="tx1" presStyleLbl="revTx" presStyleIdx="2" presStyleCnt="6"/>
      <dgm:spPr/>
    </dgm:pt>
    <dgm:pt modelId="{FEF28F00-966C-4682-ADFF-14EA9F95E92B}" type="pres">
      <dgm:prSet presAssocID="{6D6DECDC-0557-4097-9267-74A213464919}" presName="vert1" presStyleCnt="0"/>
      <dgm:spPr/>
    </dgm:pt>
    <dgm:pt modelId="{B078C44F-4D9E-4348-BC34-5A200773F0BD}" type="pres">
      <dgm:prSet presAssocID="{1DE81E86-F3CC-48E2-A4A9-F119A983C4A5}" presName="thickLine" presStyleLbl="alignNode1" presStyleIdx="3" presStyleCnt="6"/>
      <dgm:spPr/>
    </dgm:pt>
    <dgm:pt modelId="{DBD62787-464F-4EB9-88E5-87FFE283C1A1}" type="pres">
      <dgm:prSet presAssocID="{1DE81E86-F3CC-48E2-A4A9-F119A983C4A5}" presName="horz1" presStyleCnt="0"/>
      <dgm:spPr/>
    </dgm:pt>
    <dgm:pt modelId="{52AA004D-0689-4464-9CAA-31BB9370462A}" type="pres">
      <dgm:prSet presAssocID="{1DE81E86-F3CC-48E2-A4A9-F119A983C4A5}" presName="tx1" presStyleLbl="revTx" presStyleIdx="3" presStyleCnt="6"/>
      <dgm:spPr/>
    </dgm:pt>
    <dgm:pt modelId="{E4C30E5D-887F-47BC-BF04-9A11BB0991BF}" type="pres">
      <dgm:prSet presAssocID="{1DE81E86-F3CC-48E2-A4A9-F119A983C4A5}" presName="vert1" presStyleCnt="0"/>
      <dgm:spPr/>
    </dgm:pt>
    <dgm:pt modelId="{44565DC7-6084-4EB0-8F0E-A35A17C5258E}" type="pres">
      <dgm:prSet presAssocID="{DC6175EF-7796-4A00-BB44-5A3433923513}" presName="thickLine" presStyleLbl="alignNode1" presStyleIdx="4" presStyleCnt="6"/>
      <dgm:spPr/>
    </dgm:pt>
    <dgm:pt modelId="{C2F86E30-EBB2-4087-9B37-6391DB5731CB}" type="pres">
      <dgm:prSet presAssocID="{DC6175EF-7796-4A00-BB44-5A3433923513}" presName="horz1" presStyleCnt="0"/>
      <dgm:spPr/>
    </dgm:pt>
    <dgm:pt modelId="{BB2C54FB-EDE0-4277-853A-B813E6F73F48}" type="pres">
      <dgm:prSet presAssocID="{DC6175EF-7796-4A00-BB44-5A3433923513}" presName="tx1" presStyleLbl="revTx" presStyleIdx="4" presStyleCnt="6"/>
      <dgm:spPr/>
    </dgm:pt>
    <dgm:pt modelId="{EE39CB99-65CD-4E82-8148-E59640D89DBE}" type="pres">
      <dgm:prSet presAssocID="{DC6175EF-7796-4A00-BB44-5A3433923513}" presName="vert1" presStyleCnt="0"/>
      <dgm:spPr/>
    </dgm:pt>
    <dgm:pt modelId="{57D8FB03-C5AF-459F-B87B-EEA93DA073E7}" type="pres">
      <dgm:prSet presAssocID="{542FD046-DB3B-4016-9F8E-312AEB036BA5}" presName="thickLine" presStyleLbl="alignNode1" presStyleIdx="5" presStyleCnt="6"/>
      <dgm:spPr/>
    </dgm:pt>
    <dgm:pt modelId="{9E048A7D-F26F-488B-867C-B1733CF46FD0}" type="pres">
      <dgm:prSet presAssocID="{542FD046-DB3B-4016-9F8E-312AEB036BA5}" presName="horz1" presStyleCnt="0"/>
      <dgm:spPr/>
    </dgm:pt>
    <dgm:pt modelId="{AFA64BFC-FB20-41DD-B0AB-136CE5BA4313}" type="pres">
      <dgm:prSet presAssocID="{542FD046-DB3B-4016-9F8E-312AEB036BA5}" presName="tx1" presStyleLbl="revTx" presStyleIdx="5" presStyleCnt="6"/>
      <dgm:spPr/>
    </dgm:pt>
    <dgm:pt modelId="{900C4CF3-467C-4C9E-869A-F30B8544B001}" type="pres">
      <dgm:prSet presAssocID="{542FD046-DB3B-4016-9F8E-312AEB036BA5}" presName="vert1" presStyleCnt="0"/>
      <dgm:spPr/>
    </dgm:pt>
  </dgm:ptLst>
  <dgm:cxnLst>
    <dgm:cxn modelId="{F134C123-F034-405B-909D-92350FBBD47E}" type="presOf" srcId="{DC6175EF-7796-4A00-BB44-5A3433923513}" destId="{BB2C54FB-EDE0-4277-853A-B813E6F73F48}" srcOrd="0" destOrd="0" presId="urn:microsoft.com/office/officeart/2008/layout/LinedList"/>
    <dgm:cxn modelId="{64832664-592C-49A0-84F4-A1591BF27518}" type="presOf" srcId="{1DE81E86-F3CC-48E2-A4A9-F119A983C4A5}" destId="{52AA004D-0689-4464-9CAA-31BB9370462A}" srcOrd="0" destOrd="0" presId="urn:microsoft.com/office/officeart/2008/layout/LinedList"/>
    <dgm:cxn modelId="{2138DE46-ED38-49DA-BA88-ECCE0FEBBD50}" srcId="{DEF1AE1F-1C0C-4E46-B2E8-3624866A70A5}" destId="{1CF7770C-F383-4E6A-B519-9D4C48259E0F}" srcOrd="1" destOrd="0" parTransId="{EFBB2952-9D64-49B4-A347-3C49B2E0188F}" sibTransId="{4D47F6DD-DEF4-4036-B5B8-0FF8E25E4A6C}"/>
    <dgm:cxn modelId="{869D606C-17A9-4935-B2D2-CED24E412F20}" type="presOf" srcId="{542FD046-DB3B-4016-9F8E-312AEB036BA5}" destId="{AFA64BFC-FB20-41DD-B0AB-136CE5BA4313}" srcOrd="0" destOrd="0" presId="urn:microsoft.com/office/officeart/2008/layout/LinedList"/>
    <dgm:cxn modelId="{F81CF54C-137D-4A77-8E3C-FA7AAD6A9259}" type="presOf" srcId="{5587E55D-FC9A-4029-9D23-DACB992385E8}" destId="{D4E1246A-183C-44C5-815F-A17ED24013BE}" srcOrd="0" destOrd="0" presId="urn:microsoft.com/office/officeart/2008/layout/LinedList"/>
    <dgm:cxn modelId="{7850BC83-BCDB-4438-960A-1888F0766A4B}" srcId="{DEF1AE1F-1C0C-4E46-B2E8-3624866A70A5}" destId="{1DE81E86-F3CC-48E2-A4A9-F119A983C4A5}" srcOrd="3" destOrd="0" parTransId="{FC137416-1921-475A-8C70-8350181821E8}" sibTransId="{BEE6CE75-7871-4E86-AD73-81565CF96A82}"/>
    <dgm:cxn modelId="{AC9A8487-555F-48B6-BF92-9163884C4014}" type="presOf" srcId="{DEF1AE1F-1C0C-4E46-B2E8-3624866A70A5}" destId="{86D83A9F-2E98-4E61-885D-F3A79D49F658}" srcOrd="0" destOrd="0" presId="urn:microsoft.com/office/officeart/2008/layout/LinedList"/>
    <dgm:cxn modelId="{6F826BAA-40BF-44A1-B3BE-D5836BFE5CB4}" type="presOf" srcId="{1CF7770C-F383-4E6A-B519-9D4C48259E0F}" destId="{2F0B6F31-FEF8-42EE-8B7B-AB7F51244B8F}" srcOrd="0" destOrd="0" presId="urn:microsoft.com/office/officeart/2008/layout/LinedList"/>
    <dgm:cxn modelId="{71A62CAD-FC86-4A31-BF59-F91C9B4BA89B}" type="presOf" srcId="{6D6DECDC-0557-4097-9267-74A213464919}" destId="{69B613F0-9805-4341-A367-C7E8A1362435}" srcOrd="0" destOrd="0" presId="urn:microsoft.com/office/officeart/2008/layout/LinedList"/>
    <dgm:cxn modelId="{B38CC2BF-17AA-4E31-AC31-1BE3476671A9}" srcId="{DEF1AE1F-1C0C-4E46-B2E8-3624866A70A5}" destId="{DC6175EF-7796-4A00-BB44-5A3433923513}" srcOrd="4" destOrd="0" parTransId="{54E7E34C-E549-46D1-97CC-A9926FCCDF2B}" sibTransId="{36669512-4440-461E-BF7F-4F27B53009B4}"/>
    <dgm:cxn modelId="{AFBCA3D4-348D-4705-AC39-6B44E0202046}" srcId="{DEF1AE1F-1C0C-4E46-B2E8-3624866A70A5}" destId="{6D6DECDC-0557-4097-9267-74A213464919}" srcOrd="2" destOrd="0" parTransId="{D235865B-31CF-46B8-8776-D5502C8BCD70}" sibTransId="{950D83C4-0A89-4761-8105-634FDA96BCCD}"/>
    <dgm:cxn modelId="{AE56D3EB-A2E8-4061-A0FA-C0F721089454}" srcId="{DEF1AE1F-1C0C-4E46-B2E8-3624866A70A5}" destId="{542FD046-DB3B-4016-9F8E-312AEB036BA5}" srcOrd="5" destOrd="0" parTransId="{5A951E7C-69DD-401C-9236-AD6F3F0B8078}" sibTransId="{8E04EB63-C00B-4983-934E-DA6DEB0248C8}"/>
    <dgm:cxn modelId="{F28D9AF0-F71C-4405-A030-3640D416E566}" srcId="{DEF1AE1F-1C0C-4E46-B2E8-3624866A70A5}" destId="{5587E55D-FC9A-4029-9D23-DACB992385E8}" srcOrd="0" destOrd="0" parTransId="{79413334-DE22-4038-A3DF-17ED4C5F2494}" sibTransId="{FBEC0A1D-7402-426A-89B2-95230F37DABF}"/>
    <dgm:cxn modelId="{72390890-36F4-4AB9-8D6D-BC4C51FB9842}" type="presParOf" srcId="{86D83A9F-2E98-4E61-885D-F3A79D49F658}" destId="{54871AF7-C363-4AFF-B8C5-453AE6F7A1A0}" srcOrd="0" destOrd="0" presId="urn:microsoft.com/office/officeart/2008/layout/LinedList"/>
    <dgm:cxn modelId="{584985EA-66A5-4CC6-8822-9C8C85308753}" type="presParOf" srcId="{86D83A9F-2E98-4E61-885D-F3A79D49F658}" destId="{21AA0ECE-2AE4-4162-8433-686F1695D0F7}" srcOrd="1" destOrd="0" presId="urn:microsoft.com/office/officeart/2008/layout/LinedList"/>
    <dgm:cxn modelId="{971C5366-7F90-4572-B42D-37E7CCD5A056}" type="presParOf" srcId="{21AA0ECE-2AE4-4162-8433-686F1695D0F7}" destId="{D4E1246A-183C-44C5-815F-A17ED24013BE}" srcOrd="0" destOrd="0" presId="urn:microsoft.com/office/officeart/2008/layout/LinedList"/>
    <dgm:cxn modelId="{995E0321-779B-4089-A669-8DA40892CF12}" type="presParOf" srcId="{21AA0ECE-2AE4-4162-8433-686F1695D0F7}" destId="{544A0738-B6E3-4BD4-B287-9B321C6C41DC}" srcOrd="1" destOrd="0" presId="urn:microsoft.com/office/officeart/2008/layout/LinedList"/>
    <dgm:cxn modelId="{154EF5B0-3E6A-4487-9DE7-6A10ABF22BD2}" type="presParOf" srcId="{86D83A9F-2E98-4E61-885D-F3A79D49F658}" destId="{2A398D0E-A856-4F7D-88F9-80B0D4129FA8}" srcOrd="2" destOrd="0" presId="urn:microsoft.com/office/officeart/2008/layout/LinedList"/>
    <dgm:cxn modelId="{41FF35B6-47A3-448B-9680-EE7A18DF72AE}" type="presParOf" srcId="{86D83A9F-2E98-4E61-885D-F3A79D49F658}" destId="{A4D6E401-881E-4191-A288-15E77A630CB4}" srcOrd="3" destOrd="0" presId="urn:microsoft.com/office/officeart/2008/layout/LinedList"/>
    <dgm:cxn modelId="{E5366516-AB71-4A92-A12C-86582BB59C69}" type="presParOf" srcId="{A4D6E401-881E-4191-A288-15E77A630CB4}" destId="{2F0B6F31-FEF8-42EE-8B7B-AB7F51244B8F}" srcOrd="0" destOrd="0" presId="urn:microsoft.com/office/officeart/2008/layout/LinedList"/>
    <dgm:cxn modelId="{E7BEE64C-60E5-410E-A3E8-4BC1722741F0}" type="presParOf" srcId="{A4D6E401-881E-4191-A288-15E77A630CB4}" destId="{8816FC49-D6AA-4D59-A7C8-0BD2D7A60954}" srcOrd="1" destOrd="0" presId="urn:microsoft.com/office/officeart/2008/layout/LinedList"/>
    <dgm:cxn modelId="{EA12991F-8A2D-4587-A479-4CC81BD0D3E9}" type="presParOf" srcId="{86D83A9F-2E98-4E61-885D-F3A79D49F658}" destId="{673941C1-98D8-4CA2-B9FF-F1BE547B25D8}" srcOrd="4" destOrd="0" presId="urn:microsoft.com/office/officeart/2008/layout/LinedList"/>
    <dgm:cxn modelId="{55061E1E-4EF9-4C94-AA33-827410018376}" type="presParOf" srcId="{86D83A9F-2E98-4E61-885D-F3A79D49F658}" destId="{030F3525-0F21-4B8A-A8B5-34D596CA64AC}" srcOrd="5" destOrd="0" presId="urn:microsoft.com/office/officeart/2008/layout/LinedList"/>
    <dgm:cxn modelId="{904EE175-9D1E-4E12-8482-AC70343F50E2}" type="presParOf" srcId="{030F3525-0F21-4B8A-A8B5-34D596CA64AC}" destId="{69B613F0-9805-4341-A367-C7E8A1362435}" srcOrd="0" destOrd="0" presId="urn:microsoft.com/office/officeart/2008/layout/LinedList"/>
    <dgm:cxn modelId="{DC241AFD-2DB9-49C0-A798-CE0DE90971C6}" type="presParOf" srcId="{030F3525-0F21-4B8A-A8B5-34D596CA64AC}" destId="{FEF28F00-966C-4682-ADFF-14EA9F95E92B}" srcOrd="1" destOrd="0" presId="urn:microsoft.com/office/officeart/2008/layout/LinedList"/>
    <dgm:cxn modelId="{85FAADA4-6E6E-43B2-88E0-595A0D999243}" type="presParOf" srcId="{86D83A9F-2E98-4E61-885D-F3A79D49F658}" destId="{B078C44F-4D9E-4348-BC34-5A200773F0BD}" srcOrd="6" destOrd="0" presId="urn:microsoft.com/office/officeart/2008/layout/LinedList"/>
    <dgm:cxn modelId="{9A4B9022-6D77-4382-80FA-ECD244EAE197}" type="presParOf" srcId="{86D83A9F-2E98-4E61-885D-F3A79D49F658}" destId="{DBD62787-464F-4EB9-88E5-87FFE283C1A1}" srcOrd="7" destOrd="0" presId="urn:microsoft.com/office/officeart/2008/layout/LinedList"/>
    <dgm:cxn modelId="{17C74251-E794-4CDE-9B2F-A583A9DDD8D3}" type="presParOf" srcId="{DBD62787-464F-4EB9-88E5-87FFE283C1A1}" destId="{52AA004D-0689-4464-9CAA-31BB9370462A}" srcOrd="0" destOrd="0" presId="urn:microsoft.com/office/officeart/2008/layout/LinedList"/>
    <dgm:cxn modelId="{FFB36315-CD5E-4B29-96EF-2FF10F3226F7}" type="presParOf" srcId="{DBD62787-464F-4EB9-88E5-87FFE283C1A1}" destId="{E4C30E5D-887F-47BC-BF04-9A11BB0991BF}" srcOrd="1" destOrd="0" presId="urn:microsoft.com/office/officeart/2008/layout/LinedList"/>
    <dgm:cxn modelId="{92752863-3980-410F-9D8A-47ACE387B69A}" type="presParOf" srcId="{86D83A9F-2E98-4E61-885D-F3A79D49F658}" destId="{44565DC7-6084-4EB0-8F0E-A35A17C5258E}" srcOrd="8" destOrd="0" presId="urn:microsoft.com/office/officeart/2008/layout/LinedList"/>
    <dgm:cxn modelId="{28EE9009-8207-4AE2-95E8-2F082C3872B2}" type="presParOf" srcId="{86D83A9F-2E98-4E61-885D-F3A79D49F658}" destId="{C2F86E30-EBB2-4087-9B37-6391DB5731CB}" srcOrd="9" destOrd="0" presId="urn:microsoft.com/office/officeart/2008/layout/LinedList"/>
    <dgm:cxn modelId="{4EDA44A1-3F88-40B0-A56E-2DCFF5CA449D}" type="presParOf" srcId="{C2F86E30-EBB2-4087-9B37-6391DB5731CB}" destId="{BB2C54FB-EDE0-4277-853A-B813E6F73F48}" srcOrd="0" destOrd="0" presId="urn:microsoft.com/office/officeart/2008/layout/LinedList"/>
    <dgm:cxn modelId="{33AC1D47-661B-40AA-8043-5740224B26CA}" type="presParOf" srcId="{C2F86E30-EBB2-4087-9B37-6391DB5731CB}" destId="{EE39CB99-65CD-4E82-8148-E59640D89DBE}" srcOrd="1" destOrd="0" presId="urn:microsoft.com/office/officeart/2008/layout/LinedList"/>
    <dgm:cxn modelId="{34AF690C-AD59-4C7A-A4EB-20E3C0EF66BD}" type="presParOf" srcId="{86D83A9F-2E98-4E61-885D-F3A79D49F658}" destId="{57D8FB03-C5AF-459F-B87B-EEA93DA073E7}" srcOrd="10" destOrd="0" presId="urn:microsoft.com/office/officeart/2008/layout/LinedList"/>
    <dgm:cxn modelId="{40A2DE59-9C34-4775-9C7A-0C35A57E9DEC}" type="presParOf" srcId="{86D83A9F-2E98-4E61-885D-F3A79D49F658}" destId="{9E048A7D-F26F-488B-867C-B1733CF46FD0}" srcOrd="11" destOrd="0" presId="urn:microsoft.com/office/officeart/2008/layout/LinedList"/>
    <dgm:cxn modelId="{590B3A99-A0F7-4755-BC2A-71447F08851F}" type="presParOf" srcId="{9E048A7D-F26F-488B-867C-B1733CF46FD0}" destId="{AFA64BFC-FB20-41DD-B0AB-136CE5BA4313}" srcOrd="0" destOrd="0" presId="urn:microsoft.com/office/officeart/2008/layout/LinedList"/>
    <dgm:cxn modelId="{77572C53-C83E-475A-B74F-ACB51FA30F23}" type="presParOf" srcId="{9E048A7D-F26F-488B-867C-B1733CF46FD0}" destId="{900C4CF3-467C-4C9E-869A-F30B8544B001}"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71AF7-C363-4AFF-B8C5-453AE6F7A1A0}">
      <dsp:nvSpPr>
        <dsp:cNvPr id="0" name=""/>
        <dsp:cNvSpPr/>
      </dsp:nvSpPr>
      <dsp:spPr>
        <a:xfrm>
          <a:off x="0" y="2357"/>
          <a:ext cx="57440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1246A-183C-44C5-815F-A17ED24013BE}">
      <dsp:nvSpPr>
        <dsp:cNvPr id="0" name=""/>
        <dsp:cNvSpPr/>
      </dsp:nvSpPr>
      <dsp:spPr>
        <a:xfrm>
          <a:off x="0" y="2357"/>
          <a:ext cx="5744029" cy="80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solidFill>
                <a:srgbClr val="12284C"/>
              </a:solidFill>
              <a:latin typeface="Arial" panose="020B0604020202020204" pitchFamily="34" charset="0"/>
              <a:cs typeface="Arial" panose="020B0604020202020204" pitchFamily="34" charset="0"/>
            </a:rPr>
            <a:t>Privately-held, Minority-owned business</a:t>
          </a:r>
        </a:p>
      </dsp:txBody>
      <dsp:txXfrm>
        <a:off x="0" y="2357"/>
        <a:ext cx="5744029" cy="803863"/>
      </dsp:txXfrm>
    </dsp:sp>
    <dsp:sp modelId="{2A398D0E-A856-4F7D-88F9-80B0D4129FA8}">
      <dsp:nvSpPr>
        <dsp:cNvPr id="0" name=""/>
        <dsp:cNvSpPr/>
      </dsp:nvSpPr>
      <dsp:spPr>
        <a:xfrm>
          <a:off x="0" y="806221"/>
          <a:ext cx="57440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B6F31-FEF8-42EE-8B7B-AB7F51244B8F}">
      <dsp:nvSpPr>
        <dsp:cNvPr id="0" name=""/>
        <dsp:cNvSpPr/>
      </dsp:nvSpPr>
      <dsp:spPr>
        <a:xfrm>
          <a:off x="0" y="806221"/>
          <a:ext cx="5744029" cy="80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solidFill>
                <a:srgbClr val="12284C"/>
              </a:solidFill>
              <a:latin typeface="Arial" panose="020B0604020202020204" pitchFamily="34" charset="0"/>
              <a:cs typeface="Arial" panose="020B0604020202020204" pitchFamily="34" charset="0"/>
            </a:rPr>
            <a:t>Founded in 1980</a:t>
          </a:r>
        </a:p>
      </dsp:txBody>
      <dsp:txXfrm>
        <a:off x="0" y="806221"/>
        <a:ext cx="5744029" cy="803863"/>
      </dsp:txXfrm>
    </dsp:sp>
    <dsp:sp modelId="{673941C1-98D8-4CA2-B9FF-F1BE547B25D8}">
      <dsp:nvSpPr>
        <dsp:cNvPr id="0" name=""/>
        <dsp:cNvSpPr/>
      </dsp:nvSpPr>
      <dsp:spPr>
        <a:xfrm>
          <a:off x="0" y="1610084"/>
          <a:ext cx="57440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613F0-9805-4341-A367-C7E8A1362435}">
      <dsp:nvSpPr>
        <dsp:cNvPr id="0" name=""/>
        <dsp:cNvSpPr/>
      </dsp:nvSpPr>
      <dsp:spPr>
        <a:xfrm>
          <a:off x="0" y="1610084"/>
          <a:ext cx="5744029" cy="80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solidFill>
                <a:srgbClr val="12284C"/>
              </a:solidFill>
              <a:latin typeface="Arial" panose="020B0604020202020204" pitchFamily="34" charset="0"/>
              <a:cs typeface="Arial" panose="020B0604020202020204" pitchFamily="34" charset="0"/>
            </a:rPr>
            <a:t>Headquarters in Houston, TX</a:t>
          </a:r>
        </a:p>
      </dsp:txBody>
      <dsp:txXfrm>
        <a:off x="0" y="1610084"/>
        <a:ext cx="5744029" cy="803863"/>
      </dsp:txXfrm>
    </dsp:sp>
    <dsp:sp modelId="{B078C44F-4D9E-4348-BC34-5A200773F0BD}">
      <dsp:nvSpPr>
        <dsp:cNvPr id="0" name=""/>
        <dsp:cNvSpPr/>
      </dsp:nvSpPr>
      <dsp:spPr>
        <a:xfrm>
          <a:off x="0" y="2413948"/>
          <a:ext cx="57440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A004D-0689-4464-9CAA-31BB9370462A}">
      <dsp:nvSpPr>
        <dsp:cNvPr id="0" name=""/>
        <dsp:cNvSpPr/>
      </dsp:nvSpPr>
      <dsp:spPr>
        <a:xfrm>
          <a:off x="0" y="2413948"/>
          <a:ext cx="5744029" cy="80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a:solidFill>
                <a:srgbClr val="12284C"/>
              </a:solidFill>
              <a:latin typeface="Arial" panose="020B0604020202020204" pitchFamily="34" charset="0"/>
              <a:cs typeface="Arial" panose="020B0604020202020204" pitchFamily="34" charset="0"/>
            </a:rPr>
            <a:t>20 years of ERP experience</a:t>
          </a:r>
        </a:p>
      </dsp:txBody>
      <dsp:txXfrm>
        <a:off x="0" y="2413948"/>
        <a:ext cx="5744029" cy="803863"/>
      </dsp:txXfrm>
    </dsp:sp>
    <dsp:sp modelId="{44565DC7-6084-4EB0-8F0E-A35A17C5258E}">
      <dsp:nvSpPr>
        <dsp:cNvPr id="0" name=""/>
        <dsp:cNvSpPr/>
      </dsp:nvSpPr>
      <dsp:spPr>
        <a:xfrm>
          <a:off x="0" y="3217812"/>
          <a:ext cx="57440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2C54FB-EDE0-4277-853A-B813E6F73F48}">
      <dsp:nvSpPr>
        <dsp:cNvPr id="0" name=""/>
        <dsp:cNvSpPr/>
      </dsp:nvSpPr>
      <dsp:spPr>
        <a:xfrm>
          <a:off x="0" y="3217812"/>
          <a:ext cx="5744029" cy="80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solidFill>
                <a:srgbClr val="12284C"/>
              </a:solidFill>
              <a:latin typeface="Arial" panose="020B0604020202020204" pitchFamily="34" charset="0"/>
              <a:cs typeface="Arial" panose="020B0604020202020204" pitchFamily="34" charset="0"/>
            </a:rPr>
            <a:t>A TEXAS Workday implementation partner, advisory partner, AMS partner, and license reseller</a:t>
          </a:r>
        </a:p>
      </dsp:txBody>
      <dsp:txXfrm>
        <a:off x="0" y="3217812"/>
        <a:ext cx="5744029" cy="803863"/>
      </dsp:txXfrm>
    </dsp:sp>
    <dsp:sp modelId="{57D8FB03-C5AF-459F-B87B-EEA93DA073E7}">
      <dsp:nvSpPr>
        <dsp:cNvPr id="0" name=""/>
        <dsp:cNvSpPr/>
      </dsp:nvSpPr>
      <dsp:spPr>
        <a:xfrm>
          <a:off x="0" y="4021675"/>
          <a:ext cx="57440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64BFC-FB20-41DD-B0AB-136CE5BA4313}">
      <dsp:nvSpPr>
        <dsp:cNvPr id="0" name=""/>
        <dsp:cNvSpPr/>
      </dsp:nvSpPr>
      <dsp:spPr>
        <a:xfrm>
          <a:off x="0" y="4021675"/>
          <a:ext cx="5744029" cy="803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US" sz="1700" kern="1200" dirty="0">
              <a:solidFill>
                <a:srgbClr val="12284C"/>
              </a:solidFill>
              <a:latin typeface="Arial" panose="020B0604020202020204" pitchFamily="34" charset="0"/>
              <a:cs typeface="Arial" panose="020B0604020202020204" pitchFamily="34" charset="0"/>
            </a:rPr>
            <a:t>Supported Collin College, Dallas College, Austin Community College, and Texas State Technical on their Workday implantation.</a:t>
          </a:r>
        </a:p>
      </dsp:txBody>
      <dsp:txXfrm>
        <a:off x="0" y="4021675"/>
        <a:ext cx="5744029" cy="80386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D757-832D-407C-8993-956EB73CC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9D76E-76D2-489C-A047-4548D09E5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1FB5E6-6356-4636-8C6E-75B82ACF526E}"/>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5" name="Footer Placeholder 4">
            <a:extLst>
              <a:ext uri="{FF2B5EF4-FFF2-40B4-BE49-F238E27FC236}">
                <a16:creationId xmlns:a16="http://schemas.microsoft.com/office/drawing/2014/main" id="{2EE85A76-BF3D-4EE8-95E9-5E3E6AD1B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D2A5C-9EF7-498B-9221-E66B11037BE9}"/>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137232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135E1-4892-44C5-9171-F26AB5CA1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2CA9B0-937E-4877-93F2-B62F667ACB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8EEA0-EC7D-4F0B-B8BB-FE62CD65EE16}"/>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5" name="Footer Placeholder 4">
            <a:extLst>
              <a:ext uri="{FF2B5EF4-FFF2-40B4-BE49-F238E27FC236}">
                <a16:creationId xmlns:a16="http://schemas.microsoft.com/office/drawing/2014/main" id="{5867D9B5-A098-4DED-BEFA-C82C0B451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FBBCD-E54E-4641-AAE9-3205D6321480}"/>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2486734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39940A-C22F-4E38-9F71-1E17E220D1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11D310-A6D5-49CF-9BFF-F73CA02F90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7D9A9-B9A2-4017-A31E-A3C00DFFA2EC}"/>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5" name="Footer Placeholder 4">
            <a:extLst>
              <a:ext uri="{FF2B5EF4-FFF2-40B4-BE49-F238E27FC236}">
                <a16:creationId xmlns:a16="http://schemas.microsoft.com/office/drawing/2014/main" id="{25CB672D-DDA6-4D97-9A74-5BD5CCFB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E681B-46E1-4058-862B-698DEEB1FB2A}"/>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212040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A5B33-4C1B-41EA-85A2-BBDD9E649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4359C6-84BC-4C1F-B6D3-FC5E8F5D9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6A5CE-4457-4271-8F0B-27454113B66B}"/>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5" name="Footer Placeholder 4">
            <a:extLst>
              <a:ext uri="{FF2B5EF4-FFF2-40B4-BE49-F238E27FC236}">
                <a16:creationId xmlns:a16="http://schemas.microsoft.com/office/drawing/2014/main" id="{0D09B90F-F838-42AB-A43D-AAC60E599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5AFC8-DB57-4ACE-BEE9-0AA3762FF36F}"/>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4258765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5C5B-277A-410B-AF0B-70E38B00A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9E9628-9010-48F9-8F98-455A14BEBA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8564EB-8C84-4D46-8A61-E3CC2C8E9374}"/>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5" name="Footer Placeholder 4">
            <a:extLst>
              <a:ext uri="{FF2B5EF4-FFF2-40B4-BE49-F238E27FC236}">
                <a16:creationId xmlns:a16="http://schemas.microsoft.com/office/drawing/2014/main" id="{0C61E97C-29CB-4DF4-A99E-23A7584E3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9B145-B765-46B9-8E05-22C7CCF50AAE}"/>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2720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C157-52DB-4E28-BC68-195634A67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27E214-B68B-4102-B741-89A9E5B838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ABCD4-38DD-445F-AB75-EA73C652DC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0C46E-DFC3-4077-9B8B-5128A18DC1B6}"/>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6" name="Footer Placeholder 5">
            <a:extLst>
              <a:ext uri="{FF2B5EF4-FFF2-40B4-BE49-F238E27FC236}">
                <a16:creationId xmlns:a16="http://schemas.microsoft.com/office/drawing/2014/main" id="{F0504173-20AB-479D-AC53-77FDAFE95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2ECC9-FF0B-4EC5-838C-CC17B68DF2A4}"/>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169731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185BD-CAD6-4575-B45A-A175C7CC43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F8B1A1-332F-45A1-930D-207D2BDD08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7BA82A-F1E7-4CBC-B8EB-18898B93B6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07E99A-5AFF-4546-B527-E82AD7E0F6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539B3B-CE35-4D20-8C61-CE8FED5CF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C6784F-4E17-44F2-A3B9-F7218F9FA477}"/>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8" name="Footer Placeholder 7">
            <a:extLst>
              <a:ext uri="{FF2B5EF4-FFF2-40B4-BE49-F238E27FC236}">
                <a16:creationId xmlns:a16="http://schemas.microsoft.com/office/drawing/2014/main" id="{710EB591-8339-44A0-831B-41F34B3156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CC016B-249C-4749-8851-2DCDC6F157C2}"/>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4032635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1878-F37D-4612-A9DA-6F79D47EC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0A9F56-CB9C-42D3-8A54-E7B502CD22A9}"/>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4" name="Footer Placeholder 3">
            <a:extLst>
              <a:ext uri="{FF2B5EF4-FFF2-40B4-BE49-F238E27FC236}">
                <a16:creationId xmlns:a16="http://schemas.microsoft.com/office/drawing/2014/main" id="{088BC7FC-C61B-4A4F-956B-56610617E2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C3DDD-8C5D-42DA-AD0F-E112D499748F}"/>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226278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E022D-F93D-4CC4-BFCF-B2C46B9D50D6}"/>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3" name="Footer Placeholder 2">
            <a:extLst>
              <a:ext uri="{FF2B5EF4-FFF2-40B4-BE49-F238E27FC236}">
                <a16:creationId xmlns:a16="http://schemas.microsoft.com/office/drawing/2014/main" id="{8AAECBDF-EA8B-490A-ADF3-CDB827C995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C6FD6B-42E0-452B-B01A-824924D47A6A}"/>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394363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6019-32AD-439E-956C-9517F2CB7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D8D171-E6C2-428A-A9D8-0228504DC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36E00A-CE80-4E3F-A8BD-31F3357AA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7154C-2BFA-4755-8BF6-5AB78EAF4D5B}"/>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6" name="Footer Placeholder 5">
            <a:extLst>
              <a:ext uri="{FF2B5EF4-FFF2-40B4-BE49-F238E27FC236}">
                <a16:creationId xmlns:a16="http://schemas.microsoft.com/office/drawing/2014/main" id="{370ADD02-55A1-4114-85F2-DC03A5FA3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E0AD2-4631-4B6B-A9D0-D760AF469B49}"/>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3530665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AE4B-1424-4D9C-AD55-4BFA41312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4AE96-C633-4500-AA40-FE4E8777C7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19DF20-F243-447E-BDD2-2154E250B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3A686-D4E9-46B1-9E8E-35C24922E3C1}"/>
              </a:ext>
            </a:extLst>
          </p:cNvPr>
          <p:cNvSpPr>
            <a:spLocks noGrp="1"/>
          </p:cNvSpPr>
          <p:nvPr>
            <p:ph type="dt" sz="half" idx="10"/>
          </p:nvPr>
        </p:nvSpPr>
        <p:spPr/>
        <p:txBody>
          <a:bodyPr/>
          <a:lstStyle/>
          <a:p>
            <a:fld id="{51D674D1-9B16-4665-94D5-A87DA65BEBE7}" type="datetimeFigureOut">
              <a:rPr lang="en-US" smtClean="0"/>
              <a:t>10/20/2023</a:t>
            </a:fld>
            <a:endParaRPr lang="en-US"/>
          </a:p>
        </p:txBody>
      </p:sp>
      <p:sp>
        <p:nvSpPr>
          <p:cNvPr id="6" name="Footer Placeholder 5">
            <a:extLst>
              <a:ext uri="{FF2B5EF4-FFF2-40B4-BE49-F238E27FC236}">
                <a16:creationId xmlns:a16="http://schemas.microsoft.com/office/drawing/2014/main" id="{7ADE0B76-C362-425C-B54F-B3841C94C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294FC3-AE42-4896-AB40-82101457F383}"/>
              </a:ext>
            </a:extLst>
          </p:cNvPr>
          <p:cNvSpPr>
            <a:spLocks noGrp="1"/>
          </p:cNvSpPr>
          <p:nvPr>
            <p:ph type="sldNum" sz="quarter" idx="12"/>
          </p:nvPr>
        </p:nvSpPr>
        <p:spPr/>
        <p:txBody>
          <a:bodyPr/>
          <a:lstStyle/>
          <a:p>
            <a:fld id="{179FE36D-C97B-4EE9-B8EE-B28D722324FF}" type="slidenum">
              <a:rPr lang="en-US" smtClean="0"/>
              <a:t>‹#›</a:t>
            </a:fld>
            <a:endParaRPr lang="en-US"/>
          </a:p>
        </p:txBody>
      </p:sp>
    </p:spTree>
    <p:extLst>
      <p:ext uri="{BB962C8B-B14F-4D97-AF65-F5344CB8AC3E}">
        <p14:creationId xmlns:p14="http://schemas.microsoft.com/office/powerpoint/2010/main" val="1110162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58BD9-7AF1-4267-AD45-6F776F9AB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3E1102-FC30-456C-8691-4207ADC7FD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5484F-AF5D-4CCC-A36B-0FA0AC32B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674D1-9B16-4665-94D5-A87DA65BEBE7}" type="datetimeFigureOut">
              <a:rPr lang="en-US" smtClean="0"/>
              <a:t>10/20/2023</a:t>
            </a:fld>
            <a:endParaRPr lang="en-US"/>
          </a:p>
        </p:txBody>
      </p:sp>
      <p:sp>
        <p:nvSpPr>
          <p:cNvPr id="5" name="Footer Placeholder 4">
            <a:extLst>
              <a:ext uri="{FF2B5EF4-FFF2-40B4-BE49-F238E27FC236}">
                <a16:creationId xmlns:a16="http://schemas.microsoft.com/office/drawing/2014/main" id="{F9308B0A-CDA3-4564-9308-5CB6FE800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71973D-8AFD-4FA9-A602-B8A0798FE7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FE36D-C97B-4EE9-B8EE-B28D722324FF}" type="slidenum">
              <a:rPr lang="en-US" smtClean="0"/>
              <a:t>‹#›</a:t>
            </a:fld>
            <a:endParaRPr lang="en-US"/>
          </a:p>
        </p:txBody>
      </p:sp>
    </p:spTree>
    <p:extLst>
      <p:ext uri="{BB962C8B-B14F-4D97-AF65-F5344CB8AC3E}">
        <p14:creationId xmlns:p14="http://schemas.microsoft.com/office/powerpoint/2010/main" val="908552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svg"/><Relationship Id="rId7"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9.sv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42.jpeg"/><Relationship Id="rId5" Type="http://schemas.openxmlformats.org/officeDocument/2006/relationships/image" Target="../media/image24.png"/><Relationship Id="rId10" Type="http://schemas.openxmlformats.org/officeDocument/2006/relationships/image" Target="../media/image41.png"/><Relationship Id="rId4" Type="http://schemas.openxmlformats.org/officeDocument/2006/relationships/image" Target="../media/image9.svg"/><Relationship Id="rId9"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sv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9.sv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12.sv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11.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FA09-6D28-49DD-B10A-1049CEE2F39D}"/>
              </a:ext>
            </a:extLst>
          </p:cNvPr>
          <p:cNvSpPr>
            <a:spLocks noGrp="1"/>
          </p:cNvSpPr>
          <p:nvPr>
            <p:ph type="ctrTitle"/>
          </p:nvPr>
        </p:nvSpPr>
        <p:spPr>
          <a:xfrm>
            <a:off x="4002832" y="3615620"/>
            <a:ext cx="7380515" cy="1772817"/>
          </a:xfrm>
        </p:spPr>
        <p:txBody>
          <a:bodyPr>
            <a:noAutofit/>
          </a:bodyPr>
          <a:lstStyle/>
          <a:p>
            <a:pPr algn="r"/>
            <a:br>
              <a:rPr lang="en-US" sz="6600" b="1" dirty="0">
                <a:solidFill>
                  <a:schemeClr val="bg1"/>
                </a:solidFill>
                <a:latin typeface="Arial" panose="020B0604020202020204" pitchFamily="34" charset="0"/>
                <a:cs typeface="Arial" panose="020B0604020202020204" pitchFamily="34" charset="0"/>
              </a:rPr>
            </a:br>
            <a:r>
              <a:rPr lang="en-US" sz="6600" b="1" dirty="0">
                <a:solidFill>
                  <a:schemeClr val="bg1"/>
                </a:solidFill>
                <a:latin typeface="Arial" panose="020B0604020202020204" pitchFamily="34" charset="0"/>
                <a:cs typeface="Arial" panose="020B0604020202020204" pitchFamily="34" charset="0"/>
              </a:rPr>
              <a:t>ERP Project </a:t>
            </a:r>
            <a:br>
              <a:rPr lang="en-US" sz="6600" b="1" dirty="0">
                <a:solidFill>
                  <a:schemeClr val="bg1"/>
                </a:solidFill>
                <a:latin typeface="Arial" panose="020B0604020202020204" pitchFamily="34" charset="0"/>
                <a:cs typeface="Arial" panose="020B0604020202020204" pitchFamily="34" charset="0"/>
              </a:rPr>
            </a:br>
            <a:r>
              <a:rPr lang="en-US" sz="6600" b="1" dirty="0">
                <a:solidFill>
                  <a:schemeClr val="bg1"/>
                </a:solidFill>
                <a:latin typeface="Arial" panose="020B0604020202020204" pitchFamily="34" charset="0"/>
                <a:cs typeface="Arial" panose="020B0604020202020204" pitchFamily="34" charset="0"/>
              </a:rPr>
              <a:t>Kick-off</a:t>
            </a:r>
          </a:p>
        </p:txBody>
      </p:sp>
      <p:sp>
        <p:nvSpPr>
          <p:cNvPr id="3" name="Subtitle 2">
            <a:extLst>
              <a:ext uri="{FF2B5EF4-FFF2-40B4-BE49-F238E27FC236}">
                <a16:creationId xmlns:a16="http://schemas.microsoft.com/office/drawing/2014/main" id="{713DC620-2975-447B-90C7-9A101EBAA75D}"/>
              </a:ext>
            </a:extLst>
          </p:cNvPr>
          <p:cNvSpPr>
            <a:spLocks noGrp="1"/>
          </p:cNvSpPr>
          <p:nvPr>
            <p:ph type="subTitle" idx="1"/>
          </p:nvPr>
        </p:nvSpPr>
        <p:spPr>
          <a:xfrm>
            <a:off x="1523999" y="5612373"/>
            <a:ext cx="9738049" cy="1049694"/>
          </a:xfrm>
        </p:spPr>
        <p:txBody>
          <a:bodyPr/>
          <a:lstStyle/>
          <a:p>
            <a:pPr algn="r"/>
            <a:r>
              <a:rPr lang="en-US" dirty="0">
                <a:solidFill>
                  <a:schemeClr val="bg1"/>
                </a:solidFill>
                <a:latin typeface="Arial" panose="020B0604020202020204" pitchFamily="34" charset="0"/>
                <a:cs typeface="Arial" panose="020B0604020202020204" pitchFamily="34" charset="0"/>
              </a:rPr>
              <a:t>October 19, 2023</a:t>
            </a:r>
          </a:p>
        </p:txBody>
      </p:sp>
      <p:pic>
        <p:nvPicPr>
          <p:cNvPr id="11" name="Picture 10">
            <a:extLst>
              <a:ext uri="{FF2B5EF4-FFF2-40B4-BE49-F238E27FC236}">
                <a16:creationId xmlns:a16="http://schemas.microsoft.com/office/drawing/2014/main" id="{E61105E6-95D6-40DB-A637-C8177E654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1323" y="253878"/>
            <a:ext cx="2202024" cy="1906053"/>
          </a:xfrm>
          <a:prstGeom prst="rect">
            <a:avLst/>
          </a:prstGeom>
        </p:spPr>
      </p:pic>
      <p:pic>
        <p:nvPicPr>
          <p:cNvPr id="13" name="Picture 12">
            <a:extLst>
              <a:ext uri="{FF2B5EF4-FFF2-40B4-BE49-F238E27FC236}">
                <a16:creationId xmlns:a16="http://schemas.microsoft.com/office/drawing/2014/main" id="{C2341F80-36DB-4C3C-A742-09910EB9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643" y="2383867"/>
            <a:ext cx="1902060" cy="738633"/>
          </a:xfrm>
          <a:prstGeom prst="rect">
            <a:avLst/>
          </a:prstGeom>
        </p:spPr>
      </p:pic>
    </p:spTree>
    <p:extLst>
      <p:ext uri="{BB962C8B-B14F-4D97-AF65-F5344CB8AC3E}">
        <p14:creationId xmlns:p14="http://schemas.microsoft.com/office/powerpoint/2010/main" val="102751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62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Overview of Precision Task Group (PTG)</a:t>
            </a:r>
          </a:p>
        </p:txBody>
      </p:sp>
      <p:pic>
        <p:nvPicPr>
          <p:cNvPr id="12" name="Content Placeholder 10" descr="Sea of hands in the middle">
            <a:extLst>
              <a:ext uri="{FF2B5EF4-FFF2-40B4-BE49-F238E27FC236}">
                <a16:creationId xmlns:a16="http://schemas.microsoft.com/office/drawing/2014/main" id="{2937778B-E2DE-4EF3-B5EB-B375AE25E7CB}"/>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6132" r="9944" b="-2"/>
          <a:stretch/>
        </p:blipFill>
        <p:spPr>
          <a:xfrm>
            <a:off x="0" y="1726162"/>
            <a:ext cx="5684158" cy="5131838"/>
          </a:xfrm>
        </p:spPr>
      </p:pic>
      <p:graphicFrame>
        <p:nvGraphicFramePr>
          <p:cNvPr id="14" name="Content Placeholder 12">
            <a:extLst>
              <a:ext uri="{FF2B5EF4-FFF2-40B4-BE49-F238E27FC236}">
                <a16:creationId xmlns:a16="http://schemas.microsoft.com/office/drawing/2014/main" id="{39BAAEAE-C653-4EF1-9D06-84DBC5ABAA52}"/>
              </a:ext>
            </a:extLst>
          </p:cNvPr>
          <p:cNvGraphicFramePr>
            <a:graphicFrameLocks/>
          </p:cNvGraphicFramePr>
          <p:nvPr>
            <p:extLst>
              <p:ext uri="{D42A27DB-BD31-4B8C-83A1-F6EECF244321}">
                <p14:modId xmlns:p14="http://schemas.microsoft.com/office/powerpoint/2010/main" val="414097479"/>
              </p:ext>
            </p:extLst>
          </p:nvPr>
        </p:nvGraphicFramePr>
        <p:xfrm>
          <a:off x="6066064" y="1878132"/>
          <a:ext cx="5744029" cy="48278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7708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Peak Introductions</a:t>
            </a:r>
          </a:p>
        </p:txBody>
      </p:sp>
      <p:sp>
        <p:nvSpPr>
          <p:cNvPr id="8" name="Content Placeholder 2">
            <a:extLst>
              <a:ext uri="{FF2B5EF4-FFF2-40B4-BE49-F238E27FC236}">
                <a16:creationId xmlns:a16="http://schemas.microsoft.com/office/drawing/2014/main" id="{5D52FFC5-7295-4264-8776-99ACF99C535A}"/>
              </a:ext>
            </a:extLst>
          </p:cNvPr>
          <p:cNvSpPr>
            <a:spLocks noGrp="1"/>
          </p:cNvSpPr>
          <p:nvPr>
            <p:ph idx="1"/>
          </p:nvPr>
        </p:nvSpPr>
        <p:spPr>
          <a:xfrm>
            <a:off x="838199" y="2127378"/>
            <a:ext cx="5257801" cy="4563708"/>
          </a:xfrm>
        </p:spPr>
        <p:txBody>
          <a:bodyPr>
            <a:normAutofit/>
          </a:bodyPr>
          <a:lstStyle/>
          <a:p>
            <a:pPr>
              <a:lnSpc>
                <a:spcPct val="150000"/>
              </a:lnSpc>
              <a:buClr>
                <a:schemeClr val="accent1">
                  <a:lumMod val="60000"/>
                  <a:lumOff val="40000"/>
                </a:schemeClr>
              </a:buClr>
              <a:buBlip>
                <a:blip r:embed="rId5"/>
              </a:buBlip>
              <a:defRPr/>
            </a:pPr>
            <a:r>
              <a:rPr lang="en-US" altLang="en-US" b="1" dirty="0">
                <a:latin typeface="Calibri" panose="020F0502020204030204" pitchFamily="34" charset="0"/>
                <a:cs typeface="Calibri" panose="020F0502020204030204" pitchFamily="34" charset="0"/>
              </a:rPr>
              <a:t>Rob </a:t>
            </a:r>
            <a:r>
              <a:rPr lang="en-US" altLang="en-US" b="1" dirty="0" err="1">
                <a:latin typeface="Calibri" panose="020F0502020204030204" pitchFamily="34" charset="0"/>
                <a:cs typeface="Calibri" panose="020F0502020204030204" pitchFamily="34" charset="0"/>
              </a:rPr>
              <a:t>Cardelli</a:t>
            </a:r>
            <a:endParaRPr lang="en-US" altLang="en-US" b="1" dirty="0">
              <a:latin typeface="Calibri" panose="020F0502020204030204" pitchFamily="34" charset="0"/>
              <a:cs typeface="Calibri" panose="020F0502020204030204" pitchFamily="34" charset="0"/>
            </a:endParaRPr>
          </a:p>
          <a:p>
            <a:pPr lvl="1">
              <a:lnSpc>
                <a:spcPct val="100000"/>
              </a:lnSpc>
              <a:spcBef>
                <a:spcPct val="0"/>
              </a:spcBef>
              <a:spcAft>
                <a:spcPts val="0"/>
              </a:spcAft>
              <a:buClr>
                <a:schemeClr val="accent1">
                  <a:lumMod val="60000"/>
                  <a:lumOff val="40000"/>
                </a:schemeClr>
              </a:buClr>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President of Peak Performance Technologies</a:t>
            </a:r>
          </a:p>
          <a:p>
            <a:pPr lvl="1">
              <a:lnSpc>
                <a:spcPct val="100000"/>
              </a:lnSpc>
              <a:spcBef>
                <a:spcPct val="0"/>
              </a:spcBef>
              <a:spcAft>
                <a:spcPts val="0"/>
              </a:spcAft>
              <a:buClr>
                <a:schemeClr val="accent1">
                  <a:lumMod val="60000"/>
                  <a:lumOff val="40000"/>
                </a:schemeClr>
              </a:buClr>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29 years of ERP experience</a:t>
            </a:r>
          </a:p>
          <a:p>
            <a:pPr lvl="1">
              <a:lnSpc>
                <a:spcPct val="100000"/>
              </a:lnSpc>
              <a:spcBef>
                <a:spcPct val="0"/>
              </a:spcBef>
              <a:spcAft>
                <a:spcPts val="0"/>
              </a:spcAft>
              <a:buClr>
                <a:schemeClr val="accent1">
                  <a:lumMod val="60000"/>
                  <a:lumOff val="40000"/>
                </a:schemeClr>
              </a:buClr>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245+ colleges and universities </a:t>
            </a:r>
          </a:p>
          <a:p>
            <a:pPr lvl="1">
              <a:lnSpc>
                <a:spcPct val="100000"/>
              </a:lnSpc>
              <a:spcBef>
                <a:spcPct val="0"/>
              </a:spcBef>
              <a:spcAft>
                <a:spcPts val="0"/>
              </a:spcAft>
              <a:buClr>
                <a:schemeClr val="accent1">
                  <a:lumMod val="60000"/>
                  <a:lumOff val="40000"/>
                </a:schemeClr>
              </a:buClr>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Program Management and Change Management Expert</a:t>
            </a:r>
          </a:p>
          <a:p>
            <a:pPr lvl="1">
              <a:lnSpc>
                <a:spcPct val="100000"/>
              </a:lnSpc>
              <a:spcBef>
                <a:spcPct val="0"/>
              </a:spcBef>
              <a:spcAft>
                <a:spcPts val="0"/>
              </a:spcAft>
              <a:buClr>
                <a:schemeClr val="accent1">
                  <a:lumMod val="60000"/>
                  <a:lumOff val="40000"/>
                </a:schemeClr>
              </a:buClr>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9 Workday clients</a:t>
            </a:r>
          </a:p>
          <a:p>
            <a:pPr lvl="1">
              <a:lnSpc>
                <a:spcPct val="100000"/>
              </a:lnSpc>
              <a:spcBef>
                <a:spcPct val="0"/>
              </a:spcBef>
              <a:spcAft>
                <a:spcPts val="0"/>
              </a:spcAft>
              <a:buClr>
                <a:schemeClr val="accent1">
                  <a:lumMod val="60000"/>
                  <a:lumOff val="40000"/>
                </a:schemeClr>
              </a:buClr>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Community College Expertise</a:t>
            </a:r>
          </a:p>
        </p:txBody>
      </p:sp>
      <p:sp>
        <p:nvSpPr>
          <p:cNvPr id="10" name="Content Placeholder 2">
            <a:extLst>
              <a:ext uri="{FF2B5EF4-FFF2-40B4-BE49-F238E27FC236}">
                <a16:creationId xmlns:a16="http://schemas.microsoft.com/office/drawing/2014/main" id="{C66214E7-AB0B-42C1-8612-26B11FD6FC33}"/>
              </a:ext>
            </a:extLst>
          </p:cNvPr>
          <p:cNvSpPr txBox="1">
            <a:spLocks/>
          </p:cNvSpPr>
          <p:nvPr/>
        </p:nvSpPr>
        <p:spPr>
          <a:xfrm>
            <a:off x="6096001" y="2278743"/>
            <a:ext cx="5602513" cy="4413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lumMod val="60000"/>
                  <a:lumOff val="40000"/>
                </a:schemeClr>
              </a:buClr>
              <a:buFont typeface="Arial" panose="020B0604020202020204" pitchFamily="34" charset="0"/>
              <a:buBlip>
                <a:blip r:embed="rId5"/>
              </a:buBlip>
              <a:defRPr/>
            </a:pPr>
            <a:r>
              <a:rPr lang="en-US" altLang="en-US" b="1" dirty="0">
                <a:latin typeface="Calibri" panose="020F0502020204030204" pitchFamily="34" charset="0"/>
                <a:cs typeface="Calibri" panose="020F0502020204030204" pitchFamily="34" charset="0"/>
              </a:rPr>
              <a:t>Christian Heneghan</a:t>
            </a:r>
          </a:p>
          <a:p>
            <a:pPr lvl="1">
              <a:spcBef>
                <a:spcPts val="0"/>
              </a:spcBef>
              <a:buClr>
                <a:schemeClr val="accent1">
                  <a:lumMod val="60000"/>
                  <a:lumOff val="40000"/>
                </a:schemeClr>
              </a:buClr>
              <a:defRPr/>
            </a:pPr>
            <a:r>
              <a:rPr lang="en-US" altLang="en-US" sz="2000" dirty="0">
                <a:latin typeface="Calibri" panose="020F0502020204030204" pitchFamily="34" charset="0"/>
                <a:cs typeface="Calibri" panose="020F0502020204030204" pitchFamily="34" charset="0"/>
              </a:rPr>
              <a:t>25+ years of education and government consulting</a:t>
            </a:r>
          </a:p>
          <a:p>
            <a:pPr lvl="1">
              <a:spcBef>
                <a:spcPts val="0"/>
              </a:spcBef>
              <a:buClr>
                <a:schemeClr val="accent1">
                  <a:lumMod val="60000"/>
                  <a:lumOff val="40000"/>
                </a:schemeClr>
              </a:buClr>
              <a:defRPr/>
            </a:pPr>
            <a:r>
              <a:rPr lang="en-US" altLang="en-US" sz="2000" dirty="0">
                <a:latin typeface="Calibri" panose="020F0502020204030204" pitchFamily="34" charset="0"/>
                <a:cs typeface="Calibri" panose="020F0502020204030204" pitchFamily="34" charset="0"/>
              </a:rPr>
              <a:t>ERP/SIS transformation expertise</a:t>
            </a:r>
          </a:p>
          <a:p>
            <a:pPr lvl="1">
              <a:spcBef>
                <a:spcPts val="0"/>
              </a:spcBef>
              <a:buClr>
                <a:schemeClr val="accent1">
                  <a:lumMod val="60000"/>
                  <a:lumOff val="40000"/>
                </a:schemeClr>
              </a:buClr>
              <a:defRPr/>
            </a:pPr>
            <a:r>
              <a:rPr lang="en-US" altLang="en-US" sz="2000" dirty="0">
                <a:latin typeface="Calibri" panose="020F0502020204030204" pitchFamily="34" charset="0"/>
                <a:cs typeface="Calibri" panose="020F0502020204030204" pitchFamily="34" charset="0"/>
              </a:rPr>
              <a:t>Community college expertise</a:t>
            </a:r>
          </a:p>
          <a:p>
            <a:pPr lvl="1">
              <a:spcBef>
                <a:spcPts val="0"/>
              </a:spcBef>
              <a:buClr>
                <a:schemeClr val="accent1">
                  <a:lumMod val="60000"/>
                  <a:lumOff val="40000"/>
                </a:schemeClr>
              </a:buClr>
              <a:defRPr/>
            </a:pPr>
            <a:r>
              <a:rPr lang="en-US" altLang="en-US" sz="2000" dirty="0">
                <a:latin typeface="Calibri" panose="020F0502020204030204" pitchFamily="34" charset="0"/>
                <a:cs typeface="Calibri" panose="020F0502020204030204" pitchFamily="34" charset="0"/>
              </a:rPr>
              <a:t>Program Management, Change Management and Risk Management expertise</a:t>
            </a:r>
          </a:p>
          <a:p>
            <a:pPr lvl="1">
              <a:spcBef>
                <a:spcPts val="0"/>
              </a:spcBef>
              <a:buClr>
                <a:schemeClr val="accent1">
                  <a:lumMod val="60000"/>
                  <a:lumOff val="40000"/>
                </a:schemeClr>
              </a:buClr>
              <a:defRPr/>
            </a:pPr>
            <a:r>
              <a:rPr lang="en-US" altLang="en-US" sz="2000" dirty="0">
                <a:latin typeface="Calibri" panose="020F0502020204030204" pitchFamily="34" charset="0"/>
                <a:cs typeface="Calibri" panose="020F0502020204030204" pitchFamily="34" charset="0"/>
              </a:rPr>
              <a:t>Workday Certified Program Manager</a:t>
            </a:r>
          </a:p>
          <a:p>
            <a:pPr lvl="2">
              <a:spcBef>
                <a:spcPts val="0"/>
              </a:spcBef>
              <a:buClr>
                <a:schemeClr val="accent1">
                  <a:lumMod val="60000"/>
                  <a:lumOff val="40000"/>
                </a:schemeClr>
              </a:buClr>
              <a:buFont typeface="Courier New" panose="02070309020205020404" pitchFamily="49" charset="0"/>
              <a:buChar char="o"/>
              <a:defRPr/>
            </a:pPr>
            <a:r>
              <a:rPr lang="en-US" altLang="en-US" sz="1800" dirty="0">
                <a:latin typeface="Calibri" panose="020F0502020204030204" pitchFamily="34" charset="0"/>
                <a:cs typeface="Calibri" panose="020F0502020204030204" pitchFamily="34" charset="0"/>
              </a:rPr>
              <a:t>Anderson University (Workday Consulting)</a:t>
            </a:r>
          </a:p>
          <a:p>
            <a:pPr lvl="2">
              <a:spcBef>
                <a:spcPts val="0"/>
              </a:spcBef>
              <a:buClr>
                <a:schemeClr val="accent1">
                  <a:lumMod val="60000"/>
                  <a:lumOff val="40000"/>
                </a:schemeClr>
              </a:buClr>
              <a:buFont typeface="Courier New" panose="02070309020205020404" pitchFamily="49" charset="0"/>
              <a:buChar char="o"/>
              <a:defRPr/>
            </a:pPr>
            <a:r>
              <a:rPr lang="en-US" altLang="en-US" sz="1800" dirty="0">
                <a:latin typeface="Calibri" panose="020F0502020204030204" pitchFamily="34" charset="0"/>
                <a:cs typeface="Calibri" panose="020F0502020204030204" pitchFamily="34" charset="0"/>
              </a:rPr>
              <a:t>Bucks Community College (Workday Consulting)</a:t>
            </a:r>
          </a:p>
          <a:p>
            <a:pPr lvl="2">
              <a:spcBef>
                <a:spcPts val="0"/>
              </a:spcBef>
              <a:buClr>
                <a:schemeClr val="accent1">
                  <a:lumMod val="60000"/>
                  <a:lumOff val="40000"/>
                </a:schemeClr>
              </a:buClr>
              <a:buFont typeface="Courier New" panose="02070309020205020404" pitchFamily="49" charset="0"/>
              <a:buChar char="o"/>
              <a:defRPr/>
            </a:pPr>
            <a:r>
              <a:rPr lang="en-US" altLang="en-US" sz="1800" dirty="0">
                <a:latin typeface="Calibri" panose="020F0502020204030204" pitchFamily="34" charset="0"/>
                <a:cs typeface="Calibri" panose="020F0502020204030204" pitchFamily="34" charset="0"/>
              </a:rPr>
              <a:t>Mercer University (Accenture)</a:t>
            </a:r>
          </a:p>
          <a:p>
            <a:pPr lvl="2">
              <a:spcBef>
                <a:spcPts val="0"/>
              </a:spcBef>
              <a:buClr>
                <a:schemeClr val="accent1">
                  <a:lumMod val="60000"/>
                  <a:lumOff val="40000"/>
                </a:schemeClr>
              </a:buClr>
              <a:buFont typeface="Courier New" panose="02070309020205020404" pitchFamily="49" charset="0"/>
              <a:buChar char="o"/>
              <a:defRPr/>
            </a:pPr>
            <a:r>
              <a:rPr lang="en-US" altLang="en-US" sz="1800" dirty="0">
                <a:latin typeface="Calibri" panose="020F0502020204030204" pitchFamily="34" charset="0"/>
                <a:cs typeface="Calibri" panose="020F0502020204030204" pitchFamily="34" charset="0"/>
              </a:rPr>
              <a:t>Meharry Medical College (Accenture)</a:t>
            </a:r>
          </a:p>
          <a:p>
            <a:pPr>
              <a:buFont typeface="Arial" panose="020B0604020202020204" pitchFamily="34" charset="0"/>
              <a:buBlip>
                <a:blip r:embed="rId5"/>
              </a:buBlip>
            </a:pPr>
            <a:endParaRPr lang="en-US" dirty="0"/>
          </a:p>
        </p:txBody>
      </p:sp>
    </p:spTree>
    <p:extLst>
      <p:ext uri="{BB962C8B-B14F-4D97-AF65-F5344CB8AC3E}">
        <p14:creationId xmlns:p14="http://schemas.microsoft.com/office/powerpoint/2010/main" val="284549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Peak’s Role in Governance Model</a:t>
            </a:r>
          </a:p>
        </p:txBody>
      </p:sp>
      <p:sp>
        <p:nvSpPr>
          <p:cNvPr id="8" name="Content Placeholder 2">
            <a:extLst>
              <a:ext uri="{FF2B5EF4-FFF2-40B4-BE49-F238E27FC236}">
                <a16:creationId xmlns:a16="http://schemas.microsoft.com/office/drawing/2014/main" id="{5D52FFC5-7295-4264-8776-99ACF99C535A}"/>
              </a:ext>
            </a:extLst>
          </p:cNvPr>
          <p:cNvSpPr>
            <a:spLocks noGrp="1"/>
          </p:cNvSpPr>
          <p:nvPr>
            <p:ph idx="1"/>
          </p:nvPr>
        </p:nvSpPr>
        <p:spPr>
          <a:xfrm>
            <a:off x="838199" y="2351314"/>
            <a:ext cx="10715172" cy="4339772"/>
          </a:xfrm>
        </p:spPr>
        <p:txBody>
          <a:bodyPr>
            <a:normAutofit fontScale="62500" lnSpcReduction="20000"/>
          </a:bodyPr>
          <a:lstStyle/>
          <a:p>
            <a:pPr>
              <a:lnSpc>
                <a:spcPct val="1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Help create internal governance structure and align it with Workday consulting</a:t>
            </a:r>
          </a:p>
          <a:p>
            <a:pPr>
              <a:lnSpc>
                <a:spcPct val="100000"/>
              </a:lnSpc>
              <a:spcBef>
                <a:spcPts val="0"/>
              </a:spcBef>
              <a:spcAft>
                <a:spcPts val="0"/>
              </a:spcAft>
              <a:buClr>
                <a:schemeClr val="accent1">
                  <a:lumMod val="60000"/>
                  <a:lumOff val="40000"/>
                </a:schemeClr>
              </a:buClr>
              <a:buBlip>
                <a:blip r:embed="rId5"/>
              </a:buBlip>
              <a:defRPr/>
            </a:pPr>
            <a:endParaRPr lang="en-US" altLang="en-US" sz="2800" dirty="0">
              <a:latin typeface="Calibri" panose="020F0502020204030204" pitchFamily="34" charset="0"/>
              <a:cs typeface="Calibri" panose="020F0502020204030204" pitchFamily="34" charset="0"/>
            </a:endParaRPr>
          </a:p>
          <a:p>
            <a:pPr>
              <a:lnSpc>
                <a:spcPct val="1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Document stakeholder’s goals/objectives/measures of success and track them throughout deployment</a:t>
            </a:r>
          </a:p>
          <a:p>
            <a:pPr>
              <a:lnSpc>
                <a:spcPct val="100000"/>
              </a:lnSpc>
              <a:spcBef>
                <a:spcPts val="0"/>
              </a:spcBef>
              <a:spcAft>
                <a:spcPts val="0"/>
              </a:spcAft>
              <a:buClr>
                <a:schemeClr val="accent1">
                  <a:lumMod val="60000"/>
                  <a:lumOff val="40000"/>
                </a:schemeClr>
              </a:buClr>
              <a:buBlip>
                <a:blip r:embed="rId5"/>
              </a:buBlip>
              <a:defRPr/>
            </a:pPr>
            <a:endParaRPr lang="en-US" altLang="en-US" sz="700" dirty="0">
              <a:latin typeface="Calibri" panose="020F0502020204030204" pitchFamily="34" charset="0"/>
              <a:cs typeface="Calibri" panose="020F0502020204030204" pitchFamily="34" charset="0"/>
            </a:endParaRPr>
          </a:p>
          <a:p>
            <a:pPr>
              <a:lnSpc>
                <a:spcPct val="2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Serve as executive advisor to leadership team to help drive transformation</a:t>
            </a:r>
          </a:p>
          <a:p>
            <a:pPr>
              <a:lnSpc>
                <a:spcPct val="2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Serve as internal program manager and mentor client throughout deployment</a:t>
            </a:r>
          </a:p>
          <a:p>
            <a:pPr>
              <a:lnSpc>
                <a:spcPct val="2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Serve as internal change management lead and help drive change activities</a:t>
            </a:r>
          </a:p>
          <a:p>
            <a:pPr>
              <a:lnSpc>
                <a:spcPct val="2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Proactively seek out risks and help mitigate them</a:t>
            </a:r>
          </a:p>
          <a:p>
            <a:pPr>
              <a:lnSpc>
                <a:spcPct val="2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Help keep client team ahead of schedule</a:t>
            </a:r>
          </a:p>
          <a:p>
            <a:pPr>
              <a:lnSpc>
                <a:spcPct val="2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Help facilitate design workshops</a:t>
            </a:r>
          </a:p>
          <a:p>
            <a:pPr>
              <a:lnSpc>
                <a:spcPct val="200000"/>
              </a:lnSpc>
              <a:spcBef>
                <a:spcPts val="0"/>
              </a:spcBef>
              <a:spcAft>
                <a:spcPts val="0"/>
              </a:spcAft>
              <a:buClr>
                <a:schemeClr val="accent1">
                  <a:lumMod val="60000"/>
                  <a:lumOff val="40000"/>
                </a:schemeClr>
              </a:buClr>
              <a:buBlip>
                <a:blip r:embed="rId5"/>
              </a:buBlip>
              <a:defRPr/>
            </a:pPr>
            <a:r>
              <a:rPr lang="en-US" altLang="en-US" sz="2800" dirty="0">
                <a:latin typeface="Calibri" panose="020F0502020204030204" pitchFamily="34" charset="0"/>
                <a:cs typeface="Calibri" panose="020F0502020204030204" pitchFamily="34" charset="0"/>
              </a:rPr>
              <a:t>Help align STC strategic plan with multiyear Workday deployment</a:t>
            </a:r>
          </a:p>
        </p:txBody>
      </p:sp>
    </p:spTree>
    <p:extLst>
      <p:ext uri="{BB962C8B-B14F-4D97-AF65-F5344CB8AC3E}">
        <p14:creationId xmlns:p14="http://schemas.microsoft.com/office/powerpoint/2010/main" val="355084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fontScale="90000"/>
          </a:bodyPr>
          <a:lstStyle/>
          <a:p>
            <a:r>
              <a:rPr lang="en-US" b="1" dirty="0">
                <a:solidFill>
                  <a:schemeClr val="bg1"/>
                </a:solidFill>
                <a:latin typeface="Arial" panose="020B0604020202020204" pitchFamily="34" charset="0"/>
                <a:cs typeface="Arial" panose="020B0604020202020204" pitchFamily="34" charset="0"/>
              </a:rPr>
              <a:t>Help Create Project Management Structure</a:t>
            </a:r>
          </a:p>
        </p:txBody>
      </p:sp>
      <p:sp>
        <p:nvSpPr>
          <p:cNvPr id="8" name="Content Placeholder 2">
            <a:extLst>
              <a:ext uri="{FF2B5EF4-FFF2-40B4-BE49-F238E27FC236}">
                <a16:creationId xmlns:a16="http://schemas.microsoft.com/office/drawing/2014/main" id="{5D52FFC5-7295-4264-8776-99ACF99C535A}"/>
              </a:ext>
            </a:extLst>
          </p:cNvPr>
          <p:cNvSpPr>
            <a:spLocks noGrp="1"/>
          </p:cNvSpPr>
          <p:nvPr>
            <p:ph idx="1"/>
          </p:nvPr>
        </p:nvSpPr>
        <p:spPr>
          <a:xfrm>
            <a:off x="838199" y="2351314"/>
            <a:ext cx="10715172" cy="4339772"/>
          </a:xfrm>
        </p:spPr>
        <p:txBody>
          <a:bodyPr>
            <a:normAutofit/>
          </a:bodyPr>
          <a:lstStyle/>
          <a:p>
            <a:pPr>
              <a:lnSpc>
                <a:spcPct val="100000"/>
              </a:lnSpc>
              <a:buClr>
                <a:schemeClr val="accent1">
                  <a:lumMod val="60000"/>
                  <a:lumOff val="40000"/>
                </a:schemeClr>
              </a:buClr>
              <a:buBlip>
                <a:blip r:embed="rId5"/>
              </a:buBlip>
              <a:defRPr/>
            </a:pPr>
            <a:r>
              <a:rPr lang="en-US" altLang="en-US" sz="2400" b="0" kern="0" dirty="0">
                <a:latin typeface="Calibri" panose="020F0502020204030204" pitchFamily="34" charset="0"/>
                <a:cs typeface="Calibri" panose="020F0502020204030204" pitchFamily="34" charset="0"/>
              </a:rPr>
              <a:t>Educate STC leadership on the role and importance of a formal PMO</a:t>
            </a:r>
          </a:p>
          <a:p>
            <a:pPr lvl="1">
              <a:lnSpc>
                <a:spcPct val="100000"/>
              </a:lnSpc>
              <a:buClr>
                <a:srgbClr val="0070C0"/>
              </a:buClr>
              <a:buBlip>
                <a:blip r:embed="rId6"/>
              </a:buBlip>
              <a:defRPr/>
            </a:pPr>
            <a:r>
              <a:rPr lang="en-US" altLang="en-US" sz="1800" b="0" kern="0" dirty="0">
                <a:latin typeface="Calibri" panose="020F0502020204030204" pitchFamily="34" charset="0"/>
                <a:cs typeface="Calibri" panose="020F0502020204030204" pitchFamily="34" charset="0"/>
              </a:rPr>
              <a:t>You MUST keep the platform current and build a culture of continuous process optimization</a:t>
            </a:r>
            <a:endParaRPr lang="en-US" altLang="en-US" b="0" kern="0" dirty="0">
              <a:latin typeface="Calibri" panose="020F0502020204030204" pitchFamily="34" charset="0"/>
              <a:cs typeface="Calibri" panose="020F0502020204030204" pitchFamily="34" charset="0"/>
            </a:endParaRPr>
          </a:p>
          <a:p>
            <a:pPr>
              <a:lnSpc>
                <a:spcPct val="100000"/>
              </a:lnSpc>
              <a:buClr>
                <a:schemeClr val="accent1">
                  <a:lumMod val="60000"/>
                  <a:lumOff val="40000"/>
                </a:schemeClr>
              </a:buClr>
              <a:buBlip>
                <a:blip r:embed="rId5"/>
              </a:buBlip>
              <a:defRPr/>
            </a:pPr>
            <a:r>
              <a:rPr lang="en-US" altLang="en-US" sz="2400" b="0" kern="0" dirty="0">
                <a:latin typeface="Calibri" panose="020F0502020204030204" pitchFamily="34" charset="0"/>
                <a:cs typeface="Calibri" panose="020F0502020204030204" pitchFamily="34" charset="0"/>
              </a:rPr>
              <a:t>Help create PMO framework including the following:</a:t>
            </a:r>
          </a:p>
          <a:p>
            <a:pPr lvl="1">
              <a:lnSpc>
                <a:spcPct val="100000"/>
              </a:lnSpc>
              <a:buClr>
                <a:schemeClr val="accent1">
                  <a:lumMod val="60000"/>
                  <a:lumOff val="40000"/>
                </a:schemeClr>
              </a:buClr>
              <a:buBlip>
                <a:blip r:embed="rId6"/>
              </a:buBlip>
              <a:defRPr/>
            </a:pPr>
            <a:r>
              <a:rPr lang="en-US" altLang="en-US" sz="1800" b="0" kern="0" dirty="0">
                <a:latin typeface="Calibri" panose="020F0502020204030204" pitchFamily="34" charset="0"/>
                <a:cs typeface="Calibri" panose="020F0502020204030204" pitchFamily="34" charset="0"/>
              </a:rPr>
              <a:t>Strategy</a:t>
            </a:r>
          </a:p>
          <a:p>
            <a:pPr lvl="1">
              <a:lnSpc>
                <a:spcPct val="100000"/>
              </a:lnSpc>
              <a:buClr>
                <a:schemeClr val="accent1">
                  <a:lumMod val="60000"/>
                  <a:lumOff val="40000"/>
                </a:schemeClr>
              </a:buClr>
              <a:buBlip>
                <a:blip r:embed="rId6"/>
              </a:buBlip>
              <a:defRPr/>
            </a:pPr>
            <a:r>
              <a:rPr lang="en-US" altLang="en-US" sz="1800" b="0" kern="0" dirty="0">
                <a:latin typeface="Calibri" panose="020F0502020204030204" pitchFamily="34" charset="0"/>
                <a:cs typeface="Calibri" panose="020F0502020204030204" pitchFamily="34" charset="0"/>
              </a:rPr>
              <a:t>Rules of Engagement</a:t>
            </a:r>
          </a:p>
          <a:p>
            <a:pPr lvl="1">
              <a:lnSpc>
                <a:spcPct val="100000"/>
              </a:lnSpc>
              <a:buClr>
                <a:schemeClr val="accent1">
                  <a:lumMod val="60000"/>
                  <a:lumOff val="40000"/>
                </a:schemeClr>
              </a:buClr>
              <a:buBlip>
                <a:blip r:embed="rId6"/>
              </a:buBlip>
              <a:defRPr/>
            </a:pPr>
            <a:r>
              <a:rPr lang="en-US" altLang="en-US" sz="1800" b="0" kern="0" dirty="0">
                <a:latin typeface="Calibri" panose="020F0502020204030204" pitchFamily="34" charset="0"/>
                <a:cs typeface="Calibri" panose="020F0502020204030204" pitchFamily="34" charset="0"/>
              </a:rPr>
              <a:t>Staffing</a:t>
            </a:r>
          </a:p>
          <a:p>
            <a:pPr lvl="1">
              <a:lnSpc>
                <a:spcPct val="100000"/>
              </a:lnSpc>
              <a:buClr>
                <a:schemeClr val="accent1">
                  <a:lumMod val="60000"/>
                  <a:lumOff val="40000"/>
                </a:schemeClr>
              </a:buClr>
              <a:buBlip>
                <a:blip r:embed="rId6"/>
              </a:buBlip>
              <a:defRPr/>
            </a:pPr>
            <a:r>
              <a:rPr lang="en-US" altLang="en-US" sz="1800" b="0" kern="0" dirty="0">
                <a:latin typeface="Calibri" panose="020F0502020204030204" pitchFamily="34" charset="0"/>
                <a:cs typeface="Calibri" panose="020F0502020204030204" pitchFamily="34" charset="0"/>
              </a:rPr>
              <a:t>Templates</a:t>
            </a:r>
          </a:p>
          <a:p>
            <a:pPr lvl="1">
              <a:lnSpc>
                <a:spcPct val="100000"/>
              </a:lnSpc>
              <a:buClr>
                <a:schemeClr val="accent1">
                  <a:lumMod val="60000"/>
                  <a:lumOff val="40000"/>
                </a:schemeClr>
              </a:buClr>
              <a:buBlip>
                <a:blip r:embed="rId6"/>
              </a:buBlip>
              <a:defRPr/>
            </a:pPr>
            <a:r>
              <a:rPr lang="en-US" altLang="en-US" sz="1800" b="0" kern="0" dirty="0">
                <a:latin typeface="Calibri" panose="020F0502020204030204" pitchFamily="34" charset="0"/>
                <a:cs typeface="Calibri" panose="020F0502020204030204" pitchFamily="34" charset="0"/>
              </a:rPr>
              <a:t>Resource utilization</a:t>
            </a:r>
          </a:p>
          <a:p>
            <a:pPr>
              <a:lnSpc>
                <a:spcPct val="100000"/>
              </a:lnSpc>
              <a:buClr>
                <a:schemeClr val="accent1">
                  <a:lumMod val="60000"/>
                  <a:lumOff val="40000"/>
                </a:schemeClr>
              </a:buClr>
              <a:buBlip>
                <a:blip r:embed="rId5"/>
              </a:buBlip>
              <a:defRPr/>
            </a:pPr>
            <a:r>
              <a:rPr lang="en-US" altLang="en-US" sz="2400" b="0" kern="0" dirty="0">
                <a:latin typeface="Calibri" panose="020F0502020204030204" pitchFamily="34" charset="0"/>
                <a:cs typeface="Calibri" panose="020F0502020204030204" pitchFamily="34" charset="0"/>
              </a:rPr>
              <a:t>Help breakdown operational barriers and “fiefdoms” </a:t>
            </a:r>
          </a:p>
          <a:p>
            <a:pPr>
              <a:lnSpc>
                <a:spcPct val="100000"/>
              </a:lnSpc>
              <a:buClr>
                <a:schemeClr val="accent1">
                  <a:lumMod val="60000"/>
                  <a:lumOff val="40000"/>
                </a:schemeClr>
              </a:buClr>
              <a:buBlip>
                <a:blip r:embed="rId5"/>
              </a:buBlip>
              <a:defRPr/>
            </a:pPr>
            <a:r>
              <a:rPr lang="en-US" altLang="en-US" sz="2400" b="0" kern="0" dirty="0">
                <a:latin typeface="Calibri" panose="020F0502020204030204" pitchFamily="34" charset="0"/>
                <a:cs typeface="Calibri" panose="020F0502020204030204" pitchFamily="34" charset="0"/>
              </a:rPr>
              <a:t>Help STC leadership align departments and staff to optimize project governance</a:t>
            </a:r>
          </a:p>
        </p:txBody>
      </p:sp>
    </p:spTree>
    <p:extLst>
      <p:ext uri="{BB962C8B-B14F-4D97-AF65-F5344CB8AC3E}">
        <p14:creationId xmlns:p14="http://schemas.microsoft.com/office/powerpoint/2010/main" val="273219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DFFAA8-B35A-4DC7-929C-E0B0BA1DF7C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57422"/>
          <a:stretch/>
        </p:blipFill>
        <p:spPr>
          <a:xfrm>
            <a:off x="0" y="2163664"/>
            <a:ext cx="5370574" cy="532041"/>
          </a:xfrm>
          <a:prstGeom prst="rect">
            <a:avLst/>
          </a:prstGeom>
        </p:spPr>
      </p:pic>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Extended Market Analysis</a:t>
            </a:r>
          </a:p>
        </p:txBody>
      </p:sp>
      <p:sp>
        <p:nvSpPr>
          <p:cNvPr id="8" name="Content Placeholder 2">
            <a:extLst>
              <a:ext uri="{FF2B5EF4-FFF2-40B4-BE49-F238E27FC236}">
                <a16:creationId xmlns:a16="http://schemas.microsoft.com/office/drawing/2014/main" id="{5D52FFC5-7295-4264-8776-99ACF99C535A}"/>
              </a:ext>
            </a:extLst>
          </p:cNvPr>
          <p:cNvSpPr>
            <a:spLocks noGrp="1"/>
          </p:cNvSpPr>
          <p:nvPr>
            <p:ph idx="1"/>
          </p:nvPr>
        </p:nvSpPr>
        <p:spPr>
          <a:xfrm>
            <a:off x="838199" y="2127377"/>
            <a:ext cx="5257801" cy="4563709"/>
          </a:xfrm>
        </p:spPr>
        <p:txBody>
          <a:bodyPr>
            <a:normAutofit fontScale="92500" lnSpcReduction="10000"/>
          </a:bodyPr>
          <a:lstStyle/>
          <a:p>
            <a:pPr marL="0" indent="0">
              <a:lnSpc>
                <a:spcPct val="150000"/>
              </a:lnSpc>
              <a:buClr>
                <a:schemeClr val="accent1">
                  <a:lumMod val="60000"/>
                  <a:lumOff val="40000"/>
                </a:schemeClr>
              </a:buClr>
              <a:buFont typeface="Wingdings" panose="05000000000000000000" pitchFamily="2" charset="2"/>
              <a:buNone/>
              <a:defRPr/>
            </a:pPr>
            <a:r>
              <a:rPr lang="en-US" altLang="en-US" sz="2200" u="sng" kern="0" dirty="0">
                <a:solidFill>
                  <a:srgbClr val="12284C"/>
                </a:solidFill>
                <a:latin typeface="Arial" panose="020B0604020202020204" pitchFamily="34" charset="0"/>
                <a:cs typeface="Arial" panose="020B0604020202020204" pitchFamily="34" charset="0"/>
              </a:rPr>
              <a:t>May 2021-April 2023</a:t>
            </a:r>
          </a:p>
          <a:p>
            <a:pPr>
              <a:lnSpc>
                <a:spcPct val="150000"/>
              </a:lnSpc>
              <a:buClr>
                <a:schemeClr val="accent1">
                  <a:lumMod val="60000"/>
                  <a:lumOff val="40000"/>
                </a:schemeClr>
              </a:buClr>
              <a:buBlip>
                <a:blip r:embed="rId7"/>
              </a:buBlip>
              <a:defRPr/>
            </a:pPr>
            <a:r>
              <a:rPr lang="en-US" altLang="en-US" sz="1800" b="0" kern="0" dirty="0">
                <a:solidFill>
                  <a:schemeClr val="tx1"/>
                </a:solidFill>
                <a:latin typeface="Arial" panose="020B0604020202020204" pitchFamily="34" charset="0"/>
                <a:cs typeface="Arial" panose="020B0604020202020204" pitchFamily="34" charset="0"/>
              </a:rPr>
              <a:t>Assembled a team of functional and technical business experts to help with analysis</a:t>
            </a:r>
          </a:p>
          <a:p>
            <a:pPr>
              <a:lnSpc>
                <a:spcPct val="150000"/>
              </a:lnSpc>
              <a:buClr>
                <a:schemeClr val="accent1">
                  <a:lumMod val="60000"/>
                  <a:lumOff val="40000"/>
                </a:schemeClr>
              </a:buClr>
              <a:buBlip>
                <a:blip r:embed="rId7"/>
              </a:buBlip>
              <a:defRPr/>
            </a:pPr>
            <a:r>
              <a:rPr lang="en-US" altLang="en-US" sz="1800" b="0" kern="0" dirty="0">
                <a:solidFill>
                  <a:schemeClr val="tx1"/>
                </a:solidFill>
                <a:latin typeface="Arial" panose="020B0604020202020204" pitchFamily="34" charset="0"/>
                <a:cs typeface="Arial" panose="020B0604020202020204" pitchFamily="34" charset="0"/>
              </a:rPr>
              <a:t>Began documenting pain points and opportunities to improve</a:t>
            </a:r>
          </a:p>
          <a:p>
            <a:pPr>
              <a:lnSpc>
                <a:spcPct val="150000"/>
              </a:lnSpc>
              <a:buClr>
                <a:schemeClr val="accent1">
                  <a:lumMod val="60000"/>
                  <a:lumOff val="40000"/>
                </a:schemeClr>
              </a:buClr>
              <a:buBlip>
                <a:blip r:embed="rId7"/>
              </a:buBlip>
              <a:defRPr/>
            </a:pPr>
            <a:r>
              <a:rPr lang="en-US" altLang="en-US" sz="1800" b="0" kern="0" dirty="0">
                <a:solidFill>
                  <a:schemeClr val="tx1"/>
                </a:solidFill>
                <a:latin typeface="Arial" panose="020B0604020202020204" pitchFamily="34" charset="0"/>
                <a:cs typeface="Arial" panose="020B0604020202020204" pitchFamily="34" charset="0"/>
              </a:rPr>
              <a:t>Documented requirements</a:t>
            </a:r>
          </a:p>
          <a:p>
            <a:pPr>
              <a:lnSpc>
                <a:spcPct val="150000"/>
              </a:lnSpc>
              <a:buClr>
                <a:schemeClr val="accent1">
                  <a:lumMod val="60000"/>
                  <a:lumOff val="40000"/>
                </a:schemeClr>
              </a:buClr>
              <a:buBlip>
                <a:blip r:embed="rId7"/>
              </a:buBlip>
              <a:defRPr/>
            </a:pPr>
            <a:r>
              <a:rPr lang="en-US" altLang="en-US" sz="1800" b="0" kern="0" dirty="0">
                <a:solidFill>
                  <a:schemeClr val="tx1"/>
                </a:solidFill>
                <a:latin typeface="Arial" panose="020B0604020202020204" pitchFamily="34" charset="0"/>
                <a:cs typeface="Arial" panose="020B0604020202020204" pitchFamily="34" charset="0"/>
              </a:rPr>
              <a:t>Created questionnaires to send to vendors to gather company and product information</a:t>
            </a:r>
          </a:p>
          <a:p>
            <a:pPr>
              <a:lnSpc>
                <a:spcPct val="150000"/>
              </a:lnSpc>
              <a:buClr>
                <a:schemeClr val="accent1">
                  <a:lumMod val="60000"/>
                  <a:lumOff val="40000"/>
                </a:schemeClr>
              </a:buClr>
              <a:buBlip>
                <a:blip r:embed="rId7"/>
              </a:buBlip>
              <a:defRPr/>
            </a:pPr>
            <a:r>
              <a:rPr lang="en-US" altLang="en-US" sz="1800" kern="0" dirty="0">
                <a:latin typeface="Arial" panose="020B0604020202020204" pitchFamily="34" charset="0"/>
                <a:cs typeface="Arial" panose="020B0604020202020204" pitchFamily="34" charset="0"/>
              </a:rPr>
              <a:t>Conducted multiple rounds of product demonstrations</a:t>
            </a:r>
            <a:endParaRPr lang="en-US" altLang="en-US" sz="1800" b="0" kern="0" dirty="0">
              <a:solidFill>
                <a:schemeClr val="tx1"/>
              </a:solidFill>
              <a:latin typeface="Arial" panose="020B0604020202020204" pitchFamily="34" charset="0"/>
              <a:cs typeface="Arial" panose="020B0604020202020204" pitchFamily="34" charset="0"/>
            </a:endParaRPr>
          </a:p>
          <a:p>
            <a:pPr marL="0" indent="0" algn="ctr">
              <a:buClr>
                <a:srgbClr val="0070C0"/>
              </a:buClr>
              <a:buFont typeface="Wingdings" panose="05000000000000000000" pitchFamily="2" charset="2"/>
              <a:buNone/>
              <a:defRPr/>
            </a:pPr>
            <a:endParaRPr lang="en-US" altLang="en-US" sz="1800" kern="0" dirty="0">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A9214FAA-B356-4C1C-A742-C2333CF6F9D9}"/>
              </a:ext>
            </a:extLst>
          </p:cNvPr>
          <p:cNvSpPr txBox="1">
            <a:spLocks/>
          </p:cNvSpPr>
          <p:nvPr/>
        </p:nvSpPr>
        <p:spPr>
          <a:xfrm>
            <a:off x="6578599" y="2627086"/>
            <a:ext cx="5257801" cy="4347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1">
                  <a:lumMod val="60000"/>
                  <a:lumOff val="40000"/>
                </a:schemeClr>
              </a:buClr>
              <a:buFont typeface="Arial" panose="020B0604020202020204" pitchFamily="34" charset="0"/>
              <a:buBlip>
                <a:blip r:embed="rId7"/>
              </a:buBlip>
              <a:defRPr/>
            </a:pPr>
            <a:r>
              <a:rPr lang="en-US" altLang="en-US" sz="1700" kern="0" dirty="0">
                <a:latin typeface="Arial" panose="020B0604020202020204" pitchFamily="34" charset="0"/>
                <a:cs typeface="Arial" panose="020B0604020202020204" pitchFamily="34" charset="0"/>
              </a:rPr>
              <a:t>Gathered procurement/contracting options</a:t>
            </a:r>
          </a:p>
          <a:p>
            <a:pPr>
              <a:lnSpc>
                <a:spcPct val="150000"/>
              </a:lnSpc>
              <a:buClr>
                <a:schemeClr val="accent1">
                  <a:lumMod val="60000"/>
                  <a:lumOff val="40000"/>
                </a:schemeClr>
              </a:buClr>
              <a:buFont typeface="Arial" panose="020B0604020202020204" pitchFamily="34" charset="0"/>
              <a:buBlip>
                <a:blip r:embed="rId7"/>
              </a:buBlip>
              <a:defRPr/>
            </a:pPr>
            <a:r>
              <a:rPr lang="en-US" altLang="en-US" sz="1700" kern="0" dirty="0">
                <a:latin typeface="Arial" panose="020B0604020202020204" pitchFamily="34" charset="0"/>
                <a:cs typeface="Arial" panose="020B0604020202020204" pitchFamily="34" charset="0"/>
              </a:rPr>
              <a:t>Gathered high level pricing data and began setting aside funds</a:t>
            </a:r>
          </a:p>
          <a:p>
            <a:pPr>
              <a:lnSpc>
                <a:spcPct val="150000"/>
              </a:lnSpc>
              <a:buClr>
                <a:schemeClr val="accent1">
                  <a:lumMod val="60000"/>
                  <a:lumOff val="40000"/>
                </a:schemeClr>
              </a:buClr>
              <a:buFont typeface="Arial" panose="020B0604020202020204" pitchFamily="34" charset="0"/>
              <a:buBlip>
                <a:blip r:embed="rId7"/>
              </a:buBlip>
              <a:defRPr/>
            </a:pPr>
            <a:r>
              <a:rPr lang="en-US" altLang="en-US" sz="1700" kern="0" dirty="0">
                <a:latin typeface="Arial" panose="020B0604020202020204" pitchFamily="34" charset="0"/>
                <a:cs typeface="Arial" panose="020B0604020202020204" pitchFamily="34" charset="0"/>
              </a:rPr>
              <a:t>Conducted multiple reference calls </a:t>
            </a:r>
          </a:p>
          <a:p>
            <a:pPr>
              <a:lnSpc>
                <a:spcPct val="150000"/>
              </a:lnSpc>
              <a:buClr>
                <a:schemeClr val="accent1">
                  <a:lumMod val="60000"/>
                  <a:lumOff val="40000"/>
                </a:schemeClr>
              </a:buClr>
              <a:buFont typeface="Arial" panose="020B0604020202020204" pitchFamily="34" charset="0"/>
              <a:buBlip>
                <a:blip r:embed="rId7"/>
              </a:buBlip>
              <a:defRPr/>
            </a:pPr>
            <a:r>
              <a:rPr lang="en-US" altLang="en-US" sz="1700" kern="0" dirty="0">
                <a:latin typeface="Arial" panose="020B0604020202020204" pitchFamily="34" charset="0"/>
                <a:cs typeface="Arial" panose="020B0604020202020204" pitchFamily="34" charset="0"/>
              </a:rPr>
              <a:t>Hired a consulting firm in spring 2023 to assist with final analysis and strategic planning</a:t>
            </a:r>
          </a:p>
          <a:p>
            <a:pPr marL="0" indent="0" algn="ctr">
              <a:buClr>
                <a:srgbClr val="0070C0"/>
              </a:buClr>
              <a:buFont typeface="Wingdings" panose="05000000000000000000" pitchFamily="2" charset="2"/>
              <a:buNone/>
              <a:defRPr/>
            </a:pPr>
            <a:endParaRPr lang="en-US" altLang="en-US" sz="1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30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Departments Involved in Analysis</a:t>
            </a:r>
          </a:p>
        </p:txBody>
      </p:sp>
      <p:sp>
        <p:nvSpPr>
          <p:cNvPr id="8" name="Content Placeholder 2">
            <a:extLst>
              <a:ext uri="{FF2B5EF4-FFF2-40B4-BE49-F238E27FC236}">
                <a16:creationId xmlns:a16="http://schemas.microsoft.com/office/drawing/2014/main" id="{5D52FFC5-7295-4264-8776-99ACF99C535A}"/>
              </a:ext>
            </a:extLst>
          </p:cNvPr>
          <p:cNvSpPr>
            <a:spLocks noGrp="1"/>
          </p:cNvSpPr>
          <p:nvPr>
            <p:ph idx="1"/>
          </p:nvPr>
        </p:nvSpPr>
        <p:spPr>
          <a:xfrm>
            <a:off x="838199" y="2127377"/>
            <a:ext cx="5257801" cy="4563709"/>
          </a:xfrm>
        </p:spPr>
        <p:txBody>
          <a:bodyPr>
            <a:noAutofit/>
          </a:bodyPr>
          <a:lstStyle/>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Admissions</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College Connections </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Financial Aid </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Bursar/Student Accounts </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Accounts Receivable</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Student Records</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Faculty/Deans</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Learning Outcomes </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Registration &amp; Recruiting </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Curriculum Management</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Advising </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Dual Programs </a:t>
            </a:r>
          </a:p>
          <a:p>
            <a:pPr>
              <a:lnSpc>
                <a:spcPct val="110000"/>
              </a:lnSpc>
              <a:spcBef>
                <a:spcPts val="0"/>
              </a:spcBef>
              <a:buClr>
                <a:schemeClr val="accent1">
                  <a:lumMod val="60000"/>
                  <a:lumOff val="40000"/>
                </a:schemeClr>
              </a:buClr>
              <a:buSzPct val="90000"/>
              <a:buBlip>
                <a:blip r:embed="rId5"/>
              </a:buBlip>
              <a:defRPr/>
            </a:pPr>
            <a:r>
              <a:rPr lang="en-US" sz="1700" dirty="0">
                <a:latin typeface="Arial" panose="020B0604020202020204" pitchFamily="34" charset="0"/>
                <a:ea typeface="Calibri" panose="020F0502020204030204" pitchFamily="34" charset="0"/>
                <a:cs typeface="Arial" panose="020B0604020202020204" pitchFamily="34" charset="0"/>
              </a:rPr>
              <a:t>Workforce and Continuing Education </a:t>
            </a:r>
          </a:p>
          <a:p>
            <a:pPr>
              <a:lnSpc>
                <a:spcPct val="110000"/>
              </a:lnSpc>
              <a:spcBef>
                <a:spcPts val="0"/>
              </a:spcBef>
              <a:buClr>
                <a:schemeClr val="accent1">
                  <a:lumMod val="60000"/>
                  <a:lumOff val="40000"/>
                </a:schemeClr>
              </a:buClr>
              <a:buSzPct val="90000"/>
              <a:buBlip>
                <a:blip r:embed="rId5"/>
              </a:buBlip>
              <a:defRPr/>
            </a:pPr>
            <a:r>
              <a:rPr lang="en-US" sz="1700" dirty="0">
                <a:solidFill>
                  <a:schemeClr val="tx1"/>
                </a:solidFill>
                <a:latin typeface="Arial" panose="020B0604020202020204" pitchFamily="34" charset="0"/>
                <a:ea typeface="Calibri" panose="020F0502020204030204" pitchFamily="34" charset="0"/>
                <a:cs typeface="Arial" panose="020B0604020202020204" pitchFamily="34" charset="0"/>
              </a:rPr>
              <a:t>Distance Learning </a:t>
            </a:r>
          </a:p>
          <a:p>
            <a:pPr>
              <a:lnSpc>
                <a:spcPct val="110000"/>
              </a:lnSpc>
              <a:spcBef>
                <a:spcPts val="0"/>
              </a:spcBef>
              <a:buClr>
                <a:schemeClr val="accent1">
                  <a:lumMod val="60000"/>
                  <a:lumOff val="40000"/>
                </a:schemeClr>
              </a:buClr>
              <a:buSzPct val="90000"/>
              <a:buBlip>
                <a:blip r:embed="rId5"/>
              </a:buBlip>
              <a:defRPr/>
            </a:pPr>
            <a:r>
              <a:rPr lang="en-US" sz="1700" dirty="0">
                <a:solidFill>
                  <a:schemeClr val="tx1"/>
                </a:solidFill>
                <a:latin typeface="Arial" panose="020B0604020202020204" pitchFamily="34" charset="0"/>
                <a:ea typeface="Calibri" panose="020F0502020204030204" pitchFamily="34" charset="0"/>
                <a:cs typeface="Arial" panose="020B0604020202020204" pitchFamily="34" charset="0"/>
              </a:rPr>
              <a:t>Students</a:t>
            </a:r>
          </a:p>
          <a:p>
            <a:pPr>
              <a:lnSpc>
                <a:spcPct val="110000"/>
              </a:lnSpc>
              <a:spcBef>
                <a:spcPts val="0"/>
              </a:spcBef>
              <a:buClr>
                <a:schemeClr val="accent1">
                  <a:lumMod val="60000"/>
                  <a:lumOff val="40000"/>
                </a:schemeClr>
              </a:buClr>
              <a:buSzPct val="90000"/>
              <a:buBlip>
                <a:blip r:embed="rId5"/>
              </a:buBlip>
              <a:defRPr/>
            </a:pPr>
            <a:r>
              <a:rPr lang="en-US" sz="1700" dirty="0">
                <a:solidFill>
                  <a:schemeClr val="tx1"/>
                </a:solidFill>
                <a:latin typeface="Arial" panose="020B0604020202020204" pitchFamily="34" charset="0"/>
                <a:ea typeface="Calibri" panose="020F0502020204030204" pitchFamily="34" charset="0"/>
                <a:cs typeface="Arial" panose="020B0604020202020204" pitchFamily="34" charset="0"/>
              </a:rPr>
              <a:t>Vice Presidents</a:t>
            </a:r>
          </a:p>
          <a:p>
            <a:pPr algn="ctr">
              <a:lnSpc>
                <a:spcPct val="110000"/>
              </a:lnSpc>
              <a:buClr>
                <a:srgbClr val="0070C0"/>
              </a:buClr>
              <a:buBlip>
                <a:blip r:embed="rId5"/>
              </a:buBlip>
              <a:defRPr/>
            </a:pPr>
            <a:endParaRPr lang="en-US" altLang="en-US" sz="1700" kern="0" dirty="0">
              <a:solidFill>
                <a:schemeClr val="tx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A9214FAA-B356-4C1C-A742-C2333CF6F9D9}"/>
              </a:ext>
            </a:extLst>
          </p:cNvPr>
          <p:cNvSpPr txBox="1">
            <a:spLocks/>
          </p:cNvSpPr>
          <p:nvPr/>
        </p:nvSpPr>
        <p:spPr>
          <a:xfrm>
            <a:off x="6360884" y="2127377"/>
            <a:ext cx="5257801" cy="484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1">
                  <a:lumMod val="60000"/>
                  <a:lumOff val="40000"/>
                </a:schemeClr>
              </a:buClr>
              <a:buSzPct val="90000"/>
              <a:buBlip>
                <a:blip r:embed="rId5"/>
              </a:buBlip>
              <a:defRPr/>
            </a:pPr>
            <a:r>
              <a:rPr lang="en-US" sz="1700" b="0" kern="0" dirty="0">
                <a:latin typeface="Arial" panose="020B0604020202020204" pitchFamily="34" charset="0"/>
                <a:ea typeface="Calibri" panose="020F0502020204030204" pitchFamily="34" charset="0"/>
                <a:cs typeface="Arial" panose="020B0604020202020204" pitchFamily="34" charset="0"/>
              </a:rPr>
              <a:t>Recruiting and Onboarding</a:t>
            </a:r>
          </a:p>
          <a:p>
            <a:pPr>
              <a:spcBef>
                <a:spcPts val="0"/>
              </a:spcBef>
              <a:buClr>
                <a:schemeClr val="accent1">
                  <a:lumMod val="60000"/>
                  <a:lumOff val="40000"/>
                </a:schemeClr>
              </a:buClr>
              <a:buSzPct val="90000"/>
              <a:buBlip>
                <a:blip r:embed="rId5"/>
              </a:buBlip>
              <a:defRPr/>
            </a:pPr>
            <a:r>
              <a:rPr lang="en-US" sz="1700" b="0" kern="0" dirty="0">
                <a:latin typeface="Arial" panose="020B0604020202020204" pitchFamily="34" charset="0"/>
                <a:ea typeface="Calibri" panose="020F0502020204030204" pitchFamily="34" charset="0"/>
                <a:cs typeface="Arial" panose="020B0604020202020204" pitchFamily="34" charset="0"/>
              </a:rPr>
              <a:t>Performance Management</a:t>
            </a:r>
          </a:p>
          <a:p>
            <a:pPr>
              <a:spcBef>
                <a:spcPts val="0"/>
              </a:spcBef>
              <a:buClr>
                <a:schemeClr val="accent1">
                  <a:lumMod val="60000"/>
                  <a:lumOff val="40000"/>
                </a:schemeClr>
              </a:buClr>
              <a:buSzPct val="90000"/>
              <a:buBlip>
                <a:blip r:embed="rId5"/>
              </a:buBlip>
              <a:defRPr/>
            </a:pPr>
            <a:r>
              <a:rPr lang="en-US" sz="1700" b="0" kern="0" dirty="0">
                <a:latin typeface="Arial" panose="020B0604020202020204" pitchFamily="34" charset="0"/>
                <a:ea typeface="Calibri" panose="020F0502020204030204" pitchFamily="34" charset="0"/>
                <a:cs typeface="Arial" panose="020B0604020202020204" pitchFamily="34" charset="0"/>
              </a:rPr>
              <a:t>Succession Planning</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Core HR</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Benefits</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Payroll</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Time and Attendance</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Core Financials</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Core Accounting</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Accounts Payable and Purchasing</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Grants Management</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Capital Projects</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Business Assets</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Travel and Expense Management</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Financial Planning</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I/T</a:t>
            </a:r>
          </a:p>
          <a:p>
            <a:pPr>
              <a:spcBef>
                <a:spcPts val="0"/>
              </a:spcBef>
              <a:buClr>
                <a:schemeClr val="accent1">
                  <a:lumMod val="60000"/>
                  <a:lumOff val="40000"/>
                </a:schemeClr>
              </a:buClr>
              <a:buSzPct val="90000"/>
              <a:buBlip>
                <a:blip r:embed="rId5"/>
              </a:buBlip>
              <a:defRPr/>
            </a:pPr>
            <a:r>
              <a:rPr lang="en-US" sz="1700" b="0" kern="0" dirty="0">
                <a:solidFill>
                  <a:schemeClr val="tx1"/>
                </a:solidFill>
                <a:latin typeface="Arial" panose="020B0604020202020204" pitchFamily="34" charset="0"/>
                <a:ea typeface="Calibri" panose="020F0502020204030204" pitchFamily="34" charset="0"/>
                <a:cs typeface="Arial" panose="020B0604020202020204" pitchFamily="34" charset="0"/>
              </a:rPr>
              <a:t>College President</a:t>
            </a:r>
          </a:p>
          <a:p>
            <a:pPr algn="ctr">
              <a:buClr>
                <a:srgbClr val="0070C0"/>
              </a:buClr>
              <a:buBlip>
                <a:blip r:embed="rId5"/>
              </a:buBlip>
              <a:defRPr/>
            </a:pPr>
            <a:endParaRPr lang="en-US" altLang="en-US" sz="17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76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72A"/>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Example of Areas of Analysis</a:t>
            </a:r>
          </a:p>
        </p:txBody>
      </p:sp>
      <p:grpSp>
        <p:nvGrpSpPr>
          <p:cNvPr id="8" name="Group 4">
            <a:extLst>
              <a:ext uri="{FF2B5EF4-FFF2-40B4-BE49-F238E27FC236}">
                <a16:creationId xmlns:a16="http://schemas.microsoft.com/office/drawing/2014/main" id="{4A95DAF9-DAD5-45FD-A58F-890436CE94E4}"/>
              </a:ext>
            </a:extLst>
          </p:cNvPr>
          <p:cNvGrpSpPr>
            <a:grpSpLocks/>
          </p:cNvGrpSpPr>
          <p:nvPr/>
        </p:nvGrpSpPr>
        <p:grpSpPr bwMode="auto">
          <a:xfrm>
            <a:off x="622527" y="1819467"/>
            <a:ext cx="10946946" cy="4800600"/>
            <a:chOff x="434378" y="2008128"/>
            <a:chExt cx="8584852" cy="3668060"/>
          </a:xfrm>
        </p:grpSpPr>
        <p:sp>
          <p:nvSpPr>
            <p:cNvPr id="9" name="Google Shape;2493;p352">
              <a:extLst>
                <a:ext uri="{FF2B5EF4-FFF2-40B4-BE49-F238E27FC236}">
                  <a16:creationId xmlns:a16="http://schemas.microsoft.com/office/drawing/2014/main" id="{1BFA9570-0A21-4910-842C-C34492B967B7}"/>
                </a:ext>
              </a:extLst>
            </p:cNvPr>
            <p:cNvSpPr>
              <a:spLocks noChangeArrowheads="1"/>
            </p:cNvSpPr>
            <p:nvPr/>
          </p:nvSpPr>
          <p:spPr bwMode="auto">
            <a:xfrm>
              <a:off x="4623374" y="3878287"/>
              <a:ext cx="4390456" cy="1797900"/>
            </a:xfrm>
            <a:prstGeom prst="rect">
              <a:avLst/>
            </a:prstGeom>
            <a:noFill/>
            <a:ln w="19050">
              <a:solidFill>
                <a:srgbClr val="12284C"/>
              </a:solidFill>
              <a:round/>
              <a:headEnd type="none" w="sm" len="sm"/>
              <a:tailEnd type="none" w="sm" len="sm"/>
            </a:ln>
          </p:spPr>
          <p:txBody>
            <a:bodyPr lIns="68575" tIns="34275" rIns="68575" bIns="34275" anchor="ctr"/>
            <a:lstStyle>
              <a:lvl1pPr marL="88900" indent="-88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endParaRPr lang="en-US" altLang="en-US" sz="1800">
                <a:solidFill>
                  <a:srgbClr val="FFFFFF"/>
                </a:solidFill>
                <a:cs typeface="Arial" panose="020B0604020202020204" pitchFamily="34" charset="0"/>
                <a:sym typeface="Arial" panose="020B0604020202020204" pitchFamily="34" charset="0"/>
              </a:endParaRPr>
            </a:p>
          </p:txBody>
        </p:sp>
        <p:sp>
          <p:nvSpPr>
            <p:cNvPr id="10" name="Google Shape;2494;p352">
              <a:extLst>
                <a:ext uri="{FF2B5EF4-FFF2-40B4-BE49-F238E27FC236}">
                  <a16:creationId xmlns:a16="http://schemas.microsoft.com/office/drawing/2014/main" id="{AEBD53A1-12DB-443F-8BED-0D250E77D573}"/>
                </a:ext>
              </a:extLst>
            </p:cNvPr>
            <p:cNvSpPr>
              <a:spLocks noChangeArrowheads="1"/>
            </p:cNvSpPr>
            <p:nvPr/>
          </p:nvSpPr>
          <p:spPr bwMode="auto">
            <a:xfrm>
              <a:off x="434378" y="3878288"/>
              <a:ext cx="4108800" cy="1797900"/>
            </a:xfrm>
            <a:prstGeom prst="rect">
              <a:avLst/>
            </a:prstGeom>
            <a:noFill/>
            <a:ln w="19050">
              <a:solidFill>
                <a:srgbClr val="12284C"/>
              </a:solidFill>
              <a:round/>
              <a:headEnd type="none" w="sm" len="sm"/>
              <a:tailEnd type="none" w="sm" len="sm"/>
            </a:ln>
          </p:spPr>
          <p:txBody>
            <a:bodyPr lIns="68575" tIns="34275" rIns="68575" bIns="34275" anchor="ctr"/>
            <a:lstStyle>
              <a:lvl1pPr marL="88900" indent="-88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endParaRPr lang="en-US" altLang="en-US" sz="1800">
                <a:solidFill>
                  <a:srgbClr val="FFFFFF"/>
                </a:solidFill>
                <a:cs typeface="Arial" panose="020B0604020202020204" pitchFamily="34" charset="0"/>
                <a:sym typeface="Arial" panose="020B0604020202020204" pitchFamily="34" charset="0"/>
              </a:endParaRPr>
            </a:p>
          </p:txBody>
        </p:sp>
        <p:sp>
          <p:nvSpPr>
            <p:cNvPr id="11" name="Google Shape;2495;p352">
              <a:extLst>
                <a:ext uri="{FF2B5EF4-FFF2-40B4-BE49-F238E27FC236}">
                  <a16:creationId xmlns:a16="http://schemas.microsoft.com/office/drawing/2014/main" id="{5B5D8E54-6A67-4988-B8D2-1CB5A56E466A}"/>
                </a:ext>
              </a:extLst>
            </p:cNvPr>
            <p:cNvSpPr/>
            <p:nvPr/>
          </p:nvSpPr>
          <p:spPr>
            <a:xfrm rot="10800000" flipH="1">
              <a:off x="2931415" y="2268920"/>
              <a:ext cx="3224081" cy="3225321"/>
            </a:xfrm>
            <a:prstGeom prst="pie">
              <a:avLst>
                <a:gd name="adj1" fmla="val 10807373"/>
                <a:gd name="adj2" fmla="val 16200000"/>
              </a:avLst>
            </a:prstGeom>
            <a:solidFill>
              <a:srgbClr val="12284C"/>
            </a:solidFill>
            <a:ln w="9525" cap="flat" cmpd="sng">
              <a:solidFill>
                <a:srgbClr val="000000"/>
              </a:solidFill>
              <a:prstDash val="solid"/>
              <a:round/>
              <a:headEnd type="none" w="sm" len="sm"/>
              <a:tailEnd type="none" w="sm" len="sm"/>
            </a:ln>
          </p:spPr>
          <p:txBody>
            <a:bodyPr spcFirstLastPara="1" lIns="91425" tIns="45725" rIns="91425" bIns="45725"/>
            <a:lstStyle/>
            <a:p>
              <a:pPr>
                <a:spcBef>
                  <a:spcPts val="0"/>
                </a:spcBef>
                <a:spcAft>
                  <a:spcPts val="0"/>
                </a:spcAft>
                <a:defRPr/>
              </a:pPr>
              <a:endParaRPr sz="1800">
                <a:solidFill>
                  <a:srgbClr val="000000"/>
                </a:solidFill>
                <a:latin typeface="Arial" panose="020B0604020202020204" pitchFamily="34" charset="0"/>
                <a:ea typeface="Arial"/>
                <a:cs typeface="Arial" panose="020B0604020202020204" pitchFamily="34" charset="0"/>
                <a:sym typeface="Arial"/>
              </a:endParaRPr>
            </a:p>
          </p:txBody>
        </p:sp>
        <p:sp>
          <p:nvSpPr>
            <p:cNvPr id="12" name="Google Shape;2496;p352">
              <a:extLst>
                <a:ext uri="{FF2B5EF4-FFF2-40B4-BE49-F238E27FC236}">
                  <a16:creationId xmlns:a16="http://schemas.microsoft.com/office/drawing/2014/main" id="{CBD2EC73-B0CD-4EEC-9821-FE6640DD2B39}"/>
                </a:ext>
              </a:extLst>
            </p:cNvPr>
            <p:cNvSpPr>
              <a:spLocks noChangeArrowheads="1"/>
            </p:cNvSpPr>
            <p:nvPr/>
          </p:nvSpPr>
          <p:spPr bwMode="auto">
            <a:xfrm>
              <a:off x="4623374" y="2008128"/>
              <a:ext cx="4390456" cy="1797900"/>
            </a:xfrm>
            <a:prstGeom prst="rect">
              <a:avLst/>
            </a:prstGeom>
            <a:noFill/>
            <a:ln w="19050">
              <a:solidFill>
                <a:srgbClr val="12284C"/>
              </a:solidFill>
              <a:round/>
              <a:headEnd type="none" w="sm" len="sm"/>
              <a:tailEnd type="none" w="sm" len="sm"/>
            </a:ln>
          </p:spPr>
          <p:txBody>
            <a:bodyPr lIns="68575" tIns="34275" rIns="68575" bIns="34275" anchor="ctr"/>
            <a:lstStyle>
              <a:lvl1pPr marL="88900" indent="-88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endParaRPr lang="en-US" altLang="en-US" sz="1800">
                <a:solidFill>
                  <a:srgbClr val="FFFFFF"/>
                </a:solidFill>
                <a:cs typeface="Arial" panose="020B0604020202020204" pitchFamily="34" charset="0"/>
                <a:sym typeface="Arial" panose="020B0604020202020204" pitchFamily="34" charset="0"/>
              </a:endParaRPr>
            </a:p>
          </p:txBody>
        </p:sp>
        <p:sp>
          <p:nvSpPr>
            <p:cNvPr id="13" name="Google Shape;2497;p352">
              <a:extLst>
                <a:ext uri="{FF2B5EF4-FFF2-40B4-BE49-F238E27FC236}">
                  <a16:creationId xmlns:a16="http://schemas.microsoft.com/office/drawing/2014/main" id="{CFE78EB0-B948-4292-B9B3-E0B1BF013317}"/>
                </a:ext>
              </a:extLst>
            </p:cNvPr>
            <p:cNvSpPr/>
            <p:nvPr/>
          </p:nvSpPr>
          <p:spPr>
            <a:xfrm flipH="1">
              <a:off x="3018723" y="2193715"/>
              <a:ext cx="3225669" cy="3226534"/>
            </a:xfrm>
            <a:prstGeom prst="pie">
              <a:avLst>
                <a:gd name="adj1" fmla="val 10807373"/>
                <a:gd name="adj2" fmla="val 16200000"/>
              </a:avLst>
            </a:prstGeom>
            <a:solidFill>
              <a:srgbClr val="12284C"/>
            </a:solidFill>
            <a:ln w="9525" cap="flat" cmpd="sng">
              <a:solidFill>
                <a:srgbClr val="000000"/>
              </a:solidFill>
              <a:prstDash val="solid"/>
              <a:round/>
              <a:headEnd type="none" w="sm" len="sm"/>
              <a:tailEnd type="none" w="sm" len="sm"/>
            </a:ln>
          </p:spPr>
          <p:txBody>
            <a:bodyPr spcFirstLastPara="1" lIns="91425" tIns="45725" rIns="91425" bIns="45725"/>
            <a:lstStyle/>
            <a:p>
              <a:pPr>
                <a:spcBef>
                  <a:spcPts val="0"/>
                </a:spcBef>
                <a:spcAft>
                  <a:spcPts val="0"/>
                </a:spcAft>
                <a:defRPr/>
              </a:pPr>
              <a:endParaRPr sz="1800">
                <a:solidFill>
                  <a:srgbClr val="000000"/>
                </a:solidFill>
                <a:highlight>
                  <a:schemeClr val="dk2"/>
                </a:highlight>
                <a:latin typeface="Arial" panose="020B0604020202020204" pitchFamily="34" charset="0"/>
                <a:ea typeface="Arial"/>
                <a:cs typeface="Arial" panose="020B0604020202020204" pitchFamily="34" charset="0"/>
                <a:sym typeface="Arial"/>
              </a:endParaRPr>
            </a:p>
          </p:txBody>
        </p:sp>
        <p:sp>
          <p:nvSpPr>
            <p:cNvPr id="14" name="Google Shape;2498;p352">
              <a:extLst>
                <a:ext uri="{FF2B5EF4-FFF2-40B4-BE49-F238E27FC236}">
                  <a16:creationId xmlns:a16="http://schemas.microsoft.com/office/drawing/2014/main" id="{E3B8D00B-2454-4CE0-93FB-8300AA1C3DA7}"/>
                </a:ext>
              </a:extLst>
            </p:cNvPr>
            <p:cNvSpPr>
              <a:spLocks noChangeArrowheads="1"/>
            </p:cNvSpPr>
            <p:nvPr/>
          </p:nvSpPr>
          <p:spPr bwMode="auto">
            <a:xfrm>
              <a:off x="434380" y="2008128"/>
              <a:ext cx="4108800" cy="1797900"/>
            </a:xfrm>
            <a:prstGeom prst="rect">
              <a:avLst/>
            </a:prstGeom>
            <a:noFill/>
            <a:ln w="19050">
              <a:solidFill>
                <a:srgbClr val="12284C"/>
              </a:solidFill>
              <a:round/>
              <a:headEnd type="none" w="sm" len="sm"/>
              <a:tailEnd type="none" w="sm" len="sm"/>
            </a:ln>
          </p:spPr>
          <p:txBody>
            <a:bodyPr lIns="68575" tIns="34275" rIns="68575" bIns="34275" anchor="ctr"/>
            <a:lstStyle>
              <a:lvl1pPr marL="88900" indent="-88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endParaRPr lang="en-US" altLang="en-US" sz="1800">
                <a:solidFill>
                  <a:srgbClr val="FFFFFF"/>
                </a:solidFill>
                <a:cs typeface="Arial" panose="020B0604020202020204" pitchFamily="34" charset="0"/>
                <a:sym typeface="Arial" panose="020B0604020202020204" pitchFamily="34" charset="0"/>
              </a:endParaRPr>
            </a:p>
          </p:txBody>
        </p:sp>
        <p:sp>
          <p:nvSpPr>
            <p:cNvPr id="15" name="Google Shape;2500;p352">
              <a:extLst>
                <a:ext uri="{FF2B5EF4-FFF2-40B4-BE49-F238E27FC236}">
                  <a16:creationId xmlns:a16="http://schemas.microsoft.com/office/drawing/2014/main" id="{8D0C67E0-1C6C-4BD3-A6F3-4BC3B5D7E1AF}"/>
                </a:ext>
              </a:extLst>
            </p:cNvPr>
            <p:cNvSpPr/>
            <p:nvPr/>
          </p:nvSpPr>
          <p:spPr>
            <a:xfrm>
              <a:off x="2915540" y="2198567"/>
              <a:ext cx="3224081" cy="3226534"/>
            </a:xfrm>
            <a:prstGeom prst="pie">
              <a:avLst>
                <a:gd name="adj1" fmla="val 10807373"/>
                <a:gd name="adj2" fmla="val 16200000"/>
              </a:avLst>
            </a:prstGeom>
            <a:solidFill>
              <a:srgbClr val="12284C"/>
            </a:solidFill>
            <a:ln w="9525" cap="flat" cmpd="sng">
              <a:solidFill>
                <a:srgbClr val="000000"/>
              </a:solidFill>
              <a:prstDash val="solid"/>
              <a:round/>
              <a:headEnd type="none" w="sm" len="sm"/>
              <a:tailEnd type="none" w="sm" len="sm"/>
            </a:ln>
          </p:spPr>
          <p:txBody>
            <a:bodyPr spcFirstLastPara="1" lIns="91425" tIns="45725" rIns="91425" bIns="45725"/>
            <a:lstStyle/>
            <a:p>
              <a:pPr>
                <a:spcBef>
                  <a:spcPts val="0"/>
                </a:spcBef>
                <a:spcAft>
                  <a:spcPts val="0"/>
                </a:spcAft>
                <a:defRPr/>
              </a:pPr>
              <a:endParaRPr sz="1400">
                <a:solidFill>
                  <a:srgbClr val="000000"/>
                </a:solidFill>
                <a:highlight>
                  <a:schemeClr val="dk2"/>
                </a:highlight>
                <a:latin typeface="Arial" panose="020B0604020202020204" pitchFamily="34" charset="0"/>
                <a:ea typeface="Arial"/>
                <a:cs typeface="Arial" panose="020B0604020202020204" pitchFamily="34" charset="0"/>
                <a:sym typeface="Arial"/>
              </a:endParaRPr>
            </a:p>
          </p:txBody>
        </p:sp>
        <p:sp>
          <p:nvSpPr>
            <p:cNvPr id="16" name="Google Shape;2501;p352">
              <a:extLst>
                <a:ext uri="{FF2B5EF4-FFF2-40B4-BE49-F238E27FC236}">
                  <a16:creationId xmlns:a16="http://schemas.microsoft.com/office/drawing/2014/main" id="{B63D3255-36E0-4B43-AAED-8E6D552C9E78}"/>
                </a:ext>
              </a:extLst>
            </p:cNvPr>
            <p:cNvSpPr/>
            <p:nvPr/>
          </p:nvSpPr>
          <p:spPr>
            <a:xfrm rot="10800000">
              <a:off x="3018723" y="2259216"/>
              <a:ext cx="3225669" cy="3225321"/>
            </a:xfrm>
            <a:prstGeom prst="pie">
              <a:avLst>
                <a:gd name="adj1" fmla="val 10807373"/>
                <a:gd name="adj2" fmla="val 16200000"/>
              </a:avLst>
            </a:prstGeom>
            <a:solidFill>
              <a:srgbClr val="12284C"/>
            </a:solidFill>
            <a:ln w="9525" cap="flat" cmpd="sng">
              <a:solidFill>
                <a:srgbClr val="000000"/>
              </a:solidFill>
              <a:prstDash val="solid"/>
              <a:round/>
              <a:headEnd type="none" w="sm" len="sm"/>
              <a:tailEnd type="none" w="sm" len="sm"/>
            </a:ln>
          </p:spPr>
          <p:txBody>
            <a:bodyPr spcFirstLastPara="1" lIns="91425" tIns="45725" rIns="91425" bIns="45725"/>
            <a:lstStyle/>
            <a:p>
              <a:pPr>
                <a:spcBef>
                  <a:spcPts val="0"/>
                </a:spcBef>
                <a:spcAft>
                  <a:spcPts val="0"/>
                </a:spcAft>
                <a:defRPr/>
              </a:pPr>
              <a:endParaRPr sz="1800">
                <a:solidFill>
                  <a:srgbClr val="000000"/>
                </a:solidFill>
                <a:latin typeface="Arial" panose="020B0604020202020204" pitchFamily="34" charset="0"/>
                <a:ea typeface="Arial"/>
                <a:cs typeface="Arial" panose="020B0604020202020204" pitchFamily="34" charset="0"/>
                <a:sym typeface="Arial"/>
              </a:endParaRPr>
            </a:p>
          </p:txBody>
        </p:sp>
        <p:sp>
          <p:nvSpPr>
            <p:cNvPr id="17" name="Google Shape;2502;p352">
              <a:extLst>
                <a:ext uri="{FF2B5EF4-FFF2-40B4-BE49-F238E27FC236}">
                  <a16:creationId xmlns:a16="http://schemas.microsoft.com/office/drawing/2014/main" id="{41CF3BF3-34EB-4AFE-9EB6-3459994E8A2A}"/>
                </a:ext>
              </a:extLst>
            </p:cNvPr>
            <p:cNvSpPr txBox="1">
              <a:spLocks noChangeArrowheads="1"/>
            </p:cNvSpPr>
            <p:nvPr/>
          </p:nvSpPr>
          <p:spPr bwMode="auto">
            <a:xfrm>
              <a:off x="3019375" y="4136957"/>
              <a:ext cx="1701600" cy="5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buClr>
                  <a:srgbClr val="FFFFFF"/>
                </a:buClr>
                <a:buSzPts val="1500"/>
              </a:pPr>
              <a:r>
                <a:rPr lang="en-US" altLang="en-US" sz="1400">
                  <a:solidFill>
                    <a:srgbClr val="FFFFFF"/>
                  </a:solidFill>
                  <a:cs typeface="Arial" panose="020B0604020202020204" pitchFamily="34" charset="0"/>
                </a:rPr>
                <a:t>Project </a:t>
              </a:r>
            </a:p>
            <a:p>
              <a:pPr algn="ctr">
                <a:buClr>
                  <a:srgbClr val="FFFFFF"/>
                </a:buClr>
                <a:buSzPts val="1500"/>
              </a:pPr>
              <a:r>
                <a:rPr lang="en-US" altLang="en-US" sz="1400">
                  <a:solidFill>
                    <a:srgbClr val="FFFFFF"/>
                  </a:solidFill>
                  <a:cs typeface="Arial" panose="020B0604020202020204" pitchFamily="34" charset="0"/>
                </a:rPr>
                <a:t>Governance</a:t>
              </a:r>
            </a:p>
          </p:txBody>
        </p:sp>
        <p:sp>
          <p:nvSpPr>
            <p:cNvPr id="18" name="Google Shape;2503;p352">
              <a:extLst>
                <a:ext uri="{FF2B5EF4-FFF2-40B4-BE49-F238E27FC236}">
                  <a16:creationId xmlns:a16="http://schemas.microsoft.com/office/drawing/2014/main" id="{E6F3AE01-7A4A-4D40-8E2F-0D6C136CE433}"/>
                </a:ext>
              </a:extLst>
            </p:cNvPr>
            <p:cNvSpPr txBox="1">
              <a:spLocks noChangeArrowheads="1"/>
            </p:cNvSpPr>
            <p:nvPr/>
          </p:nvSpPr>
          <p:spPr bwMode="auto">
            <a:xfrm>
              <a:off x="4439799" y="4137638"/>
              <a:ext cx="1666200" cy="5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buClr>
                  <a:srgbClr val="FFFFFF"/>
                </a:buClr>
                <a:buSzPts val="1500"/>
              </a:pPr>
              <a:r>
                <a:rPr lang="en-US" altLang="en-US" sz="1400">
                  <a:solidFill>
                    <a:srgbClr val="FFFFFF"/>
                  </a:solidFill>
                  <a:cs typeface="Arial" panose="020B0604020202020204" pitchFamily="34" charset="0"/>
                </a:rPr>
                <a:t>Change </a:t>
              </a:r>
            </a:p>
            <a:p>
              <a:pPr algn="ctr">
                <a:buClr>
                  <a:srgbClr val="FFFFFF"/>
                </a:buClr>
                <a:buSzPts val="1500"/>
              </a:pPr>
              <a:r>
                <a:rPr lang="en-US" altLang="en-US" sz="1400">
                  <a:solidFill>
                    <a:srgbClr val="FFFFFF"/>
                  </a:solidFill>
                  <a:cs typeface="Arial" panose="020B0604020202020204" pitchFamily="34" charset="0"/>
                </a:rPr>
                <a:t>Management</a:t>
              </a:r>
            </a:p>
            <a:p>
              <a:pPr algn="ctr">
                <a:buClr>
                  <a:srgbClr val="FFFFFF"/>
                </a:buClr>
                <a:buSzPts val="1500"/>
              </a:pPr>
              <a:r>
                <a:rPr lang="en-US" altLang="en-US" sz="1400">
                  <a:solidFill>
                    <a:srgbClr val="FFFFFF"/>
                  </a:solidFill>
                  <a:cs typeface="Arial" panose="020B0604020202020204" pitchFamily="34" charset="0"/>
                </a:rPr>
                <a:t>Considerations</a:t>
              </a:r>
            </a:p>
          </p:txBody>
        </p:sp>
        <p:sp>
          <p:nvSpPr>
            <p:cNvPr id="19" name="Google Shape;2504;p352">
              <a:extLst>
                <a:ext uri="{FF2B5EF4-FFF2-40B4-BE49-F238E27FC236}">
                  <a16:creationId xmlns:a16="http://schemas.microsoft.com/office/drawing/2014/main" id="{F0377FB6-D87C-43D3-A2D2-A6E654816752}"/>
                </a:ext>
              </a:extLst>
            </p:cNvPr>
            <p:cNvSpPr txBox="1">
              <a:spLocks noChangeArrowheads="1"/>
            </p:cNvSpPr>
            <p:nvPr/>
          </p:nvSpPr>
          <p:spPr bwMode="auto">
            <a:xfrm>
              <a:off x="4461884" y="2998658"/>
              <a:ext cx="1566900" cy="5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buClr>
                  <a:srgbClr val="7F6D00"/>
                </a:buClr>
                <a:buSzPts val="1500"/>
              </a:pPr>
              <a:r>
                <a:rPr lang="en-US" altLang="en-US" sz="1400">
                  <a:solidFill>
                    <a:srgbClr val="FFFFFF"/>
                  </a:solidFill>
                  <a:cs typeface="Arial" panose="020B0604020202020204" pitchFamily="34" charset="0"/>
                </a:rPr>
                <a:t>Usage of</a:t>
              </a:r>
            </a:p>
            <a:p>
              <a:pPr algn="ctr">
                <a:buClr>
                  <a:srgbClr val="7F6D00"/>
                </a:buClr>
                <a:buSzPts val="1500"/>
              </a:pPr>
              <a:r>
                <a:rPr lang="en-US" altLang="en-US" sz="1400">
                  <a:solidFill>
                    <a:srgbClr val="FFFFFF"/>
                  </a:solidFill>
                  <a:cs typeface="Arial" panose="020B0604020202020204" pitchFamily="34" charset="0"/>
                </a:rPr>
                <a:t> Technology </a:t>
              </a:r>
            </a:p>
          </p:txBody>
        </p:sp>
        <p:sp>
          <p:nvSpPr>
            <p:cNvPr id="20" name="Google Shape;2505;p352">
              <a:extLst>
                <a:ext uri="{FF2B5EF4-FFF2-40B4-BE49-F238E27FC236}">
                  <a16:creationId xmlns:a16="http://schemas.microsoft.com/office/drawing/2014/main" id="{FEF5DA09-9630-4179-9B47-E2B31034DD05}"/>
                </a:ext>
              </a:extLst>
            </p:cNvPr>
            <p:cNvSpPr>
              <a:spLocks noChangeArrowheads="1"/>
            </p:cNvSpPr>
            <p:nvPr/>
          </p:nvSpPr>
          <p:spPr bwMode="auto">
            <a:xfrm>
              <a:off x="3075103" y="2980302"/>
              <a:ext cx="1554000" cy="5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400">
                  <a:solidFill>
                    <a:srgbClr val="FFFFFF"/>
                  </a:solidFill>
                  <a:cs typeface="Arial" panose="020B0604020202020204" pitchFamily="34" charset="0"/>
                </a:rPr>
                <a:t>Current State &amp; Future State </a:t>
              </a:r>
            </a:p>
            <a:p>
              <a:pPr algn="ctr"/>
              <a:r>
                <a:rPr lang="en-US" altLang="en-US" sz="1400">
                  <a:solidFill>
                    <a:srgbClr val="FFFFFF"/>
                  </a:solidFill>
                  <a:cs typeface="Arial" panose="020B0604020202020204" pitchFamily="34" charset="0"/>
                </a:rPr>
                <a:t>Analysis</a:t>
              </a:r>
            </a:p>
            <a:p>
              <a:pPr algn="ctr"/>
              <a:endParaRPr lang="en-US" altLang="en-US" sz="1400">
                <a:solidFill>
                  <a:srgbClr val="FFFFFF"/>
                </a:solidFill>
                <a:cs typeface="Arial" panose="020B0604020202020204" pitchFamily="34" charset="0"/>
              </a:endParaRPr>
            </a:p>
          </p:txBody>
        </p:sp>
        <p:sp>
          <p:nvSpPr>
            <p:cNvPr id="21" name="Google Shape;2506;p352">
              <a:extLst>
                <a:ext uri="{FF2B5EF4-FFF2-40B4-BE49-F238E27FC236}">
                  <a16:creationId xmlns:a16="http://schemas.microsoft.com/office/drawing/2014/main" id="{AA6AE82F-E146-4A10-B2A2-DC09EE4B9B11}"/>
                </a:ext>
              </a:extLst>
            </p:cNvPr>
            <p:cNvSpPr>
              <a:spLocks noChangeArrowheads="1"/>
            </p:cNvSpPr>
            <p:nvPr/>
          </p:nvSpPr>
          <p:spPr bwMode="auto">
            <a:xfrm>
              <a:off x="552777" y="2196290"/>
              <a:ext cx="2759700" cy="165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marL="171450" indent="-17145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What people do</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How they do it</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Why they do it</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Most common processes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Who is involved</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Staffing considerations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Quality of service</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Opportunities to improve</a:t>
              </a:r>
            </a:p>
            <a:p>
              <a:pPr>
                <a:spcBef>
                  <a:spcPts val="300"/>
                </a:spcBef>
                <a:buFont typeface="Arial" panose="020B0604020202020204" pitchFamily="34" charset="0"/>
                <a:buChar char="•"/>
              </a:pPr>
              <a:endParaRPr lang="en-US" altLang="en-US" sz="1200" dirty="0">
                <a:solidFill>
                  <a:srgbClr val="000000"/>
                </a:solidFill>
                <a:cs typeface="Arial" panose="020B0604020202020204" pitchFamily="34" charset="0"/>
              </a:endParaRPr>
            </a:p>
          </p:txBody>
        </p:sp>
        <p:sp>
          <p:nvSpPr>
            <p:cNvPr id="22" name="Google Shape;2507;p352">
              <a:extLst>
                <a:ext uri="{FF2B5EF4-FFF2-40B4-BE49-F238E27FC236}">
                  <a16:creationId xmlns:a16="http://schemas.microsoft.com/office/drawing/2014/main" id="{59F32D14-F960-47E5-8D66-55F55CB484C2}"/>
                </a:ext>
              </a:extLst>
            </p:cNvPr>
            <p:cNvSpPr>
              <a:spLocks noChangeArrowheads="1"/>
            </p:cNvSpPr>
            <p:nvPr/>
          </p:nvSpPr>
          <p:spPr bwMode="auto">
            <a:xfrm>
              <a:off x="6507630" y="2133387"/>
              <a:ext cx="2506200" cy="13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marL="171450" indent="-17145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Systems Accessed</a:t>
              </a:r>
              <a:endParaRPr lang="en-US" altLang="en-US" sz="1200" dirty="0">
                <a:solidFill>
                  <a:srgbClr val="000000"/>
                </a:solidFill>
                <a:cs typeface="Arial" panose="020B0604020202020204" pitchFamily="34" charset="0"/>
              </a:endParaRP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Data Management</a:t>
              </a:r>
              <a:endParaRPr lang="en-US" altLang="en-US" sz="1200" dirty="0">
                <a:solidFill>
                  <a:srgbClr val="000000"/>
                </a:solidFill>
                <a:cs typeface="Arial" panose="020B0604020202020204" pitchFamily="34" charset="0"/>
              </a:endParaRP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Ease of Use</a:t>
              </a:r>
              <a:endParaRPr lang="en-US" altLang="en-US" sz="1200" dirty="0">
                <a:solidFill>
                  <a:srgbClr val="000000"/>
                </a:solidFill>
                <a:cs typeface="Arial" panose="020B0604020202020204" pitchFamily="34" charset="0"/>
              </a:endParaRP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Workflow/Processes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Training </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Impact on student or others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Pain points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Risks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Touch points with other systems</a:t>
              </a:r>
              <a:endParaRPr lang="en-US" altLang="en-US" sz="1200" dirty="0">
                <a:solidFill>
                  <a:srgbClr val="000000"/>
                </a:solidFill>
                <a:cs typeface="Arial" panose="020B0604020202020204" pitchFamily="34" charset="0"/>
              </a:endParaRPr>
            </a:p>
          </p:txBody>
        </p:sp>
        <p:sp>
          <p:nvSpPr>
            <p:cNvPr id="23" name="Google Shape;2508;p352">
              <a:extLst>
                <a:ext uri="{FF2B5EF4-FFF2-40B4-BE49-F238E27FC236}">
                  <a16:creationId xmlns:a16="http://schemas.microsoft.com/office/drawing/2014/main" id="{12AD2A6D-BABE-4438-BF96-CE7203AC44C4}"/>
                </a:ext>
              </a:extLst>
            </p:cNvPr>
            <p:cNvSpPr/>
            <p:nvPr/>
          </p:nvSpPr>
          <p:spPr>
            <a:xfrm>
              <a:off x="504225" y="3940410"/>
              <a:ext cx="2662130" cy="1653295"/>
            </a:xfrm>
            <a:prstGeom prst="rect">
              <a:avLst/>
            </a:prstGeom>
            <a:noFill/>
            <a:ln>
              <a:noFill/>
            </a:ln>
          </p:spPr>
          <p:txBody>
            <a:bodyPr spcFirstLastPara="1" lIns="68575" tIns="34275" rIns="68575" bIns="34275"/>
            <a:lstStyle/>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How projects are identified</a:t>
              </a:r>
            </a:p>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How projects are estimated</a:t>
              </a:r>
            </a:p>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How projects get staffed</a:t>
              </a:r>
            </a:p>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Staffing levels</a:t>
              </a:r>
            </a:p>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How projects are funded</a:t>
              </a:r>
            </a:p>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How projects are managed</a:t>
              </a:r>
            </a:p>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How projects get tracked</a:t>
              </a:r>
            </a:p>
            <a:p>
              <a:pPr marL="171450" indent="-171450">
                <a:spcBef>
                  <a:spcPts val="300"/>
                </a:spcBef>
                <a:spcAft>
                  <a:spcPts val="0"/>
                </a:spcAft>
                <a:buFont typeface="Arial" panose="020B0604020202020204" pitchFamily="34" charset="0"/>
                <a:buChar char="•"/>
                <a:defRPr/>
              </a:pPr>
              <a:r>
                <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rPr>
                <a:t>How project success is measured</a:t>
              </a:r>
            </a:p>
            <a:p>
              <a:pPr>
                <a:spcBef>
                  <a:spcPts val="300"/>
                </a:spcBef>
                <a:spcAft>
                  <a:spcPts val="0"/>
                </a:spcAft>
                <a:defRPr/>
              </a:pPr>
              <a:endParaRPr lang="en-US" sz="1200" dirty="0">
                <a:solidFill>
                  <a:schemeClr val="dk1"/>
                </a:solidFill>
                <a:latin typeface="Arial" panose="020B0604020202020204" pitchFamily="34" charset="0"/>
                <a:ea typeface="Calibri" panose="020F0502020204030204" pitchFamily="34" charset="0"/>
                <a:cs typeface="Arial" panose="020B0604020202020204" pitchFamily="34" charset="0"/>
                <a:sym typeface="Arial"/>
              </a:endParaRPr>
            </a:p>
            <a:p>
              <a:pPr>
                <a:spcBef>
                  <a:spcPts val="300"/>
                </a:spcBef>
                <a:spcAft>
                  <a:spcPts val="0"/>
                </a:spcAft>
                <a:defRPr/>
              </a:pPr>
              <a:endParaRPr sz="1200" dirty="0">
                <a:solidFill>
                  <a:schemeClr val="dk1"/>
                </a:solidFill>
                <a:latin typeface="Arial" panose="020B0604020202020204" pitchFamily="34" charset="0"/>
                <a:ea typeface="Calibri" panose="020F0502020204030204" pitchFamily="34" charset="0"/>
                <a:cs typeface="Arial" panose="020B0604020202020204" pitchFamily="34" charset="0"/>
              </a:endParaRPr>
            </a:p>
          </p:txBody>
        </p:sp>
        <p:sp>
          <p:nvSpPr>
            <p:cNvPr id="24" name="Google Shape;2509;p352">
              <a:extLst>
                <a:ext uri="{FF2B5EF4-FFF2-40B4-BE49-F238E27FC236}">
                  <a16:creationId xmlns:a16="http://schemas.microsoft.com/office/drawing/2014/main" id="{C97A031D-78C3-4823-8382-8CA9AEE8205E}"/>
                </a:ext>
              </a:extLst>
            </p:cNvPr>
            <p:cNvSpPr>
              <a:spLocks noChangeArrowheads="1"/>
            </p:cNvSpPr>
            <p:nvPr/>
          </p:nvSpPr>
          <p:spPr bwMode="auto">
            <a:xfrm>
              <a:off x="6507630" y="4029665"/>
              <a:ext cx="2511600" cy="9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5" tIns="34275" rIns="68575" bIns="34275"/>
            <a:lstStyle>
              <a:lvl1pPr marL="171450" indent="-17145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Policies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User Procedures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Stakeholder analysis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Communication plans</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Training</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Documentation</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Impact of Change</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Culture and Willingness to Change</a:t>
              </a:r>
            </a:p>
            <a:p>
              <a:pPr>
                <a:spcBef>
                  <a:spcPts val="300"/>
                </a:spcBef>
                <a:buFont typeface="Arial" panose="020B0604020202020204" pitchFamily="34" charset="0"/>
                <a:buChar char="•"/>
              </a:pPr>
              <a:r>
                <a:rPr lang="en-US" altLang="en-US" sz="1200" dirty="0">
                  <a:solidFill>
                    <a:srgbClr val="000000"/>
                  </a:solidFill>
                  <a:cs typeface="Arial" panose="020B0604020202020204" pitchFamily="34" charset="0"/>
                  <a:sym typeface="Arial" panose="020B0604020202020204" pitchFamily="34" charset="0"/>
                </a:rPr>
                <a:t>Impact on mission/culture</a:t>
              </a:r>
              <a:endParaRPr lang="en-US" altLang="en-US" sz="1200" dirty="0">
                <a:solidFill>
                  <a:srgbClr val="000000"/>
                </a:solidFill>
                <a:cs typeface="Arial" panose="020B0604020202020204" pitchFamily="34" charset="0"/>
              </a:endParaRPr>
            </a:p>
          </p:txBody>
        </p:sp>
      </p:grpSp>
    </p:spTree>
    <p:extLst>
      <p:ext uri="{BB962C8B-B14F-4D97-AF65-F5344CB8AC3E}">
        <p14:creationId xmlns:p14="http://schemas.microsoft.com/office/powerpoint/2010/main" val="2136763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669143"/>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483" y="129006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214090" y="237104"/>
            <a:ext cx="10976427" cy="1194933"/>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Why Education Customers are Transforming</a:t>
            </a:r>
          </a:p>
        </p:txBody>
      </p:sp>
      <p:pic>
        <p:nvPicPr>
          <p:cNvPr id="8" name="Google Shape;323;p11">
            <a:extLst>
              <a:ext uri="{FF2B5EF4-FFF2-40B4-BE49-F238E27FC236}">
                <a16:creationId xmlns:a16="http://schemas.microsoft.com/office/drawing/2014/main" id="{38BFC6A9-7371-462A-BC05-C784E5D7BFEF}"/>
              </a:ext>
            </a:extLst>
          </p:cNvPr>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l="13988" t="35060" r="26467" b="9737"/>
          <a:stretch/>
        </p:blipFill>
        <p:spPr bwMode="auto">
          <a:xfrm>
            <a:off x="1741714" y="1785258"/>
            <a:ext cx="8679543" cy="4963886"/>
          </a:xfrm>
          <a:prstGeom prst="rect">
            <a:avLst/>
          </a:prstGeom>
          <a:solidFill>
            <a:srgbClr val="FF0000"/>
          </a:solidFill>
          <a:ln w="9525">
            <a:noFill/>
            <a:miter lim="800000"/>
            <a:headEnd type="none" w="sm" len="sm"/>
            <a:tailEnd type="none" w="sm" len="sm"/>
          </a:ln>
        </p:spPr>
      </p:pic>
    </p:spTree>
    <p:extLst>
      <p:ext uri="{BB962C8B-B14F-4D97-AF65-F5344CB8AC3E}">
        <p14:creationId xmlns:p14="http://schemas.microsoft.com/office/powerpoint/2010/main" val="1179891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Aligning with Generation Z</a:t>
            </a:r>
          </a:p>
        </p:txBody>
      </p:sp>
      <p:sp>
        <p:nvSpPr>
          <p:cNvPr id="4" name="TextBox 3">
            <a:extLst>
              <a:ext uri="{FF2B5EF4-FFF2-40B4-BE49-F238E27FC236}">
                <a16:creationId xmlns:a16="http://schemas.microsoft.com/office/drawing/2014/main" id="{AC7B64E5-E5D7-49B9-AABB-D9282FE3B09F}"/>
              </a:ext>
            </a:extLst>
          </p:cNvPr>
          <p:cNvSpPr txBox="1"/>
          <p:nvPr/>
        </p:nvSpPr>
        <p:spPr>
          <a:xfrm>
            <a:off x="674915" y="2216771"/>
            <a:ext cx="2474686" cy="4539704"/>
          </a:xfrm>
          <a:prstGeom prst="rect">
            <a:avLst/>
          </a:prstGeom>
          <a:noFill/>
          <a:ln>
            <a:solidFill>
              <a:srgbClr val="12284C"/>
            </a:solidFill>
          </a:ln>
        </p:spPr>
        <p:txBody>
          <a:bodyPr wrap="square" rtlCol="0">
            <a:spAutoFit/>
          </a:bodyPr>
          <a:lstStyle/>
          <a:p>
            <a:endParaRPr lang="en-US" sz="1700" b="1" dirty="0">
              <a:solidFill>
                <a:srgbClr val="12284C"/>
              </a:solidFill>
              <a:latin typeface="Arial" panose="020B0604020202020204" pitchFamily="34" charset="0"/>
              <a:cs typeface="Arial" panose="020B0604020202020204" pitchFamily="34" charset="0"/>
            </a:endParaRPr>
          </a:p>
          <a:p>
            <a:r>
              <a:rPr lang="en-US" sz="1700" b="1" dirty="0">
                <a:solidFill>
                  <a:srgbClr val="12284C"/>
                </a:solidFill>
                <a:latin typeface="Arial" panose="020B0604020202020204" pitchFamily="34" charset="0"/>
                <a:cs typeface="Arial" panose="020B0604020202020204" pitchFamily="34" charset="0"/>
              </a:rPr>
              <a:t>Baby Boomer Generation</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Born 1946-1964</a:t>
            </a:r>
          </a:p>
          <a:p>
            <a:r>
              <a:rPr lang="en-US" sz="1700" dirty="0">
                <a:latin typeface="Arial" panose="020B0604020202020204" pitchFamily="34" charset="0"/>
                <a:cs typeface="Arial" panose="020B0604020202020204" pitchFamily="34" charset="0"/>
              </a:rPr>
              <a:t>Ages 77-59</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Predates PC’s &amp; Mobility</a:t>
            </a:r>
          </a:p>
          <a:p>
            <a:r>
              <a:rPr lang="en-US" sz="1700" dirty="0">
                <a:latin typeface="Arial" panose="020B0604020202020204" pitchFamily="34" charset="0"/>
                <a:cs typeface="Arial" panose="020B0604020202020204" pitchFamily="34" charset="0"/>
              </a:rPr>
              <a:t>PMC: Personal Conversation</a:t>
            </a:r>
          </a:p>
          <a:p>
            <a:endParaRPr lang="en-US" sz="1700"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Decades of Industry</a:t>
            </a:r>
          </a:p>
          <a:p>
            <a:r>
              <a:rPr lang="en-US" sz="1700" dirty="0">
                <a:latin typeface="Arial" panose="020B0604020202020204" pitchFamily="34" charset="0"/>
                <a:cs typeface="Arial" panose="020B0604020202020204" pitchFamily="34" charset="0"/>
              </a:rPr>
              <a:t>Experience, Wisdom,  Market Makers &amp; Pioneers</a:t>
            </a:r>
          </a:p>
          <a:p>
            <a:r>
              <a:rPr lang="en-US" sz="1700" dirty="0">
                <a:latin typeface="Arial" panose="020B0604020202020204" pitchFamily="34" charset="0"/>
                <a:cs typeface="Arial" panose="020B0604020202020204" pitchFamily="34" charset="0"/>
              </a:rPr>
              <a:t>Believes in Tenure</a:t>
            </a:r>
          </a:p>
        </p:txBody>
      </p:sp>
      <p:sp>
        <p:nvSpPr>
          <p:cNvPr id="5" name="Rectangle 4">
            <a:extLst>
              <a:ext uri="{FF2B5EF4-FFF2-40B4-BE49-F238E27FC236}">
                <a16:creationId xmlns:a16="http://schemas.microsoft.com/office/drawing/2014/main" id="{2040532D-B793-483E-8BF1-2A1AC879EA0B}"/>
              </a:ext>
            </a:extLst>
          </p:cNvPr>
          <p:cNvSpPr/>
          <p:nvPr/>
        </p:nvSpPr>
        <p:spPr>
          <a:xfrm>
            <a:off x="674915" y="2216771"/>
            <a:ext cx="2474686" cy="280253"/>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4" name="TextBox 13">
            <a:extLst>
              <a:ext uri="{FF2B5EF4-FFF2-40B4-BE49-F238E27FC236}">
                <a16:creationId xmlns:a16="http://schemas.microsoft.com/office/drawing/2014/main" id="{A110A818-6167-4293-BCF5-573025D29B4B}"/>
              </a:ext>
            </a:extLst>
          </p:cNvPr>
          <p:cNvSpPr txBox="1"/>
          <p:nvPr/>
        </p:nvSpPr>
        <p:spPr>
          <a:xfrm>
            <a:off x="3416300" y="2240303"/>
            <a:ext cx="2474686" cy="4539704"/>
          </a:xfrm>
          <a:prstGeom prst="rect">
            <a:avLst/>
          </a:prstGeom>
          <a:noFill/>
          <a:ln>
            <a:solidFill>
              <a:srgbClr val="C89211"/>
            </a:solidFill>
          </a:ln>
        </p:spPr>
        <p:txBody>
          <a:bodyPr wrap="square" rtlCol="0">
            <a:spAutoFit/>
          </a:bodyPr>
          <a:lstStyle/>
          <a:p>
            <a:endParaRPr lang="en-US" sz="1700" b="1" dirty="0">
              <a:solidFill>
                <a:srgbClr val="12284C"/>
              </a:solidFill>
              <a:latin typeface="Arial" panose="020B0604020202020204" pitchFamily="34" charset="0"/>
              <a:cs typeface="Arial" panose="020B0604020202020204" pitchFamily="34" charset="0"/>
            </a:endParaRPr>
          </a:p>
          <a:p>
            <a:r>
              <a:rPr lang="en-US" sz="1700" b="1" dirty="0">
                <a:solidFill>
                  <a:srgbClr val="C89211"/>
                </a:solidFill>
                <a:latin typeface="Arial" panose="020B0604020202020204" pitchFamily="34" charset="0"/>
                <a:cs typeface="Arial" panose="020B0604020202020204" pitchFamily="34" charset="0"/>
              </a:rPr>
              <a:t>Generation X (Baby Bust)</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Born 1965-1979</a:t>
            </a:r>
          </a:p>
          <a:p>
            <a:r>
              <a:rPr lang="en-US" sz="1700" dirty="0">
                <a:latin typeface="Arial" panose="020B0604020202020204" pitchFamily="34" charset="0"/>
                <a:cs typeface="Arial" panose="020B0604020202020204" pitchFamily="34" charset="0"/>
              </a:rPr>
              <a:t>Ages 58-44</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Always had PC, Predates Mobility &amp; Internet </a:t>
            </a:r>
          </a:p>
          <a:p>
            <a:endParaRPr lang="en-US" sz="1700"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PMC: Email</a:t>
            </a:r>
          </a:p>
          <a:p>
            <a:r>
              <a:rPr lang="en-US" sz="1700" dirty="0">
                <a:latin typeface="Arial" panose="020B0604020202020204" pitchFamily="34" charset="0"/>
                <a:cs typeface="Arial" panose="020B0604020202020204" pitchFamily="34" charset="0"/>
              </a:rPr>
              <a:t>Rising Stars</a:t>
            </a:r>
          </a:p>
          <a:p>
            <a:r>
              <a:rPr lang="en-US" sz="1700" dirty="0">
                <a:latin typeface="Arial" panose="020B0604020202020204" pitchFamily="34" charset="0"/>
                <a:cs typeface="Arial" panose="020B0604020202020204" pitchFamily="34" charset="0"/>
              </a:rPr>
              <a:t>Loyal, Requires Career Path Growth</a:t>
            </a: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7AF5A50-ED98-4C46-90EE-8F9E6FCCE1E8}"/>
              </a:ext>
            </a:extLst>
          </p:cNvPr>
          <p:cNvSpPr/>
          <p:nvPr/>
        </p:nvSpPr>
        <p:spPr>
          <a:xfrm>
            <a:off x="3416300" y="2240303"/>
            <a:ext cx="2474686" cy="280253"/>
          </a:xfrm>
          <a:prstGeom prst="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7" name="TextBox 16">
            <a:extLst>
              <a:ext uri="{FF2B5EF4-FFF2-40B4-BE49-F238E27FC236}">
                <a16:creationId xmlns:a16="http://schemas.microsoft.com/office/drawing/2014/main" id="{7B163803-C3F7-4940-B352-A60713D605B6}"/>
              </a:ext>
            </a:extLst>
          </p:cNvPr>
          <p:cNvSpPr txBox="1"/>
          <p:nvPr/>
        </p:nvSpPr>
        <p:spPr>
          <a:xfrm>
            <a:off x="6157685" y="2216771"/>
            <a:ext cx="2474686" cy="4539704"/>
          </a:xfrm>
          <a:prstGeom prst="rect">
            <a:avLst/>
          </a:prstGeom>
          <a:noFill/>
          <a:ln>
            <a:solidFill>
              <a:srgbClr val="00B0F0"/>
            </a:solidFill>
          </a:ln>
        </p:spPr>
        <p:txBody>
          <a:bodyPr wrap="square" rtlCol="0">
            <a:spAutoFit/>
          </a:bodyPr>
          <a:lstStyle/>
          <a:p>
            <a:endParaRPr lang="en-US" sz="1700" b="1" dirty="0">
              <a:solidFill>
                <a:srgbClr val="12284C"/>
              </a:solidFill>
              <a:latin typeface="Arial" panose="020B0604020202020204" pitchFamily="34" charset="0"/>
              <a:cs typeface="Arial" panose="020B0604020202020204" pitchFamily="34" charset="0"/>
            </a:endParaRPr>
          </a:p>
          <a:p>
            <a:r>
              <a:rPr lang="en-US" sz="1700" b="1" dirty="0" err="1">
                <a:solidFill>
                  <a:srgbClr val="00B0F0"/>
                </a:solidFill>
                <a:latin typeface="Arial" panose="020B0604020202020204" pitchFamily="34" charset="0"/>
                <a:cs typeface="Arial" panose="020B0604020202020204" pitchFamily="34" charset="0"/>
              </a:rPr>
              <a:t>Xennials</a:t>
            </a:r>
            <a:r>
              <a:rPr lang="en-US" sz="1700" b="1" dirty="0">
                <a:solidFill>
                  <a:srgbClr val="00B0F0"/>
                </a:solidFill>
                <a:latin typeface="Arial" panose="020B0604020202020204" pitchFamily="34" charset="0"/>
                <a:cs typeface="Arial" panose="020B0604020202020204" pitchFamily="34" charset="0"/>
              </a:rPr>
              <a:t> &amp; </a:t>
            </a:r>
          </a:p>
          <a:p>
            <a:r>
              <a:rPr lang="en-US" sz="1700" b="1" dirty="0">
                <a:solidFill>
                  <a:srgbClr val="00B0F0"/>
                </a:solidFill>
                <a:latin typeface="Arial" panose="020B0604020202020204" pitchFamily="34" charset="0"/>
                <a:cs typeface="Arial" panose="020B0604020202020204" pitchFamily="34" charset="0"/>
              </a:rPr>
              <a:t>Millennials</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Born 1975-1985, </a:t>
            </a:r>
          </a:p>
          <a:p>
            <a:r>
              <a:rPr lang="en-US" sz="1700" dirty="0">
                <a:latin typeface="Arial" panose="020B0604020202020204" pitchFamily="34" charset="0"/>
                <a:cs typeface="Arial" panose="020B0604020202020204" pitchFamily="34" charset="0"/>
              </a:rPr>
              <a:t>1980-94</a:t>
            </a:r>
          </a:p>
          <a:p>
            <a:r>
              <a:rPr lang="en-US" sz="1700" dirty="0">
                <a:latin typeface="Arial" panose="020B0604020202020204" pitchFamily="34" charset="0"/>
                <a:cs typeface="Arial" panose="020B0604020202020204" pitchFamily="34" charset="0"/>
              </a:rPr>
              <a:t>Ages 48-38, 43-29</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Always had PC, Mobility &amp; Internet</a:t>
            </a:r>
          </a:p>
          <a:p>
            <a:endParaRPr lang="en-US" sz="1700" dirty="0">
              <a:latin typeface="Arial" panose="020B0604020202020204" pitchFamily="34" charset="0"/>
              <a:cs typeface="Arial" panose="020B0604020202020204" pitchFamily="34" charset="0"/>
            </a:endParaRPr>
          </a:p>
          <a:p>
            <a:r>
              <a:rPr lang="en-US" sz="1700" b="1" dirty="0">
                <a:latin typeface="Arial" panose="020B0604020202020204" pitchFamily="34" charset="0"/>
                <a:cs typeface="Arial" panose="020B0604020202020204" pitchFamily="34" charset="0"/>
              </a:rPr>
              <a:t>PMC: Text</a:t>
            </a:r>
          </a:p>
          <a:p>
            <a:r>
              <a:rPr lang="en-US" sz="1700" dirty="0">
                <a:latin typeface="Arial" panose="020B0604020202020204" pitchFamily="34" charset="0"/>
                <a:cs typeface="Arial" panose="020B0604020202020204" pitchFamily="34" charset="0"/>
              </a:rPr>
              <a:t>Fresh Perspectives, Uninhibited &amp; Impatient with Low Tech</a:t>
            </a: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C0A5FA24-FEA0-4C01-A2B5-7C207446D8BA}"/>
              </a:ext>
            </a:extLst>
          </p:cNvPr>
          <p:cNvSpPr/>
          <p:nvPr/>
        </p:nvSpPr>
        <p:spPr>
          <a:xfrm>
            <a:off x="6157685" y="2216771"/>
            <a:ext cx="2474686" cy="2802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9" name="TextBox 18">
            <a:extLst>
              <a:ext uri="{FF2B5EF4-FFF2-40B4-BE49-F238E27FC236}">
                <a16:creationId xmlns:a16="http://schemas.microsoft.com/office/drawing/2014/main" id="{FA1D677F-B80D-433C-86A7-74094D97D235}"/>
              </a:ext>
            </a:extLst>
          </p:cNvPr>
          <p:cNvSpPr txBox="1"/>
          <p:nvPr/>
        </p:nvSpPr>
        <p:spPr>
          <a:xfrm>
            <a:off x="8899070" y="2216771"/>
            <a:ext cx="2474686" cy="4539704"/>
          </a:xfrm>
          <a:prstGeom prst="rect">
            <a:avLst/>
          </a:prstGeom>
          <a:solidFill>
            <a:srgbClr val="FFC629"/>
          </a:solidFill>
          <a:ln>
            <a:solidFill>
              <a:srgbClr val="12284C"/>
            </a:solidFill>
          </a:ln>
        </p:spPr>
        <p:txBody>
          <a:bodyPr wrap="square" rtlCol="0">
            <a:spAutoFit/>
          </a:bodyPr>
          <a:lstStyle/>
          <a:p>
            <a:endParaRPr lang="en-US" sz="1700" b="1" dirty="0">
              <a:solidFill>
                <a:srgbClr val="12284C"/>
              </a:solidFill>
              <a:latin typeface="Arial" panose="020B0604020202020204" pitchFamily="34" charset="0"/>
              <a:cs typeface="Arial" panose="020B0604020202020204" pitchFamily="34" charset="0"/>
            </a:endParaRPr>
          </a:p>
          <a:p>
            <a:r>
              <a:rPr lang="en-US" sz="1700" b="1" dirty="0" err="1">
                <a:latin typeface="Arial" panose="020B0604020202020204" pitchFamily="34" charset="0"/>
                <a:cs typeface="Arial" panose="020B0604020202020204" pitchFamily="34" charset="0"/>
              </a:rPr>
              <a:t>iGen</a:t>
            </a:r>
            <a:r>
              <a:rPr lang="en-US" sz="1700" b="1" dirty="0">
                <a:latin typeface="Arial" panose="020B0604020202020204" pitchFamily="34" charset="0"/>
                <a:cs typeface="Arial" panose="020B0604020202020204" pitchFamily="34" charset="0"/>
              </a:rPr>
              <a:t> /</a:t>
            </a:r>
          </a:p>
          <a:p>
            <a:r>
              <a:rPr lang="en-US" sz="1700" b="1" dirty="0">
                <a:latin typeface="Arial" panose="020B0604020202020204" pitchFamily="34" charset="0"/>
                <a:cs typeface="Arial" panose="020B0604020202020204" pitchFamily="34" charset="0"/>
              </a:rPr>
              <a:t>Generation Z</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Born 1995-2012</a:t>
            </a:r>
          </a:p>
          <a:p>
            <a:r>
              <a:rPr lang="en-US" sz="1700" dirty="0">
                <a:latin typeface="Arial" panose="020B0604020202020204" pitchFamily="34" charset="0"/>
                <a:cs typeface="Arial" panose="020B0604020202020204" pitchFamily="34" charset="0"/>
              </a:rPr>
              <a:t>Ages 28-11</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Tablet, Smart Phone &amp; Perpetual Connection</a:t>
            </a: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PMC: Social</a:t>
            </a:r>
          </a:p>
          <a:p>
            <a:r>
              <a:rPr lang="en-US" sz="1700" dirty="0">
                <a:latin typeface="Arial" panose="020B0604020202020204" pitchFamily="34" charset="0"/>
                <a:cs typeface="Arial" panose="020B0604020202020204" pitchFamily="34" charset="0"/>
              </a:rPr>
              <a:t>Super Social, Obsessively Connected, Unconstrained, Non-Tolerant</a:t>
            </a:r>
          </a:p>
          <a:p>
            <a:endParaRPr lang="en-US" sz="17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E6B2D9E-BB77-48B9-9862-2DAD45AC5E09}"/>
              </a:ext>
            </a:extLst>
          </p:cNvPr>
          <p:cNvSpPr/>
          <p:nvPr/>
        </p:nvSpPr>
        <p:spPr>
          <a:xfrm>
            <a:off x="8899070" y="2216771"/>
            <a:ext cx="2474686" cy="2802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Tree>
    <p:extLst>
      <p:ext uri="{BB962C8B-B14F-4D97-AF65-F5344CB8AC3E}">
        <p14:creationId xmlns:p14="http://schemas.microsoft.com/office/powerpoint/2010/main" val="4138111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Agility Is Necessary to Address “Generation Alpha”</a:t>
            </a:r>
            <a:br>
              <a:rPr lang="en-US" sz="36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(Students born 2010-2025)</a:t>
            </a:r>
            <a:endParaRPr lang="en-US" sz="3600" b="1" dirty="0">
              <a:solidFill>
                <a:schemeClr val="bg1"/>
              </a:solidFill>
              <a:latin typeface="Arial" panose="020B060402020202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237195"/>
            <a:ext cx="11469687" cy="4339945"/>
          </a:xfrm>
          <a:prstGeom prst="rect">
            <a:avLst/>
          </a:prstGeom>
          <a:noFill/>
          <a:ln>
            <a:noFill/>
          </a:ln>
        </p:spPr>
        <p:txBody>
          <a:bodyPr>
            <a:normAutofit fontScale="92500" lnSpcReduction="10000"/>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2.8 million Gen Alphas are born globally each week</a:t>
            </a:r>
          </a:p>
          <a:p>
            <a:pPr>
              <a:spcBef>
                <a:spcPts val="0"/>
              </a:spcBef>
              <a:buClr>
                <a:schemeClr val="accent1">
                  <a:lumMod val="60000"/>
                  <a:lumOff val="40000"/>
                </a:schemeClr>
              </a:buClr>
              <a:buBlip>
                <a:blip r:embed="rId4"/>
              </a:buBlip>
              <a:defRPr/>
            </a:pPr>
            <a:endParaRPr lang="en-US" sz="6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Generation Alpha will be the most educated generation in history</a:t>
            </a:r>
          </a:p>
          <a:p>
            <a:pPr>
              <a:spcBef>
                <a:spcPts val="0"/>
              </a:spcBef>
              <a:buClr>
                <a:schemeClr val="accent1">
                  <a:lumMod val="60000"/>
                  <a:lumOff val="40000"/>
                </a:schemeClr>
              </a:buClr>
              <a:buBlip>
                <a:blip r:embed="rId4"/>
              </a:buBlip>
              <a:defRPr/>
            </a:pPr>
            <a:endParaRPr lang="en-US" sz="6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Technology will be expected to be </a:t>
            </a:r>
            <a:r>
              <a:rPr lang="en-US" sz="1800" b="1" u="sng" dirty="0">
                <a:solidFill>
                  <a:srgbClr val="121737"/>
                </a:solidFill>
                <a:latin typeface="Arial" panose="020B0604020202020204" pitchFamily="34" charset="0"/>
                <a:ea typeface="Calibri" panose="020F0502020204030204" pitchFamily="34" charset="0"/>
                <a:cs typeface="Arial" panose="020B0604020202020204" pitchFamily="34" charset="0"/>
              </a:rPr>
              <a:t>seamless</a:t>
            </a: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 throughout their lives</a:t>
            </a:r>
          </a:p>
          <a:p>
            <a:pPr>
              <a:spcBef>
                <a:spcPts val="0"/>
              </a:spcBef>
              <a:buClr>
                <a:schemeClr val="accent1">
                  <a:lumMod val="60000"/>
                  <a:lumOff val="40000"/>
                </a:schemeClr>
              </a:buClr>
              <a:buBlip>
                <a:blip r:embed="rId4"/>
              </a:buBlip>
              <a:defRPr/>
            </a:pPr>
            <a:endParaRPr lang="en-US" sz="7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1" dirty="0">
                <a:solidFill>
                  <a:srgbClr val="121737"/>
                </a:solidFill>
                <a:latin typeface="Arial" panose="020B0604020202020204" pitchFamily="34" charset="0"/>
                <a:ea typeface="Calibri" panose="020F0502020204030204" pitchFamily="34" charset="0"/>
                <a:cs typeface="Arial" panose="020B0604020202020204" pitchFamily="34" charset="0"/>
              </a:rPr>
              <a:t>Aligning with the high schools will be more important than ever</a:t>
            </a:r>
          </a:p>
          <a:p>
            <a:pPr>
              <a:spcBef>
                <a:spcPts val="0"/>
              </a:spcBef>
              <a:buClr>
                <a:schemeClr val="accent1">
                  <a:lumMod val="60000"/>
                  <a:lumOff val="40000"/>
                </a:schemeClr>
              </a:buClr>
              <a:buBlip>
                <a:blip r:embed="rId4"/>
              </a:buBlip>
              <a:defRPr/>
            </a:pPr>
            <a:endParaRPr lang="en-US" sz="6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Artificial Intelligence will be part of this generation’s learning model</a:t>
            </a:r>
          </a:p>
          <a:p>
            <a:pPr>
              <a:spcBef>
                <a:spcPts val="0"/>
              </a:spcBef>
              <a:buClr>
                <a:schemeClr val="accent1">
                  <a:lumMod val="60000"/>
                  <a:lumOff val="40000"/>
                </a:schemeClr>
              </a:buClr>
              <a:buBlip>
                <a:blip r:embed="rId4"/>
              </a:buBlip>
              <a:defRPr/>
            </a:pPr>
            <a:endParaRPr lang="en-US" sz="600" u="sng"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chemeClr val="tx1"/>
                </a:solidFill>
                <a:latin typeface="Arial" panose="020B0604020202020204" pitchFamily="34" charset="0"/>
                <a:ea typeface="Calibri" panose="020F0502020204030204" pitchFamily="34" charset="0"/>
                <a:cs typeface="Arial" panose="020B0604020202020204" pitchFamily="34" charset="0"/>
              </a:rPr>
              <a:t>Alphas are used to the </a:t>
            </a:r>
            <a:r>
              <a:rPr lang="en-US" sz="1800" b="1" u="sng" dirty="0">
                <a:solidFill>
                  <a:schemeClr val="tx1"/>
                </a:solidFill>
                <a:latin typeface="Arial" panose="020B0604020202020204" pitchFamily="34" charset="0"/>
                <a:ea typeface="Calibri" panose="020F0502020204030204" pitchFamily="34" charset="0"/>
                <a:cs typeface="Arial" panose="020B0604020202020204" pitchFamily="34" charset="0"/>
              </a:rPr>
              <a:t>immediate accessibility of information</a:t>
            </a:r>
            <a:r>
              <a:rPr lang="en-US" sz="1800" b="0" dirty="0">
                <a:solidFill>
                  <a:schemeClr val="tx1"/>
                </a:solidFill>
                <a:latin typeface="Arial" panose="020B0604020202020204" pitchFamily="34" charset="0"/>
                <a:ea typeface="Calibri" panose="020F0502020204030204" pitchFamily="34" charset="0"/>
                <a:cs typeface="Arial" panose="020B0604020202020204" pitchFamily="34" charset="0"/>
              </a:rPr>
              <a:t>. As such, highly personalized and targeted learning experiences are critical</a:t>
            </a:r>
          </a:p>
          <a:p>
            <a:pPr>
              <a:spcBef>
                <a:spcPts val="0"/>
              </a:spcBef>
              <a:buClr>
                <a:schemeClr val="accent1">
                  <a:lumMod val="60000"/>
                  <a:lumOff val="40000"/>
                </a:schemeClr>
              </a:buClr>
              <a:buBlip>
                <a:blip r:embed="rId4"/>
              </a:buBlip>
              <a:defRPr/>
            </a:pPr>
            <a:endParaRPr lang="en-US" sz="600" b="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65% of Gen Alphas will work in jobs that don’t exist today</a:t>
            </a:r>
          </a:p>
          <a:p>
            <a:pPr>
              <a:spcBef>
                <a:spcPts val="0"/>
              </a:spcBef>
              <a:buClr>
                <a:schemeClr val="accent1">
                  <a:lumMod val="60000"/>
                  <a:lumOff val="40000"/>
                </a:schemeClr>
              </a:buClr>
              <a:buBlip>
                <a:blip r:embed="rId4"/>
              </a:buBlip>
              <a:defRPr/>
            </a:pPr>
            <a:endParaRPr lang="en-US" sz="6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Half of Gen Alphas are expected to earn a university degree</a:t>
            </a:r>
          </a:p>
          <a:p>
            <a:pPr>
              <a:spcBef>
                <a:spcPts val="0"/>
              </a:spcBef>
              <a:buClr>
                <a:schemeClr val="accent1">
                  <a:lumMod val="60000"/>
                  <a:lumOff val="40000"/>
                </a:schemeClr>
              </a:buClr>
              <a:buBlip>
                <a:blip r:embed="rId4"/>
              </a:buBlip>
              <a:defRPr/>
            </a:pPr>
            <a:endParaRPr lang="en-US" sz="6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Programs/courses/curriculum may need to be aligned with the workforce of tomorrow</a:t>
            </a:r>
          </a:p>
          <a:p>
            <a:pPr>
              <a:spcBef>
                <a:spcPts val="0"/>
              </a:spcBef>
              <a:buClr>
                <a:schemeClr val="accent1">
                  <a:lumMod val="60000"/>
                  <a:lumOff val="40000"/>
                </a:schemeClr>
              </a:buClr>
              <a:buBlip>
                <a:blip r:embed="rId4"/>
              </a:buBlip>
              <a:defRPr/>
            </a:pPr>
            <a:endParaRPr lang="en-US" sz="6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Faculty will need to be trained/retooled</a:t>
            </a:r>
          </a:p>
          <a:p>
            <a:pPr>
              <a:spcBef>
                <a:spcPts val="0"/>
              </a:spcBef>
              <a:buClr>
                <a:schemeClr val="accent1">
                  <a:lumMod val="60000"/>
                  <a:lumOff val="40000"/>
                </a:schemeClr>
              </a:buClr>
              <a:buBlip>
                <a:blip r:embed="rId4"/>
              </a:buBlip>
              <a:defRPr/>
            </a:pPr>
            <a:endParaRPr lang="en-US" sz="6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Facilities may need retooling for labs (virtual reality, augmented reality, new technology)</a:t>
            </a:r>
          </a:p>
          <a:p>
            <a:pPr>
              <a:spcBef>
                <a:spcPts val="0"/>
              </a:spcBef>
              <a:buClr>
                <a:schemeClr val="accent1">
                  <a:lumMod val="60000"/>
                  <a:lumOff val="40000"/>
                </a:schemeClr>
              </a:buClr>
              <a:buBlip>
                <a:blip r:embed="rId4"/>
              </a:buBlip>
              <a:defRPr/>
            </a:pPr>
            <a:endParaRPr lang="en-US" sz="700" b="0" dirty="0">
              <a:solidFill>
                <a:srgbClr val="121737"/>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0" dirty="0">
                <a:solidFill>
                  <a:srgbClr val="121737"/>
                </a:solidFill>
                <a:latin typeface="Arial" panose="020B0604020202020204" pitchFamily="34" charset="0"/>
                <a:ea typeface="Calibri" panose="020F0502020204030204" pitchFamily="34" charset="0"/>
                <a:cs typeface="Arial" panose="020B0604020202020204" pitchFamily="34" charset="0"/>
              </a:rPr>
              <a:t>Expertise managing state and federal grants will be necessary to remain competitive</a:t>
            </a:r>
          </a:p>
          <a:p>
            <a:pPr>
              <a:spcBef>
                <a:spcPts val="0"/>
              </a:spcBef>
              <a:buClr>
                <a:schemeClr val="accent1">
                  <a:lumMod val="60000"/>
                  <a:lumOff val="40000"/>
                </a:schemeClr>
              </a:buClr>
              <a:buBlip>
                <a:blip r:embed="rId4"/>
              </a:buBlip>
              <a:defRPr/>
            </a:pPr>
            <a:endParaRPr lang="en-US" sz="1800" b="0" kern="0" dirty="0">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endParaRPr lang="en-US" sz="18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2">
            <a:extLst>
              <a:ext uri="{FF2B5EF4-FFF2-40B4-BE49-F238E27FC236}">
                <a16:creationId xmlns:a16="http://schemas.microsoft.com/office/drawing/2014/main" id="{BA0B2685-E871-4A07-A7C6-CA8BBF84C00D}"/>
              </a:ext>
            </a:extLst>
          </p:cNvPr>
          <p:cNvSpPr txBox="1">
            <a:spLocks noChangeArrowheads="1"/>
          </p:cNvSpPr>
          <p:nvPr/>
        </p:nvSpPr>
        <p:spPr bwMode="auto">
          <a:xfrm>
            <a:off x="0" y="6307257"/>
            <a:ext cx="12192000"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31520" rIns="36576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200" dirty="0">
                <a:latin typeface="Calibri" panose="020F0502020204030204" pitchFamily="34" charset="0"/>
                <a:cs typeface="Calibri" panose="020F0502020204030204" pitchFamily="34" charset="0"/>
              </a:rPr>
              <a:t>The latest industrial revolution (4.0) - the trend toward interconnectivity, automation, machine learning, and real-time data - will continue to transform the workplace, including changes in employability. This demands a response from higher education institutions</a:t>
            </a:r>
          </a:p>
        </p:txBody>
      </p:sp>
    </p:spTree>
    <p:extLst>
      <p:ext uri="{BB962C8B-B14F-4D97-AF65-F5344CB8AC3E}">
        <p14:creationId xmlns:p14="http://schemas.microsoft.com/office/powerpoint/2010/main" val="986207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626835"/>
            <a:ext cx="12192000" cy="104230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Welcome and Opening Remarks</a:t>
            </a:r>
          </a:p>
        </p:txBody>
      </p:sp>
    </p:spTree>
    <p:extLst>
      <p:ext uri="{BB962C8B-B14F-4D97-AF65-F5344CB8AC3E}">
        <p14:creationId xmlns:p14="http://schemas.microsoft.com/office/powerpoint/2010/main" val="2456738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Summary of Challenges</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237195"/>
            <a:ext cx="11088687" cy="4620805"/>
          </a:xfrm>
          <a:prstGeom prst="rect">
            <a:avLst/>
          </a:prstGeom>
          <a:noFill/>
          <a:ln>
            <a:noFill/>
          </a:ln>
        </p:spPr>
        <p:txBody>
          <a:bodyPr>
            <a:normAutofit fontScale="92500" lnSpcReduction="20000"/>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1" dirty="0">
                <a:solidFill>
                  <a:schemeClr val="tx1"/>
                </a:solidFill>
                <a:latin typeface="Arial" panose="020B0604020202020204" pitchFamily="34" charset="0"/>
                <a:cs typeface="Arial" panose="020B0604020202020204" pitchFamily="34" charset="0"/>
              </a:rPr>
              <a:t>Critical college platforms have atrophied to the point they have become a liability </a:t>
            </a:r>
            <a:r>
              <a:rPr lang="en-US" altLang="en-US" sz="1800" b="0" dirty="0">
                <a:solidFill>
                  <a:schemeClr val="tx1"/>
                </a:solidFill>
                <a:latin typeface="Arial" panose="020B0604020202020204" pitchFamily="34" charset="0"/>
                <a:cs typeface="Arial" panose="020B0604020202020204" pitchFamily="34" charset="0"/>
              </a:rPr>
              <a:t>for many departments (HR, Payroll, Finance predominantly)</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0" dirty="0">
                <a:solidFill>
                  <a:schemeClr val="tx1"/>
                </a:solidFill>
                <a:latin typeface="Arial" panose="020B0604020202020204" pitchFamily="34" charset="0"/>
                <a:cs typeface="Arial" panose="020B0604020202020204" pitchFamily="34" charset="0"/>
              </a:rPr>
              <a:t>Many </a:t>
            </a:r>
            <a:r>
              <a:rPr lang="en-US" altLang="en-US" sz="1800" b="1" dirty="0">
                <a:solidFill>
                  <a:schemeClr val="tx1"/>
                </a:solidFill>
                <a:latin typeface="Arial" panose="020B0604020202020204" pitchFamily="34" charset="0"/>
                <a:cs typeface="Arial" panose="020B0604020202020204" pitchFamily="34" charset="0"/>
              </a:rPr>
              <a:t>users lack the modern tools </a:t>
            </a:r>
            <a:r>
              <a:rPr lang="en-US" altLang="en-US" sz="1800" b="0" dirty="0">
                <a:solidFill>
                  <a:schemeClr val="tx1"/>
                </a:solidFill>
                <a:latin typeface="Arial" panose="020B0604020202020204" pitchFamily="34" charset="0"/>
                <a:cs typeface="Arial" panose="020B0604020202020204" pitchFamily="34" charset="0"/>
              </a:rPr>
              <a:t>needed to remain competitive with peers </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1" dirty="0">
                <a:solidFill>
                  <a:schemeClr val="tx1"/>
                </a:solidFill>
                <a:latin typeface="Arial" panose="020B0604020202020204" pitchFamily="34" charset="0"/>
                <a:cs typeface="Arial" panose="020B0604020202020204" pitchFamily="34" charset="0"/>
              </a:rPr>
              <a:t>Limited ability to audit system </a:t>
            </a:r>
            <a:r>
              <a:rPr lang="en-US" altLang="en-US" sz="1800" b="0" dirty="0">
                <a:solidFill>
                  <a:schemeClr val="tx1"/>
                </a:solidFill>
                <a:latin typeface="Arial" panose="020B0604020202020204" pitchFamily="34" charset="0"/>
                <a:cs typeface="Arial" panose="020B0604020202020204" pitchFamily="34" charset="0"/>
              </a:rPr>
              <a:t>- track data changes or updates (fields)</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0" dirty="0">
                <a:solidFill>
                  <a:schemeClr val="tx1"/>
                </a:solidFill>
                <a:latin typeface="Arial" panose="020B0604020202020204" pitchFamily="34" charset="0"/>
                <a:cs typeface="Arial" panose="020B0604020202020204" pitchFamily="34" charset="0"/>
              </a:rPr>
              <a:t>Many </a:t>
            </a:r>
            <a:r>
              <a:rPr lang="en-US" altLang="en-US" sz="1800" b="1" dirty="0">
                <a:solidFill>
                  <a:schemeClr val="tx1"/>
                </a:solidFill>
                <a:latin typeface="Arial" panose="020B0604020202020204" pitchFamily="34" charset="0"/>
                <a:cs typeface="Arial" panose="020B0604020202020204" pitchFamily="34" charset="0"/>
              </a:rPr>
              <a:t>users are not getting data </a:t>
            </a:r>
            <a:r>
              <a:rPr lang="en-US" altLang="en-US" sz="1800" b="0" dirty="0">
                <a:solidFill>
                  <a:schemeClr val="tx1"/>
                </a:solidFill>
                <a:latin typeface="Arial" panose="020B0604020202020204" pitchFamily="34" charset="0"/>
                <a:cs typeface="Arial" panose="020B0604020202020204" pitchFamily="34" charset="0"/>
              </a:rPr>
              <a:t>needed to get their jobs done </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0" dirty="0">
                <a:solidFill>
                  <a:schemeClr val="tx1"/>
                </a:solidFill>
                <a:latin typeface="Arial" panose="020B0604020202020204" pitchFamily="34" charset="0"/>
                <a:cs typeface="Arial" panose="020B0604020202020204" pitchFamily="34" charset="0"/>
              </a:rPr>
              <a:t>Need shadow systems (Excel) to validate, update, and manage data </a:t>
            </a:r>
            <a:r>
              <a:rPr lang="mr-IN" altLang="en-US" sz="1800" b="0" dirty="0">
                <a:solidFill>
                  <a:schemeClr val="tx1"/>
                </a:solidFill>
                <a:latin typeface="Arial" panose="020B0604020202020204" pitchFamily="34" charset="0"/>
              </a:rPr>
              <a:t>–</a:t>
            </a:r>
            <a:r>
              <a:rPr lang="en-US" altLang="en-US" sz="1800" b="0" dirty="0">
                <a:solidFill>
                  <a:schemeClr val="tx1"/>
                </a:solidFill>
                <a:latin typeface="Arial" panose="020B0604020202020204" pitchFamily="34" charset="0"/>
                <a:cs typeface="Arial" panose="020B0604020202020204" pitchFamily="34" charset="0"/>
              </a:rPr>
              <a:t> leading to lack of consistency in reporting  </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1" dirty="0">
                <a:solidFill>
                  <a:schemeClr val="tx1"/>
                </a:solidFill>
                <a:latin typeface="Arial" panose="020B0604020202020204" pitchFamily="34" charset="0"/>
                <a:cs typeface="Arial" panose="020B0604020202020204" pitchFamily="34" charset="0"/>
              </a:rPr>
              <a:t>Most departments are fragmented/siloed </a:t>
            </a:r>
            <a:r>
              <a:rPr lang="en-US" altLang="en-US" sz="1800" b="0" dirty="0">
                <a:solidFill>
                  <a:schemeClr val="tx1"/>
                </a:solidFill>
                <a:latin typeface="Arial" panose="020B0604020202020204" pitchFamily="34" charset="0"/>
                <a:cs typeface="Arial" panose="020B0604020202020204" pitchFamily="34" charset="0"/>
              </a:rPr>
              <a:t>due to manual nature of work and volume</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0" dirty="0">
                <a:solidFill>
                  <a:schemeClr val="tx1"/>
                </a:solidFill>
                <a:latin typeface="Arial" panose="020B0604020202020204" pitchFamily="34" charset="0"/>
                <a:cs typeface="Arial" panose="020B0604020202020204" pitchFamily="34" charset="0"/>
              </a:rPr>
              <a:t>Many </a:t>
            </a:r>
            <a:r>
              <a:rPr lang="en-US" altLang="en-US" sz="1800" b="1" dirty="0">
                <a:solidFill>
                  <a:schemeClr val="tx1"/>
                </a:solidFill>
                <a:latin typeface="Arial" panose="020B0604020202020204" pitchFamily="34" charset="0"/>
                <a:cs typeface="Arial" panose="020B0604020202020204" pitchFamily="34" charset="0"/>
              </a:rPr>
              <a:t>job functions are heavily manual </a:t>
            </a:r>
            <a:r>
              <a:rPr lang="en-US" altLang="en-US" sz="1800" b="0" dirty="0">
                <a:solidFill>
                  <a:schemeClr val="tx1"/>
                </a:solidFill>
                <a:latin typeface="Arial" panose="020B0604020202020204" pitchFamily="34" charset="0"/>
                <a:cs typeface="Arial" panose="020B0604020202020204" pitchFamily="34" charset="0"/>
              </a:rPr>
              <a:t>and repetitive due to lack of system integration</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0" dirty="0">
                <a:solidFill>
                  <a:schemeClr val="tx1"/>
                </a:solidFill>
                <a:latin typeface="Arial" panose="020B0604020202020204" pitchFamily="34" charset="0"/>
                <a:cs typeface="Arial" panose="020B0604020202020204" pitchFamily="34" charset="0"/>
              </a:rPr>
              <a:t>I/T department has focused most support efforts on the SIS platform leaving the HR and Finance teams without adequate technical support for their critical applications</a:t>
            </a:r>
          </a:p>
          <a:p>
            <a:pPr eaLnBrk="1" hangingPunct="1">
              <a:lnSpc>
                <a:spcPct val="100000"/>
              </a:lnSpc>
              <a:spcBef>
                <a:spcPct val="20000"/>
              </a:spcBef>
              <a:spcAft>
                <a:spcPts val="1200"/>
              </a:spcAft>
              <a:buClr>
                <a:schemeClr val="accent1">
                  <a:lumMod val="60000"/>
                  <a:lumOff val="40000"/>
                </a:schemeClr>
              </a:buClr>
              <a:buBlip>
                <a:blip r:embed="rId4"/>
              </a:buBlip>
              <a:defRPr/>
            </a:pPr>
            <a:r>
              <a:rPr lang="en-US" altLang="en-US" sz="1800" b="0" dirty="0">
                <a:solidFill>
                  <a:schemeClr val="tx1"/>
                </a:solidFill>
                <a:latin typeface="Arial" panose="020B0604020202020204" pitchFamily="34" charset="0"/>
                <a:cs typeface="Arial" panose="020B0604020202020204" pitchFamily="34" charset="0"/>
              </a:rPr>
              <a:t>Key vacancy in I/T leadership and several open I/T and Business positions</a:t>
            </a:r>
            <a:endParaRPr lang="en-US" sz="1800" b="0" kern="0" dirty="0">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endParaRPr lang="en-US" sz="18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722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Challenges with Existing Banner Platform</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237195"/>
            <a:ext cx="11088687" cy="4443005"/>
          </a:xfrm>
          <a:prstGeom prst="rect">
            <a:avLst/>
          </a:prstGeom>
          <a:noFill/>
          <a:ln>
            <a:noFill/>
          </a:ln>
        </p:spPr>
        <p:txBody>
          <a:bodyPr>
            <a:normAutofit fontScale="92500" lnSpcReduction="10000"/>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spcBef>
                <a:spcPts val="0"/>
              </a:spcBef>
              <a:buClr>
                <a:schemeClr val="accent1">
                  <a:lumMod val="60000"/>
                  <a:lumOff val="40000"/>
                </a:schemeClr>
              </a:buClr>
              <a:buBlip>
                <a:blip r:embed="rId4"/>
              </a:buBlip>
              <a:defRPr/>
            </a:pP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Banner is almost 3 decades old </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and has antiquated technology, inefficient tools, and ineffective processes to advance the College to the next level</a:t>
            </a:r>
          </a:p>
          <a:p>
            <a:pPr>
              <a:spcBef>
                <a:spcPts val="0"/>
              </a:spcBef>
              <a:buClr>
                <a:schemeClr val="accent1">
                  <a:lumMod val="60000"/>
                  <a:lumOff val="40000"/>
                </a:schemeClr>
              </a:buClr>
              <a:buBlip>
                <a:blip r:embed="rId4"/>
              </a:buBlip>
              <a:defRPr/>
            </a:pPr>
            <a:endParaRPr lang="en-US" sz="1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Many job functions and processes are </a:t>
            </a: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heavily paper-based</a:t>
            </a:r>
          </a:p>
          <a:p>
            <a:pPr>
              <a:spcBef>
                <a:spcPts val="0"/>
              </a:spcBef>
              <a:buClr>
                <a:schemeClr val="accent1">
                  <a:lumMod val="60000"/>
                  <a:lumOff val="40000"/>
                </a:schemeClr>
              </a:buClr>
              <a:buBlip>
                <a:blip r:embed="rId4"/>
              </a:buBlip>
              <a:defRPr/>
            </a:pPr>
            <a:endParaRPr lang="en-US" sz="11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sym typeface="Calibri"/>
              </a:rPr>
              <a:t>Faculty, staff, and students have to consolidate data from multiple systems</a:t>
            </a:r>
          </a:p>
          <a:p>
            <a:pPr>
              <a:spcBef>
                <a:spcPts val="0"/>
              </a:spcBef>
              <a:buClr>
                <a:schemeClr val="accent1">
                  <a:lumMod val="60000"/>
                  <a:lumOff val="40000"/>
                </a:schemeClr>
              </a:buClr>
              <a:buBlip>
                <a:blip r:embed="rId4"/>
              </a:buBlip>
              <a:defRPr/>
            </a:pPr>
            <a:endParaRPr lang="en-US" sz="1100" dirty="0">
              <a:solidFill>
                <a:schemeClr val="tx1"/>
              </a:solidFill>
              <a:latin typeface="Arial" panose="020B0604020202020204" pitchFamily="34" charset="0"/>
              <a:ea typeface="Calibri" panose="020F0502020204030204" pitchFamily="34" charset="0"/>
              <a:cs typeface="Arial" panose="020B0604020202020204" pitchFamily="34" charset="0"/>
              <a:sym typeface="Calibri"/>
            </a:endParaRPr>
          </a:p>
          <a:p>
            <a:pPr>
              <a:spcBef>
                <a:spcPts val="0"/>
              </a:spcBef>
              <a:buClr>
                <a:schemeClr val="accent1">
                  <a:lumMod val="60000"/>
                  <a:lumOff val="40000"/>
                </a:schemeClr>
              </a:buClr>
              <a:buBlip>
                <a:blip r:embed="rId4"/>
              </a:buBlip>
              <a:defRPr/>
            </a:pP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Dozens of critical systems that do not ‘talk’ to each other well</a:t>
            </a:r>
          </a:p>
          <a:p>
            <a:pPr>
              <a:spcBef>
                <a:spcPts val="0"/>
              </a:spcBef>
              <a:buClr>
                <a:schemeClr val="accent1">
                  <a:lumMod val="60000"/>
                  <a:lumOff val="40000"/>
                </a:schemeClr>
              </a:buClr>
              <a:buBlip>
                <a:blip r:embed="rId4"/>
              </a:buBlip>
              <a:defRPr/>
            </a:pPr>
            <a:endParaRPr lang="en-US" sz="1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Fragmented technology and processes </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directly hinder service to faculty and students</a:t>
            </a:r>
          </a:p>
          <a:p>
            <a:pPr>
              <a:spcBef>
                <a:spcPts val="0"/>
              </a:spcBef>
              <a:buClr>
                <a:schemeClr val="accent1">
                  <a:lumMod val="60000"/>
                  <a:lumOff val="40000"/>
                </a:schemeClr>
              </a:buClr>
              <a:buBlip>
                <a:blip r:embed="rId4"/>
              </a:buBlip>
              <a:defRPr/>
            </a:pPr>
            <a:endParaRPr lang="en-US" sz="1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Student System users have </a:t>
            </a: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heavy reliance on IT </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to support day-to-day operations.   They are not self sufficient.   HR, Finance and Facilities have reverted to purchasing cloud-based 3</a:t>
            </a:r>
            <a:r>
              <a:rPr lang="en-US" sz="1800" baseline="30000" dirty="0">
                <a:solidFill>
                  <a:schemeClr val="tx1"/>
                </a:solidFill>
                <a:latin typeface="Arial" panose="020B0604020202020204" pitchFamily="34" charset="0"/>
                <a:ea typeface="Calibri" panose="020F0502020204030204" pitchFamily="34" charset="0"/>
                <a:cs typeface="Arial" panose="020B0604020202020204" pitchFamily="34" charset="0"/>
              </a:rPr>
              <a:t>rd</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 party tools to solve problems.   These are managed by the department’s functional teams without additional positions being added.   </a:t>
            </a:r>
          </a:p>
          <a:p>
            <a:pPr>
              <a:spcBef>
                <a:spcPts val="0"/>
              </a:spcBef>
              <a:buClr>
                <a:schemeClr val="accent1">
                  <a:lumMod val="60000"/>
                  <a:lumOff val="40000"/>
                </a:schemeClr>
              </a:buClr>
              <a:buBlip>
                <a:blip r:embed="rId4"/>
              </a:buBlip>
              <a:defRPr/>
            </a:pPr>
            <a:endParaRPr lang="en-US" sz="1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Current technology platform </a:t>
            </a:r>
            <a:r>
              <a:rPr lang="en-US" altLang="en-US" sz="1800" dirty="0">
                <a:solidFill>
                  <a:schemeClr val="tx1"/>
                </a:solidFill>
                <a:latin typeface="Arial" panose="020B0604020202020204" pitchFamily="34" charset="0"/>
                <a:ea typeface="Calibri" panose="020F0502020204030204" pitchFamily="34" charset="0"/>
                <a:cs typeface="Arial" panose="020B0604020202020204" pitchFamily="34" charset="0"/>
              </a:rPr>
              <a:t>enables and supports organizational </a:t>
            </a:r>
            <a:r>
              <a:rPr lang="en-US" alt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“silos</a:t>
            </a:r>
            <a:r>
              <a:rPr lang="en-US" altLang="en-US" sz="1800" dirty="0">
                <a:solidFill>
                  <a:schemeClr val="tx1"/>
                </a:solidFill>
                <a:latin typeface="Arial" panose="020B0604020202020204" pitchFamily="34" charset="0"/>
                <a:ea typeface="Calibri" panose="020F0502020204030204" pitchFamily="34" charset="0"/>
                <a:cs typeface="Arial" panose="020B0604020202020204" pitchFamily="34" charset="0"/>
              </a:rPr>
              <a:t>” that hinder support to other departments, students, and alumni</a:t>
            </a:r>
          </a:p>
          <a:p>
            <a:pPr>
              <a:spcBef>
                <a:spcPts val="0"/>
              </a:spcBef>
              <a:buClr>
                <a:schemeClr val="accent1">
                  <a:lumMod val="60000"/>
                  <a:lumOff val="40000"/>
                </a:schemeClr>
              </a:buClr>
              <a:buBlip>
                <a:blip r:embed="rId4"/>
              </a:buBlip>
              <a:defRPr/>
            </a:pPr>
            <a:endParaRPr lang="en-US" altLang="en-US" sz="1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sym typeface="Calibri"/>
              </a:rPr>
              <a:t>The current platform has </a:t>
            </a: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sym typeface="Calibri"/>
              </a:rPr>
              <a:t>limited tools for automation</a:t>
            </a:r>
          </a:p>
          <a:p>
            <a:pPr>
              <a:spcBef>
                <a:spcPts val="0"/>
              </a:spcBef>
              <a:buClr>
                <a:schemeClr val="accent1">
                  <a:lumMod val="60000"/>
                  <a:lumOff val="40000"/>
                </a:schemeClr>
              </a:buClr>
              <a:buBlip>
                <a:blip r:embed="rId4"/>
              </a:buBlip>
              <a:defRPr/>
            </a:pPr>
            <a:endParaRPr lang="en-US" sz="1100" b="1" dirty="0">
              <a:solidFill>
                <a:schemeClr val="tx1"/>
              </a:solidFill>
              <a:latin typeface="Arial" panose="020B0604020202020204" pitchFamily="34" charset="0"/>
              <a:ea typeface="Calibri" panose="020F0502020204030204" pitchFamily="34" charset="0"/>
              <a:cs typeface="Arial" panose="020B0604020202020204" pitchFamily="34" charset="0"/>
              <a:sym typeface="Calibri"/>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Business users struggle to obtain timely and accurate data to make critical decisions</a:t>
            </a:r>
          </a:p>
          <a:p>
            <a:pPr marL="0" indent="0">
              <a:spcBef>
                <a:spcPts val="0"/>
              </a:spcBef>
              <a:buClr>
                <a:schemeClr val="accent1">
                  <a:lumMod val="60000"/>
                  <a:lumOff val="40000"/>
                </a:schemeClr>
              </a:buClr>
              <a:buNone/>
              <a:defRPr/>
            </a:pPr>
            <a:endParaRPr lang="en-US" sz="18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75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E80223-C35E-4269-9446-55CF52E1052D}"/>
              </a:ext>
            </a:extLst>
          </p:cNvPr>
          <p:cNvSpPr/>
          <p:nvPr/>
        </p:nvSpPr>
        <p:spPr>
          <a:xfrm>
            <a:off x="1356860" y="2258711"/>
            <a:ext cx="9039984" cy="4438815"/>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Colleges Must Evolve to Survive?</a:t>
            </a:r>
          </a:p>
        </p:txBody>
      </p:sp>
      <p:pic>
        <p:nvPicPr>
          <p:cNvPr id="10" name="Picture 5">
            <a:extLst>
              <a:ext uri="{FF2B5EF4-FFF2-40B4-BE49-F238E27FC236}">
                <a16:creationId xmlns:a16="http://schemas.microsoft.com/office/drawing/2014/main" id="{F421C271-31C7-47A5-ADD0-D54E160FB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907" t="42041" r="12093" b="25504"/>
          <a:stretch>
            <a:fillRect/>
          </a:stretch>
        </p:blipFill>
        <p:spPr bwMode="auto">
          <a:xfrm>
            <a:off x="1478158" y="2338324"/>
            <a:ext cx="4204185" cy="202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682AE666-81B6-4060-B99C-6070776143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951"/>
          <a:stretch>
            <a:fillRect/>
          </a:stretch>
        </p:blipFill>
        <p:spPr bwMode="auto">
          <a:xfrm>
            <a:off x="3423903" y="4605860"/>
            <a:ext cx="2258440" cy="202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966233F9-18A4-4418-8E4C-2D7E9578F2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9317"/>
          <a:stretch/>
        </p:blipFill>
        <p:spPr bwMode="auto">
          <a:xfrm>
            <a:off x="1478158" y="4607737"/>
            <a:ext cx="2127025" cy="202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IPhone 14 Pro Is The First Phone That Could Replace My, 50% OFF">
            <a:extLst>
              <a:ext uri="{FF2B5EF4-FFF2-40B4-BE49-F238E27FC236}">
                <a16:creationId xmlns:a16="http://schemas.microsoft.com/office/drawing/2014/main" id="{E210A0F7-E80C-4CB5-8566-3D94F4DF54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269"/>
          <a:stretch/>
        </p:blipFill>
        <p:spPr bwMode="auto">
          <a:xfrm>
            <a:off x="6017371" y="2338324"/>
            <a:ext cx="4204185" cy="202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a:extLst>
              <a:ext uri="{FF2B5EF4-FFF2-40B4-BE49-F238E27FC236}">
                <a16:creationId xmlns:a16="http://schemas.microsoft.com/office/drawing/2014/main" id="{DFB2B0A0-DD19-45B3-8180-90733F9CF2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7370" y="4593052"/>
            <a:ext cx="4204185" cy="152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Zoom">
            <a:extLst>
              <a:ext uri="{FF2B5EF4-FFF2-40B4-BE49-F238E27FC236}">
                <a16:creationId xmlns:a16="http://schemas.microsoft.com/office/drawing/2014/main" id="{8EA3931C-A326-49CA-9416-D30536E03D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60394" y="5397920"/>
            <a:ext cx="1561161" cy="12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Download desktop and mobile apps | Microsoft Teams">
            <a:extLst>
              <a:ext uri="{FF2B5EF4-FFF2-40B4-BE49-F238E27FC236}">
                <a16:creationId xmlns:a16="http://schemas.microsoft.com/office/drawing/2014/main" id="{22FBAFE6-A3E3-4295-90B0-E823EFFBCF6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9665"/>
          <a:stretch/>
        </p:blipFill>
        <p:spPr bwMode="auto">
          <a:xfrm>
            <a:off x="6017370" y="5580715"/>
            <a:ext cx="2643024" cy="105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29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Technology is Evolving Rapidly</a:t>
            </a:r>
          </a:p>
        </p:txBody>
      </p:sp>
      <p:pic>
        <p:nvPicPr>
          <p:cNvPr id="3" name="Graphic 2">
            <a:extLst>
              <a:ext uri="{FF2B5EF4-FFF2-40B4-BE49-F238E27FC236}">
                <a16:creationId xmlns:a16="http://schemas.microsoft.com/office/drawing/2014/main" id="{0CA6CC2F-53D7-4102-AE38-7ADEDB6AE19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963" t="67324"/>
          <a:stretch/>
        </p:blipFill>
        <p:spPr>
          <a:xfrm>
            <a:off x="-158457" y="4124532"/>
            <a:ext cx="11982743" cy="911018"/>
          </a:xfrm>
          <a:prstGeom prst="rect">
            <a:avLst/>
          </a:prstGeom>
        </p:spPr>
      </p:pic>
      <p:pic>
        <p:nvPicPr>
          <p:cNvPr id="8" name="Google Shape;689;p35">
            <a:extLst>
              <a:ext uri="{FF2B5EF4-FFF2-40B4-BE49-F238E27FC236}">
                <a16:creationId xmlns:a16="http://schemas.microsoft.com/office/drawing/2014/main" id="{E470670D-DD6F-4B75-8020-08DE187EEC50}"/>
              </a:ext>
            </a:extLst>
          </p:cNvPr>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l="10515" t="70058" r="70181" b="4434"/>
          <a:stretch/>
        </p:blipFill>
        <p:spPr bwMode="auto">
          <a:xfrm>
            <a:off x="566450" y="3210161"/>
            <a:ext cx="851187" cy="84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9" name="Google Shape;689;p35">
            <a:extLst>
              <a:ext uri="{FF2B5EF4-FFF2-40B4-BE49-F238E27FC236}">
                <a16:creationId xmlns:a16="http://schemas.microsoft.com/office/drawing/2014/main" id="{4E1E97B7-5987-49DF-BBAD-48B8B40192DD}"/>
              </a:ext>
            </a:extLst>
          </p:cNvPr>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l="50282" t="70996" r="30800" b="4434"/>
          <a:stretch/>
        </p:blipFill>
        <p:spPr bwMode="auto">
          <a:xfrm>
            <a:off x="1900351" y="3325855"/>
            <a:ext cx="765175" cy="62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10" name="TextBox 50">
            <a:extLst>
              <a:ext uri="{FF2B5EF4-FFF2-40B4-BE49-F238E27FC236}">
                <a16:creationId xmlns:a16="http://schemas.microsoft.com/office/drawing/2014/main" id="{B68FA484-C2B7-4D77-922E-AB41A2128E4C}"/>
              </a:ext>
            </a:extLst>
          </p:cNvPr>
          <p:cNvSpPr txBox="1">
            <a:spLocks noChangeArrowheads="1"/>
          </p:cNvSpPr>
          <p:nvPr/>
        </p:nvSpPr>
        <p:spPr bwMode="auto">
          <a:xfrm>
            <a:off x="2990660" y="3279093"/>
            <a:ext cx="1078707" cy="6001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100" dirty="0">
                <a:cs typeface="Arial" panose="020B0604020202020204" pitchFamily="34" charset="0"/>
              </a:rPr>
              <a:t>STC Implemented</a:t>
            </a:r>
          </a:p>
          <a:p>
            <a:pPr algn="ctr"/>
            <a:r>
              <a:rPr lang="en-US" altLang="en-US" sz="1100" dirty="0">
                <a:cs typeface="Arial" panose="020B0604020202020204" pitchFamily="34" charset="0"/>
              </a:rPr>
              <a:t>Banner</a:t>
            </a:r>
          </a:p>
        </p:txBody>
      </p:sp>
      <p:pic>
        <p:nvPicPr>
          <p:cNvPr id="11" name="Google Shape;689;p35">
            <a:extLst>
              <a:ext uri="{FF2B5EF4-FFF2-40B4-BE49-F238E27FC236}">
                <a16:creationId xmlns:a16="http://schemas.microsoft.com/office/drawing/2014/main" id="{F0F2423D-4A75-407F-B35A-0027AE09EBFB}"/>
              </a:ext>
            </a:extLst>
          </p:cNvPr>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l="71277" t="70464" r="13205" b="4433"/>
          <a:stretch/>
        </p:blipFill>
        <p:spPr bwMode="auto">
          <a:xfrm>
            <a:off x="4414931" y="3253323"/>
            <a:ext cx="881062" cy="65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2" name="Picture 4" descr="Zoom">
            <a:extLst>
              <a:ext uri="{FF2B5EF4-FFF2-40B4-BE49-F238E27FC236}">
                <a16:creationId xmlns:a16="http://schemas.microsoft.com/office/drawing/2014/main" id="{E34D9316-C1AB-4470-BFB4-D3754E9901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8136" y="3173550"/>
            <a:ext cx="895728" cy="86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OVID-19">
            <a:extLst>
              <a:ext uri="{FF2B5EF4-FFF2-40B4-BE49-F238E27FC236}">
                <a16:creationId xmlns:a16="http://schemas.microsoft.com/office/drawing/2014/main" id="{FA625AF3-D29B-49B1-AE24-1A46762F00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9579" y="3250586"/>
            <a:ext cx="92932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Microsoft Teams - Video Conferencing - DEKOM">
            <a:extLst>
              <a:ext uri="{FF2B5EF4-FFF2-40B4-BE49-F238E27FC236}">
                <a16:creationId xmlns:a16="http://schemas.microsoft.com/office/drawing/2014/main" id="{B903DD53-D478-48F5-8D07-01924F91F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21922"/>
          <a:stretch>
            <a:fillRect/>
          </a:stretch>
        </p:blipFill>
        <p:spPr bwMode="auto">
          <a:xfrm>
            <a:off x="6611601" y="3210160"/>
            <a:ext cx="129892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What Is Chat GPT: Basics For Product Development In 2023">
            <a:extLst>
              <a:ext uri="{FF2B5EF4-FFF2-40B4-BE49-F238E27FC236}">
                <a16:creationId xmlns:a16="http://schemas.microsoft.com/office/drawing/2014/main" id="{E28B551E-8D80-4005-92ED-1279636F62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1837" y="3230742"/>
            <a:ext cx="1156924"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83E0C5E0-7C26-40D6-A15F-8A350A20BB5B}"/>
              </a:ext>
            </a:extLst>
          </p:cNvPr>
          <p:cNvSpPr/>
          <p:nvPr/>
        </p:nvSpPr>
        <p:spPr>
          <a:xfrm>
            <a:off x="838200" y="4440341"/>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80D02B-8A26-4AF6-9CEA-E7A1C4C897E8}"/>
              </a:ext>
            </a:extLst>
          </p:cNvPr>
          <p:cNvSpPr/>
          <p:nvPr/>
        </p:nvSpPr>
        <p:spPr>
          <a:xfrm>
            <a:off x="2114257" y="4440341"/>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20D081B-D10D-48AB-97B3-40D9850731A3}"/>
              </a:ext>
            </a:extLst>
          </p:cNvPr>
          <p:cNvSpPr txBox="1"/>
          <p:nvPr/>
        </p:nvSpPr>
        <p:spPr>
          <a:xfrm>
            <a:off x="307036" y="2715041"/>
            <a:ext cx="1370013" cy="430887"/>
          </a:xfrm>
          <a:prstGeom prst="rect">
            <a:avLst/>
          </a:prstGeom>
          <a:noFill/>
        </p:spPr>
        <p:txBody>
          <a:bodyPr wrap="square" rtlCol="0">
            <a:spAutoFit/>
          </a:bodyPr>
          <a:lstStyle/>
          <a:p>
            <a:pPr algn="ctr"/>
            <a:r>
              <a:rPr lang="en-US" sz="1100" dirty="0">
                <a:solidFill>
                  <a:srgbClr val="12284C"/>
                </a:solidFill>
                <a:latin typeface="Arial" panose="020B0604020202020204" pitchFamily="34" charset="0"/>
                <a:cs typeface="Arial" panose="020B0604020202020204" pitchFamily="34" charset="0"/>
              </a:rPr>
              <a:t>Netscape Navigator</a:t>
            </a:r>
          </a:p>
        </p:txBody>
      </p:sp>
      <p:sp>
        <p:nvSpPr>
          <p:cNvPr id="20" name="TextBox 19">
            <a:extLst>
              <a:ext uri="{FF2B5EF4-FFF2-40B4-BE49-F238E27FC236}">
                <a16:creationId xmlns:a16="http://schemas.microsoft.com/office/drawing/2014/main" id="{66D03E3B-847E-430B-8B72-E94CDCD985D3}"/>
              </a:ext>
            </a:extLst>
          </p:cNvPr>
          <p:cNvSpPr txBox="1"/>
          <p:nvPr/>
        </p:nvSpPr>
        <p:spPr>
          <a:xfrm>
            <a:off x="1620647" y="2734980"/>
            <a:ext cx="1370013" cy="430887"/>
          </a:xfrm>
          <a:prstGeom prst="rect">
            <a:avLst/>
          </a:prstGeom>
          <a:noFill/>
        </p:spPr>
        <p:txBody>
          <a:bodyPr wrap="square" rtlCol="0">
            <a:spAutoFit/>
          </a:bodyPr>
          <a:lstStyle/>
          <a:p>
            <a:pPr algn="ctr"/>
            <a:r>
              <a:rPr lang="en-US" sz="1100" dirty="0">
                <a:solidFill>
                  <a:srgbClr val="12284C"/>
                </a:solidFill>
                <a:latin typeface="Arial" panose="020B0604020202020204" pitchFamily="34" charset="0"/>
                <a:cs typeface="Arial" panose="020B0604020202020204" pitchFamily="34" charset="0"/>
              </a:rPr>
              <a:t>Google LLC Formed</a:t>
            </a:r>
          </a:p>
        </p:txBody>
      </p:sp>
      <p:sp>
        <p:nvSpPr>
          <p:cNvPr id="21" name="TextBox 20">
            <a:extLst>
              <a:ext uri="{FF2B5EF4-FFF2-40B4-BE49-F238E27FC236}">
                <a16:creationId xmlns:a16="http://schemas.microsoft.com/office/drawing/2014/main" id="{EC9554F5-73B0-4EE7-9F5E-5E4CF71D2244}"/>
              </a:ext>
            </a:extLst>
          </p:cNvPr>
          <p:cNvSpPr txBox="1"/>
          <p:nvPr/>
        </p:nvSpPr>
        <p:spPr>
          <a:xfrm>
            <a:off x="4193076" y="2865538"/>
            <a:ext cx="1370013" cy="261610"/>
          </a:xfrm>
          <a:prstGeom prst="rect">
            <a:avLst/>
          </a:prstGeom>
          <a:noFill/>
        </p:spPr>
        <p:txBody>
          <a:bodyPr wrap="square" rtlCol="0">
            <a:spAutoFit/>
          </a:bodyPr>
          <a:lstStyle/>
          <a:p>
            <a:pPr algn="ctr"/>
            <a:r>
              <a:rPr lang="en-US" sz="1100" dirty="0">
                <a:solidFill>
                  <a:srgbClr val="12284C"/>
                </a:solidFill>
                <a:latin typeface="Arial" panose="020B0604020202020204" pitchFamily="34" charset="0"/>
                <a:cs typeface="Arial" panose="020B0604020202020204" pitchFamily="34" charset="0"/>
              </a:rPr>
              <a:t>First Phone</a:t>
            </a:r>
          </a:p>
        </p:txBody>
      </p:sp>
      <p:sp>
        <p:nvSpPr>
          <p:cNvPr id="29" name="Oval 28">
            <a:extLst>
              <a:ext uri="{FF2B5EF4-FFF2-40B4-BE49-F238E27FC236}">
                <a16:creationId xmlns:a16="http://schemas.microsoft.com/office/drawing/2014/main" id="{FC6DCBE0-4591-4F07-970F-A46AF554E287}"/>
              </a:ext>
            </a:extLst>
          </p:cNvPr>
          <p:cNvSpPr/>
          <p:nvPr/>
        </p:nvSpPr>
        <p:spPr>
          <a:xfrm>
            <a:off x="3390314" y="4440341"/>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E2BEC74-2B5C-4EF9-AA3C-232907679875}"/>
              </a:ext>
            </a:extLst>
          </p:cNvPr>
          <p:cNvSpPr/>
          <p:nvPr/>
        </p:nvSpPr>
        <p:spPr>
          <a:xfrm>
            <a:off x="4666371" y="4448382"/>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0857E0E-C5FC-4BA8-8F62-F29B53F79B2C}"/>
              </a:ext>
            </a:extLst>
          </p:cNvPr>
          <p:cNvSpPr/>
          <p:nvPr/>
        </p:nvSpPr>
        <p:spPr>
          <a:xfrm>
            <a:off x="5942428" y="4440341"/>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841DF88-388A-4E5E-BD01-570D550F7CC0}"/>
              </a:ext>
            </a:extLst>
          </p:cNvPr>
          <p:cNvSpPr/>
          <p:nvPr/>
        </p:nvSpPr>
        <p:spPr>
          <a:xfrm>
            <a:off x="7218485" y="4440341"/>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4F7D917-6005-4C6C-8B94-EEE9012FD8BC}"/>
              </a:ext>
            </a:extLst>
          </p:cNvPr>
          <p:cNvSpPr/>
          <p:nvPr/>
        </p:nvSpPr>
        <p:spPr>
          <a:xfrm>
            <a:off x="8494542" y="4440341"/>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C56E48A-7F49-409C-813C-A12792DF9FFE}"/>
              </a:ext>
            </a:extLst>
          </p:cNvPr>
          <p:cNvSpPr/>
          <p:nvPr/>
        </p:nvSpPr>
        <p:spPr>
          <a:xfrm>
            <a:off x="8494542" y="4452100"/>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5DD42C7-8F0C-486D-A184-B389442DD38F}"/>
              </a:ext>
            </a:extLst>
          </p:cNvPr>
          <p:cNvSpPr/>
          <p:nvPr/>
        </p:nvSpPr>
        <p:spPr>
          <a:xfrm>
            <a:off x="9770599" y="4452100"/>
            <a:ext cx="279400" cy="279400"/>
          </a:xfrm>
          <a:prstGeom prst="ellipse">
            <a:avLst/>
          </a:prstGeom>
          <a:solidFill>
            <a:srgbClr val="12284C"/>
          </a:solidFill>
          <a:ln>
            <a:solidFill>
              <a:srgbClr val="12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8B595B3-B470-4815-B67A-C9A0561C3ADA}"/>
              </a:ext>
            </a:extLst>
          </p:cNvPr>
          <p:cNvSpPr txBox="1"/>
          <p:nvPr/>
        </p:nvSpPr>
        <p:spPr>
          <a:xfrm>
            <a:off x="307036" y="5149303"/>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1994</a:t>
            </a:r>
          </a:p>
        </p:txBody>
      </p:sp>
      <p:sp>
        <p:nvSpPr>
          <p:cNvPr id="41" name="TextBox 40">
            <a:extLst>
              <a:ext uri="{FF2B5EF4-FFF2-40B4-BE49-F238E27FC236}">
                <a16:creationId xmlns:a16="http://schemas.microsoft.com/office/drawing/2014/main" id="{6860500B-36AC-42D1-BBE8-4633C97C5BCB}"/>
              </a:ext>
            </a:extLst>
          </p:cNvPr>
          <p:cNvSpPr txBox="1"/>
          <p:nvPr/>
        </p:nvSpPr>
        <p:spPr>
          <a:xfrm>
            <a:off x="1568950" y="5149303"/>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1997</a:t>
            </a:r>
          </a:p>
        </p:txBody>
      </p:sp>
      <p:sp>
        <p:nvSpPr>
          <p:cNvPr id="42" name="TextBox 41">
            <a:extLst>
              <a:ext uri="{FF2B5EF4-FFF2-40B4-BE49-F238E27FC236}">
                <a16:creationId xmlns:a16="http://schemas.microsoft.com/office/drawing/2014/main" id="{28CDD7E1-E859-4AFD-B6BF-003FD8A7B604}"/>
              </a:ext>
            </a:extLst>
          </p:cNvPr>
          <p:cNvSpPr txBox="1"/>
          <p:nvPr/>
        </p:nvSpPr>
        <p:spPr>
          <a:xfrm>
            <a:off x="2830864" y="5147496"/>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2005-2006</a:t>
            </a:r>
          </a:p>
        </p:txBody>
      </p:sp>
      <p:sp>
        <p:nvSpPr>
          <p:cNvPr id="43" name="TextBox 42">
            <a:extLst>
              <a:ext uri="{FF2B5EF4-FFF2-40B4-BE49-F238E27FC236}">
                <a16:creationId xmlns:a16="http://schemas.microsoft.com/office/drawing/2014/main" id="{B0128DCE-6488-453F-B241-9D8EDC6EAB5C}"/>
              </a:ext>
            </a:extLst>
          </p:cNvPr>
          <p:cNvSpPr txBox="1"/>
          <p:nvPr/>
        </p:nvSpPr>
        <p:spPr>
          <a:xfrm>
            <a:off x="4092778" y="5147496"/>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2007</a:t>
            </a:r>
          </a:p>
        </p:txBody>
      </p:sp>
      <p:sp>
        <p:nvSpPr>
          <p:cNvPr id="44" name="TextBox 43">
            <a:extLst>
              <a:ext uri="{FF2B5EF4-FFF2-40B4-BE49-F238E27FC236}">
                <a16:creationId xmlns:a16="http://schemas.microsoft.com/office/drawing/2014/main" id="{70808462-9D99-4F77-9BDE-750EA4A9C177}"/>
              </a:ext>
            </a:extLst>
          </p:cNvPr>
          <p:cNvSpPr txBox="1"/>
          <p:nvPr/>
        </p:nvSpPr>
        <p:spPr>
          <a:xfrm>
            <a:off x="5410993" y="5143878"/>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2011</a:t>
            </a:r>
          </a:p>
        </p:txBody>
      </p:sp>
      <p:sp>
        <p:nvSpPr>
          <p:cNvPr id="45" name="TextBox 44">
            <a:extLst>
              <a:ext uri="{FF2B5EF4-FFF2-40B4-BE49-F238E27FC236}">
                <a16:creationId xmlns:a16="http://schemas.microsoft.com/office/drawing/2014/main" id="{388E4CF3-5153-4EAF-AD88-112BE603EB08}"/>
              </a:ext>
            </a:extLst>
          </p:cNvPr>
          <p:cNvSpPr txBox="1"/>
          <p:nvPr/>
        </p:nvSpPr>
        <p:spPr>
          <a:xfrm>
            <a:off x="6672907" y="5143878"/>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2017</a:t>
            </a:r>
          </a:p>
        </p:txBody>
      </p:sp>
      <p:sp>
        <p:nvSpPr>
          <p:cNvPr id="46" name="TextBox 45">
            <a:extLst>
              <a:ext uri="{FF2B5EF4-FFF2-40B4-BE49-F238E27FC236}">
                <a16:creationId xmlns:a16="http://schemas.microsoft.com/office/drawing/2014/main" id="{4A50225B-BAA7-4837-8256-403BD83B113B}"/>
              </a:ext>
            </a:extLst>
          </p:cNvPr>
          <p:cNvSpPr txBox="1"/>
          <p:nvPr/>
        </p:nvSpPr>
        <p:spPr>
          <a:xfrm>
            <a:off x="7934821" y="5149164"/>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2019</a:t>
            </a:r>
          </a:p>
        </p:txBody>
      </p:sp>
      <p:sp>
        <p:nvSpPr>
          <p:cNvPr id="47" name="TextBox 46">
            <a:extLst>
              <a:ext uri="{FF2B5EF4-FFF2-40B4-BE49-F238E27FC236}">
                <a16:creationId xmlns:a16="http://schemas.microsoft.com/office/drawing/2014/main" id="{656D74B2-1850-431F-A057-F014C6FBAC8E}"/>
              </a:ext>
            </a:extLst>
          </p:cNvPr>
          <p:cNvSpPr txBox="1"/>
          <p:nvPr/>
        </p:nvSpPr>
        <p:spPr>
          <a:xfrm>
            <a:off x="9196735" y="5149164"/>
            <a:ext cx="1370013" cy="369332"/>
          </a:xfrm>
          <a:prstGeom prst="rect">
            <a:avLst/>
          </a:prstGeom>
          <a:noFill/>
        </p:spPr>
        <p:txBody>
          <a:bodyPr wrap="square" rtlCol="0">
            <a:spAutoFit/>
          </a:bodyPr>
          <a:lstStyle/>
          <a:p>
            <a:pPr algn="ctr"/>
            <a:r>
              <a:rPr lang="en-US" b="1" dirty="0">
                <a:solidFill>
                  <a:srgbClr val="12284C"/>
                </a:solidFill>
                <a:latin typeface="Arial" panose="020B0604020202020204" pitchFamily="34" charset="0"/>
                <a:cs typeface="Arial" panose="020B0604020202020204" pitchFamily="34" charset="0"/>
              </a:rPr>
              <a:t>2022</a:t>
            </a:r>
          </a:p>
        </p:txBody>
      </p:sp>
    </p:spTree>
    <p:extLst>
      <p:ext uri="{BB962C8B-B14F-4D97-AF65-F5344CB8AC3E}">
        <p14:creationId xmlns:p14="http://schemas.microsoft.com/office/powerpoint/2010/main" val="1530080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STC Lacks Agility to Evolve</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237195"/>
            <a:ext cx="11088687" cy="4443005"/>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The fragmented nature of the current technology and processes makes it hard to add or modify programs to adapt to the changing needs of students and employers.  </a:t>
            </a: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A single, integrated platform will help better manage processes and data.  </a:t>
            </a:r>
          </a:p>
          <a:p>
            <a:pPr>
              <a:spcBef>
                <a:spcPts val="0"/>
              </a:spcBef>
              <a:buClr>
                <a:schemeClr val="accent1">
                  <a:lumMod val="60000"/>
                  <a:lumOff val="40000"/>
                </a:schemeClr>
              </a:buClr>
              <a:buBlip>
                <a:blip r:embed="rId4"/>
              </a:buBlip>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The underlying technical ecosystem is overly complex and requires elongated timelines to make changes</a:t>
            </a:r>
          </a:p>
          <a:p>
            <a:pPr>
              <a:spcBef>
                <a:spcPts val="0"/>
              </a:spcBef>
              <a:buClr>
                <a:schemeClr val="accent1">
                  <a:lumMod val="60000"/>
                  <a:lumOff val="40000"/>
                </a:schemeClr>
              </a:buClr>
              <a:buBlip>
                <a:blip r:embed="rId4"/>
              </a:buBlip>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Current environment will make it difficult to address the needs and expectations of Generation Alpha, adult learner’s unique requirements and the rapidly evolving needs of the workforce</a:t>
            </a:r>
          </a:p>
          <a:p>
            <a:pPr>
              <a:spcBef>
                <a:spcPts val="0"/>
              </a:spcBef>
              <a:buClr>
                <a:schemeClr val="accent1">
                  <a:lumMod val="60000"/>
                  <a:lumOff val="40000"/>
                </a:schemeClr>
              </a:buClr>
              <a:buBlip>
                <a:blip r:embed="rId4"/>
              </a:buBlip>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College leadership lack the tools and technology to model new programs to assess viability before investing in new offerings.   The marketplace is evolving rapidly, and the pace of innovation will continue to evolve as the 4</a:t>
            </a:r>
            <a:r>
              <a:rPr lang="en-US" sz="1800" baseline="30000" dirty="0">
                <a:solidFill>
                  <a:schemeClr val="tx1"/>
                </a:solidFill>
                <a:latin typeface="Arial" panose="020B0604020202020204" pitchFamily="34" charset="0"/>
                <a:ea typeface="Calibri" panose="020F0502020204030204" pitchFamily="34" charset="0"/>
                <a:cs typeface="Arial" panose="020B0604020202020204" pitchFamily="34" charset="0"/>
              </a:rPr>
              <a:t>th</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 industrial revolution expands throughout corporate America </a:t>
            </a:r>
          </a:p>
          <a:p>
            <a:pPr>
              <a:spcBef>
                <a:spcPts val="0"/>
              </a:spcBef>
              <a:buClr>
                <a:schemeClr val="accent1">
                  <a:lumMod val="60000"/>
                  <a:lumOff val="40000"/>
                </a:schemeClr>
              </a:buClr>
              <a:buBlip>
                <a:blip r:embed="rId4"/>
              </a:buBlip>
              <a:defRPr/>
            </a:pPr>
            <a:endParaRPr lang="en-US"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Ellucian Banner’s current technical platform lacks the agility College requires to innovate in a timely manner to meet the changing expectations of students and workforce customers</a:t>
            </a:r>
          </a:p>
          <a:p>
            <a:pPr>
              <a:spcBef>
                <a:spcPts val="0"/>
              </a:spcBef>
              <a:buClr>
                <a:schemeClr val="accent1">
                  <a:lumMod val="60000"/>
                  <a:lumOff val="40000"/>
                </a:schemeClr>
              </a:buClr>
              <a:buBlip>
                <a:blip r:embed="rId4"/>
              </a:buBlip>
              <a:defRPr/>
            </a:pPr>
            <a:endParaRPr lang="en-US" sz="1800" b="0" kern="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9100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1" y="0"/>
            <a:ext cx="6531430" cy="6858000"/>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DD390BCF-A407-461B-829E-1D596A745B92}"/>
              </a:ext>
            </a:extLst>
          </p:cNvPr>
          <p:cNvPicPr>
            <a:picLocks noChangeAspect="1"/>
          </p:cNvPicPr>
          <p:nvPr/>
        </p:nvPicPr>
        <p:blipFill rotWithShape="1">
          <a:blip r:embed="rId2">
            <a:alphaModFix amt="39000"/>
            <a:extLst>
              <a:ext uri="{96DAC541-7B7A-43D3-8B79-37D633B846F1}">
                <asvg:svgBlip xmlns:asvg="http://schemas.microsoft.com/office/drawing/2016/SVG/main" r:embed="rId3"/>
              </a:ext>
            </a:extLst>
          </a:blip>
          <a:srcRect r="-4349"/>
          <a:stretch/>
        </p:blipFill>
        <p:spPr>
          <a:xfrm rot="21439908">
            <a:off x="635340" y="2450241"/>
            <a:ext cx="5413828" cy="3299491"/>
          </a:xfrm>
          <a:prstGeom prst="rect">
            <a:avLst/>
          </a:prstGeom>
        </p:spPr>
      </p:pic>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2677" y="205834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349024" y="565542"/>
            <a:ext cx="5986462" cy="1194933"/>
          </a:xfrm>
          <a:noFill/>
        </p:spPr>
        <p:txBody>
          <a:bodyPr lIns="731520">
            <a:noAutofit/>
          </a:bodyPr>
          <a:lstStyle/>
          <a:p>
            <a:r>
              <a:rPr lang="en-US" sz="5400" b="1" dirty="0">
                <a:solidFill>
                  <a:schemeClr val="bg1"/>
                </a:solidFill>
                <a:latin typeface="Arial" panose="020B0604020202020204" pitchFamily="34" charset="0"/>
                <a:cs typeface="Arial" panose="020B0604020202020204" pitchFamily="34" charset="0"/>
              </a:rPr>
              <a:t>What is Workday?</a:t>
            </a:r>
          </a:p>
        </p:txBody>
      </p:sp>
      <p:sp>
        <p:nvSpPr>
          <p:cNvPr id="10" name="Content Placeholder 2">
            <a:extLst>
              <a:ext uri="{FF2B5EF4-FFF2-40B4-BE49-F238E27FC236}">
                <a16:creationId xmlns:a16="http://schemas.microsoft.com/office/drawing/2014/main" id="{3C84CA52-F985-4235-AEB8-E03188914045}"/>
              </a:ext>
            </a:extLst>
          </p:cNvPr>
          <p:cNvSpPr>
            <a:spLocks noGrp="1"/>
          </p:cNvSpPr>
          <p:nvPr>
            <p:ph idx="1"/>
          </p:nvPr>
        </p:nvSpPr>
        <p:spPr>
          <a:xfrm>
            <a:off x="6943794" y="1326471"/>
            <a:ext cx="4691225" cy="4535260"/>
          </a:xfrm>
        </p:spPr>
        <p:txBody>
          <a:bodyPr>
            <a:normAutofit fontScale="55000" lnSpcReduction="20000"/>
          </a:bodyPr>
          <a:lstStyle/>
          <a:p>
            <a:pPr>
              <a:lnSpc>
                <a:spcPct val="170000"/>
              </a:lnSpc>
              <a:spcBef>
                <a:spcPts val="313"/>
              </a:spcBef>
              <a:buBlip>
                <a:blip r:embed="rId6"/>
              </a:buBlip>
            </a:pPr>
            <a:r>
              <a:rPr lang="en-US" altLang="en-US" sz="4000" dirty="0">
                <a:latin typeface="Calibri" panose="020F0502020204030204" pitchFamily="34" charset="0"/>
                <a:cs typeface="Calibri" panose="020F0502020204030204" pitchFamily="34" charset="0"/>
              </a:rPr>
              <a:t> Workday Platform:</a:t>
            </a:r>
          </a:p>
          <a:p>
            <a:pPr lvl="1">
              <a:lnSpc>
                <a:spcPct val="170000"/>
              </a:lnSpc>
              <a:buBlip>
                <a:blip r:embed="rId7"/>
              </a:buBlip>
            </a:pPr>
            <a:r>
              <a:rPr lang="en-US" altLang="en-US" sz="3600" dirty="0">
                <a:latin typeface="Calibri" panose="020F0502020204030204" pitchFamily="34" charset="0"/>
                <a:cs typeface="Calibri" panose="020F0502020204030204" pitchFamily="34" charset="0"/>
              </a:rPr>
              <a:t>Finance, HR, and Payroll activities Go-live: Jan. 2025+</a:t>
            </a:r>
          </a:p>
          <a:p>
            <a:pPr lvl="1">
              <a:lnSpc>
                <a:spcPct val="170000"/>
              </a:lnSpc>
              <a:buBlip>
                <a:blip r:embed="rId7"/>
              </a:buBlip>
            </a:pPr>
            <a:r>
              <a:rPr lang="en-US" altLang="en-US" sz="3600" dirty="0">
                <a:latin typeface="Calibri" panose="020F0502020204030204" pitchFamily="34" charset="0"/>
                <a:cs typeface="Calibri" panose="020F0502020204030204" pitchFamily="34" charset="0"/>
              </a:rPr>
              <a:t>Followed by Rolling Adoption</a:t>
            </a:r>
          </a:p>
          <a:p>
            <a:pPr marL="457200" lvl="1" indent="0">
              <a:lnSpc>
                <a:spcPct val="170000"/>
              </a:lnSpc>
              <a:buNone/>
            </a:pPr>
            <a:endParaRPr lang="en-US" altLang="en-US" sz="3600" dirty="0">
              <a:latin typeface="Calibri" panose="020F0502020204030204" pitchFamily="34" charset="0"/>
              <a:cs typeface="Calibri" panose="020F0502020204030204" pitchFamily="34" charset="0"/>
            </a:endParaRPr>
          </a:p>
          <a:p>
            <a:pPr>
              <a:lnSpc>
                <a:spcPct val="170000"/>
              </a:lnSpc>
              <a:spcBef>
                <a:spcPts val="0"/>
              </a:spcBef>
              <a:buClr>
                <a:schemeClr val="accent1">
                  <a:lumMod val="60000"/>
                  <a:lumOff val="40000"/>
                </a:schemeClr>
              </a:buClr>
              <a:buBlip>
                <a:blip r:embed="rId6"/>
              </a:buBlip>
              <a:defRPr/>
            </a:pPr>
            <a:r>
              <a:rPr lang="en-US" altLang="en-US" sz="4000" dirty="0">
                <a:latin typeface="Calibri" panose="020F0502020204030204" pitchFamily="34" charset="0"/>
                <a:cs typeface="Calibri" panose="020F0502020204030204" pitchFamily="34" charset="0"/>
              </a:rPr>
              <a:t>Workday Student: Academic &amp; Student activities Planned Go-live: 2027 and 2028</a:t>
            </a:r>
          </a:p>
        </p:txBody>
      </p:sp>
      <p:sp>
        <p:nvSpPr>
          <p:cNvPr id="3" name="TextBox 2">
            <a:extLst>
              <a:ext uri="{FF2B5EF4-FFF2-40B4-BE49-F238E27FC236}">
                <a16:creationId xmlns:a16="http://schemas.microsoft.com/office/drawing/2014/main" id="{60B5E786-1C9A-4E75-8395-D2A229DB9F80}"/>
              </a:ext>
            </a:extLst>
          </p:cNvPr>
          <p:cNvSpPr txBox="1"/>
          <p:nvPr/>
        </p:nvSpPr>
        <p:spPr>
          <a:xfrm>
            <a:off x="1434145" y="3657601"/>
            <a:ext cx="3816220" cy="1631216"/>
          </a:xfrm>
          <a:prstGeom prst="rect">
            <a:avLst/>
          </a:prstGeom>
          <a:noFill/>
        </p:spPr>
        <p:txBody>
          <a:bodyPr wrap="square" rtlCol="0">
            <a:spAutoFit/>
          </a:bodyPr>
          <a:lstStyle/>
          <a:p>
            <a:pPr algn="ctr"/>
            <a:r>
              <a:rPr lang="en-US" altLang="en-US" sz="2000" dirty="0">
                <a:solidFill>
                  <a:schemeClr val="bg1"/>
                </a:solidFill>
                <a:latin typeface="Arial" panose="020B0604020202020204" pitchFamily="34" charset="0"/>
                <a:cs typeface="Arial" panose="020B0604020202020204" pitchFamily="34" charset="0"/>
              </a:rPr>
              <a:t>Workday is a cloud-based, Enterprise Resource Planning system which will help modernize digital operations.</a:t>
            </a: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11" name="object 16">
            <a:extLst>
              <a:ext uri="{FF2B5EF4-FFF2-40B4-BE49-F238E27FC236}">
                <a16:creationId xmlns:a16="http://schemas.microsoft.com/office/drawing/2014/main" id="{52EB6325-5799-4A31-AA55-517AA8AD3449}"/>
              </a:ext>
            </a:extLst>
          </p:cNvPr>
          <p:cNvSpPr txBox="1"/>
          <p:nvPr/>
        </p:nvSpPr>
        <p:spPr>
          <a:xfrm>
            <a:off x="6943794" y="5861731"/>
            <a:ext cx="4691224" cy="566822"/>
          </a:xfrm>
          <a:prstGeom prst="rect">
            <a:avLst/>
          </a:prstGeom>
        </p:spPr>
        <p:txBody>
          <a:bodyPr wrap="square" lIns="0" tIns="12700" rIns="0" bIns="0">
            <a:spAutoFit/>
          </a:bodyPr>
          <a:lstStyle/>
          <a:p>
            <a:pPr marL="12700">
              <a:spcBef>
                <a:spcPts val="100"/>
              </a:spcBef>
              <a:defRPr/>
            </a:pP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The</a:t>
            </a:r>
            <a:r>
              <a:rPr sz="1800" i="1" spc="-40"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lang="en-US" sz="1800" i="1" spc="-40" dirty="0">
                <a:solidFill>
                  <a:srgbClr val="C89211"/>
                </a:solidFill>
                <a:latin typeface="Calibri" panose="020F0502020204030204" pitchFamily="34" charset="0"/>
                <a:ea typeface="Calibri" panose="020F0502020204030204" pitchFamily="34" charset="0"/>
                <a:cs typeface="Calibri" panose="020F0502020204030204" pitchFamily="34" charset="0"/>
              </a:rPr>
              <a:t>primary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focus</a:t>
            </a:r>
            <a:r>
              <a:rPr sz="1800" i="1" spc="-15"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for</a:t>
            </a:r>
            <a:r>
              <a:rPr sz="1800" i="1" spc="-20"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now</a:t>
            </a:r>
            <a:r>
              <a:rPr sz="1800" i="1" spc="-15"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and</a:t>
            </a:r>
            <a:r>
              <a:rPr sz="1800" i="1" spc="-15"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through</a:t>
            </a:r>
            <a:r>
              <a:rPr sz="1800" i="1" spc="-10"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early</a:t>
            </a:r>
            <a:r>
              <a:rPr sz="1800" i="1" spc="-10"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202</a:t>
            </a:r>
            <a:r>
              <a:rPr lang="en-US" sz="1800" i="1" dirty="0">
                <a:solidFill>
                  <a:srgbClr val="C89211"/>
                </a:solidFill>
                <a:latin typeface="Calibri" panose="020F0502020204030204" pitchFamily="34" charset="0"/>
                <a:ea typeface="Calibri" panose="020F0502020204030204" pitchFamily="34" charset="0"/>
                <a:cs typeface="Calibri" panose="020F0502020204030204" pitchFamily="34" charset="0"/>
              </a:rPr>
              <a:t>5</a:t>
            </a:r>
            <a:r>
              <a:rPr sz="1800" i="1" spc="-10"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will</a:t>
            </a:r>
            <a:r>
              <a:rPr sz="1800" i="1" spc="-20"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be</a:t>
            </a:r>
            <a:r>
              <a:rPr sz="1800" i="1" spc="-25"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dirty="0">
                <a:solidFill>
                  <a:srgbClr val="C89211"/>
                </a:solidFill>
                <a:latin typeface="Calibri" panose="020F0502020204030204" pitchFamily="34" charset="0"/>
                <a:ea typeface="Calibri" panose="020F0502020204030204" pitchFamily="34" charset="0"/>
                <a:cs typeface="Calibri" panose="020F0502020204030204" pitchFamily="34" charset="0"/>
              </a:rPr>
              <a:t>Workday</a:t>
            </a:r>
            <a:r>
              <a:rPr sz="1800" i="1" spc="-15" dirty="0">
                <a:solidFill>
                  <a:srgbClr val="C89211"/>
                </a:solidFill>
                <a:latin typeface="Calibri" panose="020F0502020204030204" pitchFamily="34" charset="0"/>
                <a:ea typeface="Calibri" panose="020F0502020204030204" pitchFamily="34" charset="0"/>
                <a:cs typeface="Calibri" panose="020F0502020204030204" pitchFamily="34" charset="0"/>
              </a:rPr>
              <a:t> </a:t>
            </a:r>
            <a:r>
              <a:rPr sz="1800" i="1" spc="-10" dirty="0">
                <a:solidFill>
                  <a:srgbClr val="C89211"/>
                </a:solidFill>
                <a:latin typeface="Calibri" panose="020F0502020204030204" pitchFamily="34" charset="0"/>
                <a:ea typeface="Calibri" panose="020F0502020204030204" pitchFamily="34" charset="0"/>
                <a:cs typeface="Calibri" panose="020F0502020204030204" pitchFamily="34" charset="0"/>
              </a:rPr>
              <a:t>Platform.</a:t>
            </a:r>
            <a:endParaRPr sz="1800" dirty="0">
              <a:solidFill>
                <a:srgbClr val="C8921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7378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284C"/>
        </a:solidFill>
        <a:effectLst/>
      </p:bgPr>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B505A8A8-2D24-4E08-97BD-C1479D9BF803}"/>
              </a:ext>
            </a:extLst>
          </p:cNvPr>
          <p:cNvPicPr>
            <a:picLocks noChangeAspect="1"/>
          </p:cNvPicPr>
          <p:nvPr/>
        </p:nvPicPr>
        <p:blipFill rotWithShape="1">
          <a:blip r:embed="rId2">
            <a:alphaModFix amt="39000"/>
            <a:extLst>
              <a:ext uri="{96DAC541-7B7A-43D3-8B79-37D633B846F1}">
                <asvg:svgBlip xmlns:asvg="http://schemas.microsoft.com/office/drawing/2016/SVG/main" r:embed="rId3"/>
              </a:ext>
            </a:extLst>
          </a:blip>
          <a:srcRect r="-4349"/>
          <a:stretch/>
        </p:blipFill>
        <p:spPr>
          <a:xfrm rot="21439908">
            <a:off x="4418031" y="84154"/>
            <a:ext cx="4007097" cy="2442150"/>
          </a:xfrm>
          <a:prstGeom prst="rect">
            <a:avLst/>
          </a:prstGeom>
        </p:spPr>
      </p:pic>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813" y="236795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146762" y="642794"/>
            <a:ext cx="4316283" cy="1425061"/>
          </a:xfrm>
          <a:noFill/>
        </p:spPr>
        <p:txBody>
          <a:bodyPr lIns="731520">
            <a:noAutofit/>
          </a:bodyPr>
          <a:lstStyle/>
          <a:p>
            <a:r>
              <a:rPr lang="en-US" b="1" dirty="0">
                <a:solidFill>
                  <a:schemeClr val="bg1"/>
                </a:solidFill>
                <a:latin typeface="Arial" panose="020B0604020202020204" pitchFamily="34" charset="0"/>
                <a:cs typeface="Arial" panose="020B0604020202020204" pitchFamily="34" charset="0"/>
              </a:rPr>
              <a:t>Modern Enterprise Architecture</a:t>
            </a:r>
          </a:p>
        </p:txBody>
      </p:sp>
      <p:grpSp>
        <p:nvGrpSpPr>
          <p:cNvPr id="13" name="Group 19">
            <a:extLst>
              <a:ext uri="{FF2B5EF4-FFF2-40B4-BE49-F238E27FC236}">
                <a16:creationId xmlns:a16="http://schemas.microsoft.com/office/drawing/2014/main" id="{21A946A7-A4F3-4034-9795-A67B6CC31BB0}"/>
              </a:ext>
            </a:extLst>
          </p:cNvPr>
          <p:cNvGrpSpPr>
            <a:grpSpLocks/>
          </p:cNvGrpSpPr>
          <p:nvPr/>
        </p:nvGrpSpPr>
        <p:grpSpPr bwMode="auto">
          <a:xfrm>
            <a:off x="2270288" y="6046687"/>
            <a:ext cx="8305800" cy="460375"/>
            <a:chOff x="522511" y="5279568"/>
            <a:chExt cx="8305812" cy="461668"/>
          </a:xfrm>
        </p:grpSpPr>
        <p:sp>
          <p:nvSpPr>
            <p:cNvPr id="14" name="TextBox 13">
              <a:extLst>
                <a:ext uri="{FF2B5EF4-FFF2-40B4-BE49-F238E27FC236}">
                  <a16:creationId xmlns:a16="http://schemas.microsoft.com/office/drawing/2014/main" id="{39115AA4-1FEB-4277-AE20-2F9C90146C95}"/>
                </a:ext>
              </a:extLst>
            </p:cNvPr>
            <p:cNvSpPr txBox="1"/>
            <p:nvPr/>
          </p:nvSpPr>
          <p:spPr>
            <a:xfrm>
              <a:off x="522511" y="5279568"/>
              <a:ext cx="1143002" cy="461668"/>
            </a:xfrm>
            <a:prstGeom prst="rect">
              <a:avLst/>
            </a:prstGeom>
            <a:solidFill>
              <a:srgbClr val="0070C0"/>
            </a:solidFill>
            <a:ln>
              <a:solidFill>
                <a:schemeClr val="bg1">
                  <a:lumMod val="75000"/>
                </a:schemeClr>
              </a:solidFill>
            </a:ln>
          </p:spPr>
          <p:txBody>
            <a:bodyPr>
              <a:spAutoFit/>
            </a:bodyPr>
            <a:lstStyle/>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Access Management</a:t>
              </a:r>
            </a:p>
          </p:txBody>
        </p:sp>
        <p:sp>
          <p:nvSpPr>
            <p:cNvPr id="15" name="TextBox 14">
              <a:extLst>
                <a:ext uri="{FF2B5EF4-FFF2-40B4-BE49-F238E27FC236}">
                  <a16:creationId xmlns:a16="http://schemas.microsoft.com/office/drawing/2014/main" id="{52E12963-5A2F-4C5C-9479-E151005A9955}"/>
                </a:ext>
              </a:extLst>
            </p:cNvPr>
            <p:cNvSpPr txBox="1"/>
            <p:nvPr/>
          </p:nvSpPr>
          <p:spPr>
            <a:xfrm>
              <a:off x="6488345" y="5279568"/>
              <a:ext cx="1143002" cy="461668"/>
            </a:xfrm>
            <a:prstGeom prst="rect">
              <a:avLst/>
            </a:prstGeom>
            <a:solidFill>
              <a:srgbClr val="0070C0"/>
            </a:solidFill>
          </p:spPr>
          <p:txBody>
            <a:bodyPr>
              <a:spAutoFit/>
            </a:bodyPr>
            <a:lstStyle/>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Integration</a:t>
              </a:r>
            </a:p>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API Tools</a:t>
              </a:r>
            </a:p>
          </p:txBody>
        </p:sp>
        <p:sp>
          <p:nvSpPr>
            <p:cNvPr id="16" name="TextBox 15">
              <a:extLst>
                <a:ext uri="{FF2B5EF4-FFF2-40B4-BE49-F238E27FC236}">
                  <a16:creationId xmlns:a16="http://schemas.microsoft.com/office/drawing/2014/main" id="{9E974178-F781-4A7F-8CED-C25E708A2B8C}"/>
                </a:ext>
              </a:extLst>
            </p:cNvPr>
            <p:cNvSpPr txBox="1"/>
            <p:nvPr/>
          </p:nvSpPr>
          <p:spPr>
            <a:xfrm>
              <a:off x="2906939" y="5279568"/>
              <a:ext cx="1143002" cy="461668"/>
            </a:xfrm>
            <a:prstGeom prst="rect">
              <a:avLst/>
            </a:prstGeom>
            <a:solidFill>
              <a:srgbClr val="0070C0"/>
            </a:solidFill>
          </p:spPr>
          <p:txBody>
            <a:bodyPr>
              <a:spAutoFit/>
            </a:bodyPr>
            <a:lstStyle/>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Modernized</a:t>
              </a:r>
            </a:p>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Security</a:t>
              </a:r>
            </a:p>
          </p:txBody>
        </p:sp>
        <p:sp>
          <p:nvSpPr>
            <p:cNvPr id="17" name="TextBox 16">
              <a:extLst>
                <a:ext uri="{FF2B5EF4-FFF2-40B4-BE49-F238E27FC236}">
                  <a16:creationId xmlns:a16="http://schemas.microsoft.com/office/drawing/2014/main" id="{F06F4DD2-C158-473A-8579-B866ADC16674}"/>
                </a:ext>
              </a:extLst>
            </p:cNvPr>
            <p:cNvSpPr txBox="1"/>
            <p:nvPr/>
          </p:nvSpPr>
          <p:spPr>
            <a:xfrm>
              <a:off x="1708375" y="5279568"/>
              <a:ext cx="1143002" cy="461668"/>
            </a:xfrm>
            <a:prstGeom prst="rect">
              <a:avLst/>
            </a:prstGeom>
            <a:solidFill>
              <a:srgbClr val="0070C0"/>
            </a:solidFill>
          </p:spPr>
          <p:txBody>
            <a:bodyPr>
              <a:spAutoFit/>
            </a:bodyPr>
            <a:lstStyle/>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Workflow</a:t>
              </a:r>
            </a:p>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Automation</a:t>
              </a:r>
            </a:p>
          </p:txBody>
        </p:sp>
        <p:sp>
          <p:nvSpPr>
            <p:cNvPr id="18" name="TextBox 17">
              <a:extLst>
                <a:ext uri="{FF2B5EF4-FFF2-40B4-BE49-F238E27FC236}">
                  <a16:creationId xmlns:a16="http://schemas.microsoft.com/office/drawing/2014/main" id="{69C34E4A-D0A2-4278-BDD5-0D54D7DCD8DF}"/>
                </a:ext>
              </a:extLst>
            </p:cNvPr>
            <p:cNvSpPr txBox="1"/>
            <p:nvPr/>
          </p:nvSpPr>
          <p:spPr>
            <a:xfrm>
              <a:off x="5300893" y="5279568"/>
              <a:ext cx="1143002" cy="461668"/>
            </a:xfrm>
            <a:prstGeom prst="rect">
              <a:avLst/>
            </a:prstGeom>
            <a:solidFill>
              <a:srgbClr val="0070C0"/>
            </a:solidFill>
          </p:spPr>
          <p:txBody>
            <a:bodyPr>
              <a:spAutoFit/>
            </a:bodyPr>
            <a:lstStyle/>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Reporting</a:t>
              </a:r>
            </a:p>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Analytics</a:t>
              </a:r>
            </a:p>
          </p:txBody>
        </p:sp>
        <p:sp>
          <p:nvSpPr>
            <p:cNvPr id="19" name="TextBox 18">
              <a:extLst>
                <a:ext uri="{FF2B5EF4-FFF2-40B4-BE49-F238E27FC236}">
                  <a16:creationId xmlns:a16="http://schemas.microsoft.com/office/drawing/2014/main" id="{645E034D-8615-425C-A6F7-ACED8B57227F}"/>
                </a:ext>
              </a:extLst>
            </p:cNvPr>
            <p:cNvSpPr txBox="1"/>
            <p:nvPr/>
          </p:nvSpPr>
          <p:spPr>
            <a:xfrm>
              <a:off x="4103916" y="5279568"/>
              <a:ext cx="1143002" cy="461668"/>
            </a:xfrm>
            <a:prstGeom prst="rect">
              <a:avLst/>
            </a:prstGeom>
            <a:solidFill>
              <a:srgbClr val="0070C0"/>
            </a:solidFill>
          </p:spPr>
          <p:txBody>
            <a:bodyPr>
              <a:spAutoFit/>
            </a:bodyPr>
            <a:lstStyle/>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Disaster</a:t>
              </a:r>
            </a:p>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Recovery</a:t>
              </a:r>
            </a:p>
          </p:txBody>
        </p:sp>
        <p:sp>
          <p:nvSpPr>
            <p:cNvPr id="20" name="TextBox 19">
              <a:extLst>
                <a:ext uri="{FF2B5EF4-FFF2-40B4-BE49-F238E27FC236}">
                  <a16:creationId xmlns:a16="http://schemas.microsoft.com/office/drawing/2014/main" id="{D5018014-8FC5-4AD3-A1B5-6EFEB47DFBB7}"/>
                </a:ext>
              </a:extLst>
            </p:cNvPr>
            <p:cNvSpPr txBox="1"/>
            <p:nvPr/>
          </p:nvSpPr>
          <p:spPr>
            <a:xfrm>
              <a:off x="7685321" y="5279568"/>
              <a:ext cx="1143002" cy="461668"/>
            </a:xfrm>
            <a:prstGeom prst="rect">
              <a:avLst/>
            </a:prstGeom>
            <a:solidFill>
              <a:srgbClr val="0070C0"/>
            </a:solidFill>
          </p:spPr>
          <p:txBody>
            <a:bodyPr>
              <a:spAutoFit/>
            </a:bodyPr>
            <a:lstStyle/>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Simplified</a:t>
              </a:r>
            </a:p>
            <a:p>
              <a:pPr algn="ctr" eaLnBrk="1" fontAlgn="auto" hangingPunct="1">
                <a:spcBef>
                  <a:spcPts val="0"/>
                </a:spcBef>
                <a:spcAft>
                  <a:spcPts val="0"/>
                </a:spcAft>
                <a:buClr>
                  <a:srgbClr val="000000"/>
                </a:buClr>
                <a:buFont typeface="Arial"/>
                <a:buNone/>
                <a:defRPr/>
              </a:pPr>
              <a:r>
                <a:rPr lang="en-US" sz="1200" kern="0" dirty="0">
                  <a:solidFill>
                    <a:srgbClr val="FFFFFF"/>
                  </a:solidFill>
                  <a:latin typeface="Arial" panose="020B0604020202020204" pitchFamily="34" charset="0"/>
                  <a:cs typeface="Arial" panose="020B0604020202020204" pitchFamily="34" charset="0"/>
                  <a:sym typeface="Arial"/>
                </a:rPr>
                <a:t>Data Model</a:t>
              </a:r>
            </a:p>
          </p:txBody>
        </p:sp>
      </p:grpSp>
      <p:sp>
        <p:nvSpPr>
          <p:cNvPr id="21" name="TextBox 20">
            <a:extLst>
              <a:ext uri="{FF2B5EF4-FFF2-40B4-BE49-F238E27FC236}">
                <a16:creationId xmlns:a16="http://schemas.microsoft.com/office/drawing/2014/main" id="{82F8AF26-FAB3-47B5-B2D3-C8C11B12B32C}"/>
              </a:ext>
            </a:extLst>
          </p:cNvPr>
          <p:cNvSpPr txBox="1"/>
          <p:nvPr/>
        </p:nvSpPr>
        <p:spPr>
          <a:xfrm>
            <a:off x="6232688" y="5730774"/>
            <a:ext cx="4343400" cy="306388"/>
          </a:xfrm>
          <a:prstGeom prst="rect">
            <a:avLst/>
          </a:prstGeom>
          <a:solidFill>
            <a:srgbClr val="FFC000"/>
          </a:solidFill>
          <a:ln>
            <a:solidFill>
              <a:schemeClr val="bg1">
                <a:lumMod val="65000"/>
              </a:schemeClr>
            </a:solidFill>
          </a:ln>
        </p:spPr>
        <p:txBody>
          <a:bodyPr>
            <a:spAutoFit/>
          </a:bodyPr>
          <a:lstStyle/>
          <a:p>
            <a:pPr algn="ctr" eaLnBrk="1" fontAlgn="auto" hangingPunct="1">
              <a:spcBef>
                <a:spcPts val="0"/>
              </a:spcBef>
              <a:spcAft>
                <a:spcPts val="0"/>
              </a:spcAft>
              <a:buClr>
                <a:srgbClr val="000000"/>
              </a:buClr>
              <a:buFont typeface="Arial"/>
              <a:buNone/>
              <a:defRPr/>
            </a:pPr>
            <a:r>
              <a:rPr lang="en-US" sz="1400" kern="0" dirty="0">
                <a:solidFill>
                  <a:srgbClr val="000000"/>
                </a:solidFill>
                <a:latin typeface="Arial" panose="020B0604020202020204" pitchFamily="34" charset="0"/>
                <a:cs typeface="Arial" panose="020B0604020202020204" pitchFamily="34" charset="0"/>
                <a:sym typeface="Arial"/>
              </a:rPr>
              <a:t>Integrated Help Desk/Tutoring/Training Tools</a:t>
            </a:r>
          </a:p>
        </p:txBody>
      </p:sp>
      <p:sp>
        <p:nvSpPr>
          <p:cNvPr id="22" name="TextBox 21">
            <a:extLst>
              <a:ext uri="{FF2B5EF4-FFF2-40B4-BE49-F238E27FC236}">
                <a16:creationId xmlns:a16="http://schemas.microsoft.com/office/drawing/2014/main" id="{CE7F6326-5A09-4D3F-812E-2C53F4333EE3}"/>
              </a:ext>
            </a:extLst>
          </p:cNvPr>
          <p:cNvSpPr txBox="1"/>
          <p:nvPr/>
        </p:nvSpPr>
        <p:spPr>
          <a:xfrm>
            <a:off x="2270288" y="5075137"/>
            <a:ext cx="8305800" cy="646112"/>
          </a:xfrm>
          <a:prstGeom prst="rect">
            <a:avLst/>
          </a:prstGeom>
          <a:solidFill>
            <a:srgbClr val="00B0F0"/>
          </a:solidFill>
          <a:ln>
            <a:solidFill>
              <a:schemeClr val="bg1">
                <a:lumMod val="65000"/>
              </a:schemeClr>
            </a:solidFill>
          </a:ln>
        </p:spPr>
        <p:txBody>
          <a:bodyPr>
            <a:spAutoFit/>
          </a:bodyPr>
          <a:lstStyle/>
          <a:p>
            <a:pPr algn="ctr" eaLnBrk="1" fontAlgn="auto" hangingPunct="1">
              <a:spcBef>
                <a:spcPts val="0"/>
              </a:spcBef>
              <a:spcAft>
                <a:spcPts val="0"/>
              </a:spcAft>
              <a:buClr>
                <a:srgbClr val="000000"/>
              </a:buClr>
              <a:buFont typeface="Arial"/>
              <a:buNone/>
              <a:defRPr/>
            </a:pPr>
            <a:r>
              <a:rPr lang="en-US" sz="1400" kern="0" dirty="0">
                <a:solidFill>
                  <a:srgbClr val="000000"/>
                </a:solidFill>
                <a:latin typeface="Arial" panose="020B0604020202020204" pitchFamily="34" charset="0"/>
                <a:cs typeface="Arial" panose="020B0604020202020204" pitchFamily="34" charset="0"/>
                <a:sym typeface="Arial"/>
              </a:rPr>
              <a:t>Collaboration Tools</a:t>
            </a:r>
          </a:p>
          <a:p>
            <a:pPr algn="ctr" eaLnBrk="1" fontAlgn="auto" hangingPunct="1">
              <a:spcBef>
                <a:spcPts val="0"/>
              </a:spcBef>
              <a:spcAft>
                <a:spcPts val="0"/>
              </a:spcAft>
              <a:buClr>
                <a:srgbClr val="000000"/>
              </a:buClr>
              <a:buFont typeface="Arial"/>
              <a:buNone/>
              <a:defRPr/>
            </a:pPr>
            <a:r>
              <a:rPr lang="en-US" sz="1100" kern="0" dirty="0">
                <a:solidFill>
                  <a:srgbClr val="000000"/>
                </a:solidFill>
                <a:latin typeface="Arial" panose="020B0604020202020204" pitchFamily="34" charset="0"/>
                <a:cs typeface="Arial" panose="020B0604020202020204" pitchFamily="34" charset="0"/>
                <a:sym typeface="Arial"/>
              </a:rPr>
              <a:t>Self Service, Mobile, Chat Bots, Simplified User Interface, Electronic Forms/Signature</a:t>
            </a:r>
          </a:p>
          <a:p>
            <a:pPr algn="ctr" eaLnBrk="1" fontAlgn="auto" hangingPunct="1">
              <a:spcBef>
                <a:spcPts val="0"/>
              </a:spcBef>
              <a:spcAft>
                <a:spcPts val="0"/>
              </a:spcAft>
              <a:buClr>
                <a:srgbClr val="000000"/>
              </a:buClr>
              <a:buFont typeface="Arial"/>
              <a:buNone/>
              <a:defRPr/>
            </a:pPr>
            <a:endParaRPr lang="en-US" sz="1100" kern="0" dirty="0">
              <a:solidFill>
                <a:srgbClr val="000000"/>
              </a:solidFill>
              <a:latin typeface="Arial" panose="020B0604020202020204" pitchFamily="34" charset="0"/>
              <a:cs typeface="Arial" panose="020B0604020202020204" pitchFamily="34" charset="0"/>
              <a:sym typeface="Arial"/>
            </a:endParaRPr>
          </a:p>
        </p:txBody>
      </p:sp>
      <p:sp>
        <p:nvSpPr>
          <p:cNvPr id="23" name="TextBox 22">
            <a:extLst>
              <a:ext uri="{FF2B5EF4-FFF2-40B4-BE49-F238E27FC236}">
                <a16:creationId xmlns:a16="http://schemas.microsoft.com/office/drawing/2014/main" id="{42413FB4-C294-43A7-B315-9CB645B6E85E}"/>
              </a:ext>
            </a:extLst>
          </p:cNvPr>
          <p:cNvSpPr txBox="1"/>
          <p:nvPr/>
        </p:nvSpPr>
        <p:spPr>
          <a:xfrm>
            <a:off x="2262350" y="5730774"/>
            <a:ext cx="3970338" cy="306388"/>
          </a:xfrm>
          <a:prstGeom prst="rect">
            <a:avLst/>
          </a:prstGeom>
          <a:solidFill>
            <a:srgbClr val="FFC000"/>
          </a:solidFill>
          <a:ln>
            <a:solidFill>
              <a:schemeClr val="bg1">
                <a:lumMod val="65000"/>
              </a:schemeClr>
            </a:solidFill>
          </a:ln>
        </p:spPr>
        <p:txBody>
          <a:bodyPr>
            <a:spAutoFit/>
          </a:bodyPr>
          <a:lstStyle/>
          <a:p>
            <a:pPr algn="ctr" eaLnBrk="1" fontAlgn="auto" hangingPunct="1">
              <a:spcBef>
                <a:spcPts val="0"/>
              </a:spcBef>
              <a:spcAft>
                <a:spcPts val="0"/>
              </a:spcAft>
              <a:buClr>
                <a:srgbClr val="000000"/>
              </a:buClr>
              <a:buFont typeface="Arial"/>
              <a:buNone/>
              <a:defRPr/>
            </a:pPr>
            <a:r>
              <a:rPr lang="en-US" sz="1400" kern="0" dirty="0">
                <a:solidFill>
                  <a:srgbClr val="000000"/>
                </a:solidFill>
                <a:latin typeface="Arial" panose="020B0604020202020204" pitchFamily="34" charset="0"/>
                <a:cs typeface="Arial" panose="020B0604020202020204" pitchFamily="34" charset="0"/>
                <a:sym typeface="Arial"/>
              </a:rPr>
              <a:t>Business Process Framework</a:t>
            </a:r>
          </a:p>
        </p:txBody>
      </p:sp>
      <p:sp>
        <p:nvSpPr>
          <p:cNvPr id="24" name="Rectangle: Rounded Corners 23">
            <a:extLst>
              <a:ext uri="{FF2B5EF4-FFF2-40B4-BE49-F238E27FC236}">
                <a16:creationId xmlns:a16="http://schemas.microsoft.com/office/drawing/2014/main" id="{4E7B82F4-E194-4FBE-80A7-14BE0C481E74}"/>
              </a:ext>
            </a:extLst>
          </p:cNvPr>
          <p:cNvSpPr/>
          <p:nvPr/>
        </p:nvSpPr>
        <p:spPr>
          <a:xfrm>
            <a:off x="2252825" y="3128862"/>
            <a:ext cx="2973388" cy="1936750"/>
          </a:xfrm>
          <a:prstGeom prst="round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07000"/>
              </a:lnSpc>
              <a:spcBef>
                <a:spcPts val="0"/>
              </a:spcBef>
              <a:spcAft>
                <a:spcPts val="800"/>
              </a:spcAft>
              <a:buClr>
                <a:srgbClr val="FFFFFF"/>
              </a:buClr>
              <a:buFont typeface="Arial"/>
              <a:buNone/>
              <a:defRPr/>
            </a:pPr>
            <a:r>
              <a:rPr lang="en-US" sz="140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Accounting/Finance</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General Ledger</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Accounts Payable &amp; Purchasing</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Accounts Receivable/Billing</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Travel/Expenses</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Asset Management</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Budgeting/Planning</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Projects/Contracts/Grants</a:t>
            </a:r>
          </a:p>
          <a:p>
            <a:pPr eaLnBrk="1" fontAlgn="auto" hangingPunct="1">
              <a:lnSpc>
                <a:spcPct val="107000"/>
              </a:lnSpc>
              <a:spcBef>
                <a:spcPts val="0"/>
              </a:spcBef>
              <a:spcAft>
                <a:spcPts val="800"/>
              </a:spcAft>
              <a:buClr>
                <a:srgbClr val="FFFFFF"/>
              </a:buClr>
              <a:buFont typeface="Arial"/>
              <a:buNone/>
              <a:defRPr/>
            </a:pPr>
            <a:r>
              <a:rPr lang="en-US" sz="8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 </a:t>
            </a:r>
            <a:endParaRPr lang="en-US" sz="11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25" name="Rectangle: Rounded Corners 24">
            <a:extLst>
              <a:ext uri="{FF2B5EF4-FFF2-40B4-BE49-F238E27FC236}">
                <a16:creationId xmlns:a16="http://schemas.microsoft.com/office/drawing/2014/main" id="{6A03F538-F75B-4581-9668-8781B83EDA3F}"/>
              </a:ext>
            </a:extLst>
          </p:cNvPr>
          <p:cNvSpPr/>
          <p:nvPr/>
        </p:nvSpPr>
        <p:spPr>
          <a:xfrm>
            <a:off x="7882100" y="3128862"/>
            <a:ext cx="2693988" cy="1936750"/>
          </a:xfrm>
          <a:prstGeom prst="round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07000"/>
              </a:lnSpc>
              <a:spcBef>
                <a:spcPts val="0"/>
              </a:spcBef>
              <a:spcAft>
                <a:spcPts val="0"/>
              </a:spcAft>
              <a:buClr>
                <a:srgbClr val="FFFFFF"/>
              </a:buClr>
              <a:buFont typeface="Arial"/>
              <a:buNone/>
              <a:defRPr/>
            </a:pPr>
            <a:r>
              <a:rPr lang="en-US" sz="140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HCM</a:t>
            </a:r>
            <a:endParaRPr lang="en-US" sz="110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endParaRPr>
          </a:p>
          <a:p>
            <a:pPr algn="ctr" eaLnBrk="1" fontAlgn="auto" hangingPunct="1">
              <a:lnSpc>
                <a:spcPct val="107000"/>
              </a:lnSpc>
              <a:spcBef>
                <a:spcPts val="0"/>
              </a:spcBef>
              <a:spcAft>
                <a:spcPts val="0"/>
              </a:spcAft>
              <a:buClr>
                <a:srgbClr val="FFFFFF"/>
              </a:buClr>
              <a:buFont typeface="Arial"/>
              <a:buNone/>
              <a:defRPr/>
            </a:pPr>
            <a:r>
              <a:rPr lang="en-US" sz="14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 </a:t>
            </a:r>
            <a:endParaRPr lang="en-US" sz="11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endParaRP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Recruiting/Onboarding</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HR Transactions</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Benefits Administration</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Payroll/Time and Attendance</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Performance Management</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Employee Self Service</a:t>
            </a:r>
          </a:p>
          <a:p>
            <a:pPr eaLnBrk="1" fontAlgn="auto" hangingPunct="1">
              <a:lnSpc>
                <a:spcPct val="107000"/>
              </a:lnSpc>
              <a:spcBef>
                <a:spcPts val="0"/>
              </a:spcBef>
              <a:spcAft>
                <a:spcPts val="0"/>
              </a:spcAft>
              <a:buClr>
                <a:srgbClr val="FFFFFF"/>
              </a:buClr>
              <a:buFont typeface="Arial"/>
              <a:buNone/>
              <a:defRPr/>
            </a:pPr>
            <a:r>
              <a:rPr lang="en-US" sz="8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 </a:t>
            </a:r>
            <a:endParaRPr lang="en-US" sz="11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26" name="Rectangle: Rounded Corners 25">
            <a:extLst>
              <a:ext uri="{FF2B5EF4-FFF2-40B4-BE49-F238E27FC236}">
                <a16:creationId xmlns:a16="http://schemas.microsoft.com/office/drawing/2014/main" id="{F7945110-68C6-42D3-877B-CC1D60AFC282}"/>
              </a:ext>
            </a:extLst>
          </p:cNvPr>
          <p:cNvSpPr/>
          <p:nvPr/>
        </p:nvSpPr>
        <p:spPr>
          <a:xfrm>
            <a:off x="5289713" y="3120924"/>
            <a:ext cx="2516187" cy="1936750"/>
          </a:xfrm>
          <a:prstGeom prst="roundRect">
            <a:avLst/>
          </a:prstGeom>
          <a:solidFill>
            <a:srgbClr val="C892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07000"/>
              </a:lnSpc>
              <a:spcBef>
                <a:spcPts val="0"/>
              </a:spcBef>
              <a:spcAft>
                <a:spcPts val="0"/>
              </a:spcAft>
              <a:buClr>
                <a:srgbClr val="FFFFFF"/>
              </a:buClr>
              <a:buFont typeface="Arial"/>
              <a:buNone/>
              <a:defRPr/>
            </a:pPr>
            <a:r>
              <a:rPr lang="en-US" sz="140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Student</a:t>
            </a:r>
          </a:p>
          <a:p>
            <a:pPr algn="ctr" eaLnBrk="1" fontAlgn="auto" hangingPunct="1">
              <a:lnSpc>
                <a:spcPct val="107000"/>
              </a:lnSpc>
              <a:spcBef>
                <a:spcPts val="0"/>
              </a:spcBef>
              <a:spcAft>
                <a:spcPts val="0"/>
              </a:spcAft>
              <a:buClr>
                <a:srgbClr val="FFFFFF"/>
              </a:buClr>
              <a:buFont typeface="Arial"/>
              <a:buNone/>
              <a:defRPr/>
            </a:pPr>
            <a:endParaRPr lang="en-US" sz="11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endParaRP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Recruiting/Admissions</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Student Records/Advising</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Student Success &amp; Engagement</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Student Financials</a:t>
            </a:r>
          </a:p>
          <a:p>
            <a:pPr marL="342900" indent="-342900" eaLnBrk="1" fontAlgn="auto" hangingPunct="1">
              <a:lnSpc>
                <a:spcPct val="107000"/>
              </a:lnSpc>
              <a:spcBef>
                <a:spcPts val="0"/>
              </a:spcBef>
              <a:spcAft>
                <a:spcPts val="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Financial Aid</a:t>
            </a:r>
          </a:p>
          <a:p>
            <a:pPr marL="342900" indent="-342900" eaLnBrk="1" fontAlgn="auto" hangingPunct="1">
              <a:lnSpc>
                <a:spcPct val="107000"/>
              </a:lnSpc>
              <a:spcBef>
                <a:spcPts val="0"/>
              </a:spcBef>
              <a:spcAft>
                <a:spcPts val="800"/>
              </a:spcAft>
              <a:buClr>
                <a:srgbClr val="FFFFFF"/>
              </a:buClr>
              <a:buFont typeface="Arial" panose="020B0604020202020204" pitchFamily="34" charset="0"/>
              <a:buChar char="•"/>
              <a:defRPr/>
            </a:pPr>
            <a:r>
              <a:rPr lang="en-US" sz="1200" b="0" kern="0" dirty="0">
                <a:solidFill>
                  <a:srgbClr val="FFFFFF"/>
                </a:solidFill>
                <a:latin typeface="Arial" panose="020B0604020202020204" pitchFamily="34" charset="0"/>
                <a:ea typeface="Calibri" panose="020F0502020204030204" pitchFamily="34" charset="0"/>
                <a:cs typeface="Arial" panose="020B0604020202020204" pitchFamily="34" charset="0"/>
                <a:sym typeface="Arial"/>
              </a:rPr>
              <a:t>Alumni Management</a:t>
            </a:r>
          </a:p>
        </p:txBody>
      </p:sp>
      <p:sp>
        <p:nvSpPr>
          <p:cNvPr id="27" name="Rectangle: Rounded Corners 26">
            <a:extLst>
              <a:ext uri="{FF2B5EF4-FFF2-40B4-BE49-F238E27FC236}">
                <a16:creationId xmlns:a16="http://schemas.microsoft.com/office/drawing/2014/main" id="{13B27D6A-38FB-4AA0-8D1C-D940F3ADE2BE}"/>
              </a:ext>
            </a:extLst>
          </p:cNvPr>
          <p:cNvSpPr/>
          <p:nvPr/>
        </p:nvSpPr>
        <p:spPr>
          <a:xfrm>
            <a:off x="3284700" y="2606574"/>
            <a:ext cx="6148388" cy="514350"/>
          </a:xfrm>
          <a:prstGeom prst="round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07000"/>
              </a:lnSpc>
              <a:spcBef>
                <a:spcPts val="0"/>
              </a:spcBef>
              <a:spcAft>
                <a:spcPts val="800"/>
              </a:spcAft>
              <a:buClr>
                <a:srgbClr val="000000"/>
              </a:buClr>
              <a:buFont typeface="Arial"/>
              <a:buNone/>
              <a:defRPr/>
            </a:pPr>
            <a:r>
              <a:rPr lang="en-US" sz="1800" kern="0">
                <a:solidFill>
                  <a:srgbClr val="12284C"/>
                </a:solidFill>
                <a:latin typeface="Arial" panose="020B0604020202020204" pitchFamily="34" charset="0"/>
                <a:ea typeface="Calibri" panose="020F0502020204030204" pitchFamily="34" charset="0"/>
                <a:cs typeface="Arial" panose="020B0604020202020204" pitchFamily="34" charset="0"/>
                <a:sym typeface="Arial"/>
              </a:rPr>
              <a:t>Reporting/Analytics/Dashboards/Query</a:t>
            </a:r>
            <a:endParaRPr lang="en-US" sz="1800" b="0" kern="0">
              <a:solidFill>
                <a:srgbClr val="12284C"/>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TextBox 7">
            <a:extLst>
              <a:ext uri="{FF2B5EF4-FFF2-40B4-BE49-F238E27FC236}">
                <a16:creationId xmlns:a16="http://schemas.microsoft.com/office/drawing/2014/main" id="{59C04918-12C2-4DA8-80DB-4B4D962201AE}"/>
              </a:ext>
            </a:extLst>
          </p:cNvPr>
          <p:cNvSpPr txBox="1"/>
          <p:nvPr/>
        </p:nvSpPr>
        <p:spPr>
          <a:xfrm>
            <a:off x="4793611" y="815891"/>
            <a:ext cx="3255935" cy="1315745"/>
          </a:xfrm>
          <a:prstGeom prst="rect">
            <a:avLst/>
          </a:prstGeom>
          <a:noFill/>
        </p:spPr>
        <p:txBody>
          <a:bodyPr wrap="square" rtlCol="0">
            <a:spAutoFit/>
          </a:bodyPr>
          <a:lstStyle/>
          <a:p>
            <a:pPr algn="ctr" eaLnBrk="1" fontAlgn="auto" hangingPunct="1">
              <a:spcBef>
                <a:spcPts val="0"/>
              </a:spcBef>
              <a:spcAft>
                <a:spcPts val="0"/>
              </a:spcAft>
              <a:buClr>
                <a:srgbClr val="000000"/>
              </a:buClr>
              <a:buFont typeface="Arial"/>
              <a:buNone/>
              <a:defRPr/>
            </a:pPr>
            <a:endParaRPr lang="en-US" sz="1600" b="0" kern="0" dirty="0">
              <a:solidFill>
                <a:srgbClr val="FFC629"/>
              </a:solidFill>
              <a:latin typeface="Arial" panose="020B0604020202020204" pitchFamily="34" charset="0"/>
              <a:cs typeface="Arial" panose="020B0604020202020204" pitchFamily="34" charset="0"/>
              <a:sym typeface="Arial"/>
            </a:endParaRPr>
          </a:p>
          <a:p>
            <a:pPr algn="ctr" eaLnBrk="1" fontAlgn="auto" hangingPunct="1">
              <a:spcBef>
                <a:spcPts val="0"/>
              </a:spcBef>
              <a:spcAft>
                <a:spcPts val="0"/>
              </a:spcAft>
              <a:buClr>
                <a:srgbClr val="000000"/>
              </a:buClr>
              <a:buFont typeface="Arial"/>
              <a:buNone/>
              <a:defRPr/>
            </a:pPr>
            <a:r>
              <a:rPr lang="en-US" sz="1600" kern="0" dirty="0">
                <a:solidFill>
                  <a:srgbClr val="FFC629"/>
                </a:solidFill>
                <a:latin typeface="Arial" panose="020B0604020202020204" pitchFamily="34" charset="0"/>
                <a:cs typeface="Arial" panose="020B0604020202020204" pitchFamily="34" charset="0"/>
                <a:sym typeface="Arial"/>
              </a:rPr>
              <a:t>Hosted in the cloud and accessible from anywhere</a:t>
            </a:r>
          </a:p>
          <a:p>
            <a:pPr algn="ctr" eaLnBrk="1" fontAlgn="auto" hangingPunct="1">
              <a:spcBef>
                <a:spcPts val="0"/>
              </a:spcBef>
              <a:spcAft>
                <a:spcPts val="0"/>
              </a:spcAft>
              <a:buClr>
                <a:srgbClr val="000000"/>
              </a:buClr>
              <a:buFont typeface="Arial"/>
              <a:buNone/>
              <a:defRPr/>
            </a:pPr>
            <a:endParaRPr lang="en-US" sz="1050" kern="0" dirty="0">
              <a:solidFill>
                <a:srgbClr val="FFC629"/>
              </a:solidFill>
              <a:latin typeface="Arial" panose="020B0604020202020204" pitchFamily="34" charset="0"/>
              <a:cs typeface="Arial" panose="020B0604020202020204" pitchFamily="34" charset="0"/>
              <a:sym typeface="Arial"/>
            </a:endParaRPr>
          </a:p>
          <a:p>
            <a:pPr algn="ctr" eaLnBrk="1" fontAlgn="auto" hangingPunct="1">
              <a:spcBef>
                <a:spcPts val="0"/>
              </a:spcBef>
              <a:spcAft>
                <a:spcPts val="0"/>
              </a:spcAft>
              <a:buClr>
                <a:srgbClr val="000000"/>
              </a:buClr>
              <a:buFont typeface="Arial"/>
              <a:buNone/>
              <a:defRPr/>
            </a:pPr>
            <a:r>
              <a:rPr lang="en-US" sz="1050" kern="0" dirty="0">
                <a:solidFill>
                  <a:srgbClr val="FFC629"/>
                </a:solidFill>
                <a:latin typeface="Arial" panose="020B0604020202020204" pitchFamily="34" charset="0"/>
                <a:cs typeface="Arial" panose="020B0604020202020204" pitchFamily="34" charset="0"/>
                <a:sym typeface="Arial"/>
              </a:rPr>
              <a:t>Sustainable investment will ensure tools and technology stay “current</a:t>
            </a:r>
            <a:endParaRPr lang="en-US" sz="1050" dirty="0">
              <a:solidFill>
                <a:srgbClr val="FFC6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44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sz="4000" b="1" dirty="0">
                <a:solidFill>
                  <a:schemeClr val="bg1"/>
                </a:solidFill>
                <a:latin typeface="Arial" panose="020B0604020202020204" pitchFamily="34" charset="0"/>
                <a:cs typeface="Arial" panose="020B0604020202020204" pitchFamily="34" charset="0"/>
              </a:rPr>
              <a:t>Workday Had Proven Banner Conversions</a:t>
            </a:r>
          </a:p>
        </p:txBody>
      </p:sp>
      <p:sp>
        <p:nvSpPr>
          <p:cNvPr id="8" name="Content Placeholder 2">
            <a:extLst>
              <a:ext uri="{FF2B5EF4-FFF2-40B4-BE49-F238E27FC236}">
                <a16:creationId xmlns:a16="http://schemas.microsoft.com/office/drawing/2014/main" id="{5D52FFC5-7295-4264-8776-99ACF99C535A}"/>
              </a:ext>
            </a:extLst>
          </p:cNvPr>
          <p:cNvSpPr>
            <a:spLocks noGrp="1"/>
          </p:cNvSpPr>
          <p:nvPr>
            <p:ph idx="1"/>
          </p:nvPr>
        </p:nvSpPr>
        <p:spPr>
          <a:xfrm>
            <a:off x="838199" y="2127378"/>
            <a:ext cx="10003972" cy="1464906"/>
          </a:xfrm>
        </p:spPr>
        <p:txBody>
          <a:bodyPr>
            <a:noAutofit/>
          </a:bodyPr>
          <a:lstStyle/>
          <a:p>
            <a:pPr>
              <a:buClr>
                <a:schemeClr val="accent1">
                  <a:lumMod val="60000"/>
                  <a:lumOff val="40000"/>
                </a:schemeClr>
              </a:buClr>
              <a:buBlip>
                <a:blip r:embed="rId5"/>
              </a:buBlip>
              <a:defRPr/>
            </a:pPr>
            <a:r>
              <a:rPr lang="en-US" sz="1600" b="0" dirty="0">
                <a:latin typeface="Arial" panose="020B0604020202020204" pitchFamily="34" charset="0"/>
                <a:ea typeface="Calibri" panose="020F0502020204030204" pitchFamily="34" charset="0"/>
                <a:cs typeface="Arial" panose="020B0604020202020204" pitchFamily="34" charset="0"/>
              </a:rPr>
              <a:t>Workday has been rapidly growing the higher education marketplace</a:t>
            </a:r>
          </a:p>
          <a:p>
            <a:pPr>
              <a:buClr>
                <a:schemeClr val="accent1">
                  <a:lumMod val="60000"/>
                  <a:lumOff val="40000"/>
                </a:schemeClr>
              </a:buClr>
              <a:buBlip>
                <a:blip r:embed="rId5"/>
              </a:buBlip>
              <a:defRPr/>
            </a:pPr>
            <a:r>
              <a:rPr lang="en-US" sz="1600" b="0" dirty="0">
                <a:latin typeface="Arial" panose="020B0604020202020204" pitchFamily="34" charset="0"/>
                <a:ea typeface="Calibri" panose="020F0502020204030204" pitchFamily="34" charset="0"/>
                <a:cs typeface="Arial" panose="020B0604020202020204" pitchFamily="34" charset="0"/>
              </a:rPr>
              <a:t>130+ clients with almost 40 live on full HCM, Finance and SIS</a:t>
            </a:r>
          </a:p>
          <a:p>
            <a:pPr>
              <a:buClr>
                <a:schemeClr val="accent1">
                  <a:lumMod val="60000"/>
                  <a:lumOff val="40000"/>
                </a:schemeClr>
              </a:buClr>
              <a:buBlip>
                <a:blip r:embed="rId5"/>
              </a:buBlip>
              <a:defRPr/>
            </a:pPr>
            <a:r>
              <a:rPr lang="en-US" sz="1600" b="0" dirty="0">
                <a:latin typeface="Arial" panose="020B0604020202020204" pitchFamily="34" charset="0"/>
                <a:ea typeface="Calibri" panose="020F0502020204030204" pitchFamily="34" charset="0"/>
                <a:cs typeface="Arial" panose="020B0604020202020204" pitchFamily="34" charset="0"/>
              </a:rPr>
              <a:t>Robust product roadmap that has a proven track</a:t>
            </a:r>
          </a:p>
          <a:p>
            <a:pPr>
              <a:buClr>
                <a:schemeClr val="accent1">
                  <a:lumMod val="60000"/>
                  <a:lumOff val="40000"/>
                </a:schemeClr>
              </a:buClr>
              <a:buBlip>
                <a:blip r:embed="rId5"/>
              </a:buBlip>
              <a:defRPr/>
            </a:pPr>
            <a:r>
              <a:rPr lang="en-US" sz="1600" b="0" dirty="0">
                <a:latin typeface="Arial" panose="020B0604020202020204" pitchFamily="34" charset="0"/>
                <a:ea typeface="Calibri" panose="020F0502020204030204" pitchFamily="34" charset="0"/>
                <a:cs typeface="Arial" panose="020B0604020202020204" pitchFamily="34" charset="0"/>
              </a:rPr>
              <a:t>Many Banner to Workday clients including</a:t>
            </a:r>
          </a:p>
        </p:txBody>
      </p:sp>
      <p:sp>
        <p:nvSpPr>
          <p:cNvPr id="9" name="Content Placeholder 2">
            <a:extLst>
              <a:ext uri="{FF2B5EF4-FFF2-40B4-BE49-F238E27FC236}">
                <a16:creationId xmlns:a16="http://schemas.microsoft.com/office/drawing/2014/main" id="{A9214FAA-B356-4C1C-A742-C2333CF6F9D9}"/>
              </a:ext>
            </a:extLst>
          </p:cNvPr>
          <p:cNvSpPr txBox="1">
            <a:spLocks/>
          </p:cNvSpPr>
          <p:nvPr/>
        </p:nvSpPr>
        <p:spPr>
          <a:xfrm>
            <a:off x="389291" y="3674545"/>
            <a:ext cx="5257801" cy="484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Collin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Ivy Tech Community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Owens Community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Meharry Medical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St. Norbert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Bowdoin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Bucknell University </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Emerson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Fairfield University</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Florida Atlantic University </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Florida Gulf Coast University</a:t>
            </a:r>
          </a:p>
        </p:txBody>
      </p:sp>
      <p:sp>
        <p:nvSpPr>
          <p:cNvPr id="10" name="TextBox 4">
            <a:extLst>
              <a:ext uri="{FF2B5EF4-FFF2-40B4-BE49-F238E27FC236}">
                <a16:creationId xmlns:a16="http://schemas.microsoft.com/office/drawing/2014/main" id="{9235416D-7C37-4F56-95E9-41B7D684193C}"/>
              </a:ext>
            </a:extLst>
          </p:cNvPr>
          <p:cNvSpPr txBox="1">
            <a:spLocks noChangeArrowheads="1"/>
          </p:cNvSpPr>
          <p:nvPr/>
        </p:nvSpPr>
        <p:spPr bwMode="auto">
          <a:xfrm>
            <a:off x="8331917" y="3691490"/>
            <a:ext cx="299195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buBlip>
                <a:blip r:embed="rId6"/>
              </a:buBlip>
            </a:pPr>
            <a:r>
              <a:rPr lang="en-US" altLang="en-US" sz="1300" b="0" dirty="0">
                <a:solidFill>
                  <a:srgbClr val="000000"/>
                </a:solidFill>
                <a:cs typeface="Arial" panose="020B0604020202020204" pitchFamily="34" charset="0"/>
              </a:rPr>
              <a:t>Wellesley College</a:t>
            </a:r>
          </a:p>
          <a:p>
            <a:pPr>
              <a:buBlip>
                <a:blip r:embed="rId6"/>
              </a:buBlip>
            </a:pPr>
            <a:r>
              <a:rPr lang="en-US" altLang="en-US" sz="1300" b="0" dirty="0">
                <a:solidFill>
                  <a:srgbClr val="000000"/>
                </a:solidFill>
                <a:cs typeface="Arial" panose="020B0604020202020204" pitchFamily="34" charset="0"/>
              </a:rPr>
              <a:t>William Paterson University</a:t>
            </a:r>
          </a:p>
          <a:p>
            <a:pPr>
              <a:buBlip>
                <a:blip r:embed="rId6"/>
              </a:buBlip>
            </a:pPr>
            <a:r>
              <a:rPr lang="en-US" altLang="en-US" sz="1300" b="0" dirty="0">
                <a:solidFill>
                  <a:srgbClr val="000000"/>
                </a:solidFill>
                <a:cs typeface="Arial" panose="020B0604020202020204" pitchFamily="34" charset="0"/>
              </a:rPr>
              <a:t>Wofford College</a:t>
            </a:r>
          </a:p>
          <a:p>
            <a:pPr>
              <a:buBlip>
                <a:blip r:embed="rId6"/>
              </a:buBlip>
            </a:pPr>
            <a:r>
              <a:rPr lang="en-US" altLang="en-US" sz="1300" b="0" dirty="0">
                <a:solidFill>
                  <a:srgbClr val="000000"/>
                </a:solidFill>
                <a:cs typeface="Arial" panose="020B0604020202020204" pitchFamily="34" charset="0"/>
              </a:rPr>
              <a:t>Montgomery College</a:t>
            </a:r>
          </a:p>
          <a:p>
            <a:pPr>
              <a:buBlip>
                <a:blip r:embed="rId6"/>
              </a:buBlip>
            </a:pPr>
            <a:r>
              <a:rPr lang="en-US" altLang="en-US" sz="1300" b="0" dirty="0">
                <a:solidFill>
                  <a:srgbClr val="000000"/>
                </a:solidFill>
                <a:cs typeface="Arial" panose="020B0604020202020204" pitchFamily="34" charset="0"/>
              </a:rPr>
              <a:t>Wake Forest University</a:t>
            </a:r>
          </a:p>
          <a:p>
            <a:pPr>
              <a:buBlip>
                <a:blip r:embed="rId6"/>
              </a:buBlip>
            </a:pPr>
            <a:r>
              <a:rPr lang="en-US" altLang="en-US" sz="1300" b="0" dirty="0">
                <a:solidFill>
                  <a:srgbClr val="000000"/>
                </a:solidFill>
                <a:cs typeface="Arial" panose="020B0604020202020204" pitchFamily="34" charset="0"/>
              </a:rPr>
              <a:t>Northwest Arkansas Community College</a:t>
            </a:r>
          </a:p>
          <a:p>
            <a:pPr>
              <a:buBlip>
                <a:blip r:embed="rId6"/>
              </a:buBlip>
            </a:pPr>
            <a:r>
              <a:rPr lang="en-US" altLang="en-US" sz="1300" b="0" dirty="0">
                <a:solidFill>
                  <a:srgbClr val="000000"/>
                </a:solidFill>
                <a:cs typeface="Arial" panose="020B0604020202020204" pitchFamily="34" charset="0"/>
              </a:rPr>
              <a:t>Smith College</a:t>
            </a:r>
          </a:p>
          <a:p>
            <a:pPr>
              <a:buBlip>
                <a:blip r:embed="rId6"/>
              </a:buBlip>
            </a:pPr>
            <a:r>
              <a:rPr lang="en-US" altLang="en-US" sz="1300" b="0" dirty="0">
                <a:solidFill>
                  <a:srgbClr val="000000"/>
                </a:solidFill>
                <a:cs typeface="Arial" panose="020B0604020202020204" pitchFamily="34" charset="0"/>
              </a:rPr>
              <a:t>Aims Community College</a:t>
            </a:r>
          </a:p>
          <a:p>
            <a:pPr>
              <a:buBlip>
                <a:blip r:embed="rId6"/>
              </a:buBlip>
            </a:pPr>
            <a:r>
              <a:rPr lang="en-US" altLang="en-US" sz="1300" b="0" dirty="0">
                <a:solidFill>
                  <a:srgbClr val="000000"/>
                </a:solidFill>
                <a:cs typeface="Arial" panose="020B0604020202020204" pitchFamily="34" charset="0"/>
              </a:rPr>
              <a:t>University of the Cumberland's</a:t>
            </a:r>
          </a:p>
        </p:txBody>
      </p:sp>
      <p:sp>
        <p:nvSpPr>
          <p:cNvPr id="11" name="Content Placeholder 2">
            <a:extLst>
              <a:ext uri="{FF2B5EF4-FFF2-40B4-BE49-F238E27FC236}">
                <a16:creationId xmlns:a16="http://schemas.microsoft.com/office/drawing/2014/main" id="{79E47756-63FD-44AA-89F5-6CC29AE0A6E0}"/>
              </a:ext>
            </a:extLst>
          </p:cNvPr>
          <p:cNvSpPr txBox="1">
            <a:spLocks/>
          </p:cNvSpPr>
          <p:nvPr/>
        </p:nvSpPr>
        <p:spPr>
          <a:xfrm>
            <a:off x="4140006" y="3712586"/>
            <a:ext cx="3143901" cy="27441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Florida Institute of Technology</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Grand Valley State University</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Guilford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Miami University</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Northeastern Illinois University</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Rhodes College</a:t>
            </a:r>
          </a:p>
          <a:p>
            <a:pPr lvl="1">
              <a:buBlip>
                <a:blip r:embed="rId6"/>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Southern Oregon University</a:t>
            </a:r>
          </a:p>
          <a:p>
            <a:pPr lvl="1">
              <a:buBlip>
                <a:blip r:embed="rId6"/>
              </a:buBlip>
              <a:defRPr/>
            </a:pPr>
            <a:r>
              <a:rPr lang="en-US" sz="1400" b="0" dirty="0">
                <a:latin typeface="Arial" panose="020B0604020202020204" pitchFamily="34" charset="0"/>
                <a:cs typeface="Arial" panose="020B0604020202020204" pitchFamily="34" charset="0"/>
              </a:rPr>
              <a:t>Saint Louis University</a:t>
            </a:r>
          </a:p>
          <a:p>
            <a:pPr lvl="1">
              <a:buBlip>
                <a:blip r:embed="rId6"/>
              </a:buBlip>
              <a:defRPr/>
            </a:pPr>
            <a:r>
              <a:rPr lang="en-US" sz="1400" b="0" dirty="0">
                <a:latin typeface="Arial" panose="020B0604020202020204" pitchFamily="34" charset="0"/>
                <a:cs typeface="Arial" panose="020B0604020202020204" pitchFamily="34" charset="0"/>
              </a:rPr>
              <a:t>University of North Florida</a:t>
            </a:r>
          </a:p>
          <a:p>
            <a:pPr lvl="1">
              <a:buBlip>
                <a:blip r:embed="rId6"/>
              </a:buBlip>
              <a:defRPr/>
            </a:pPr>
            <a:r>
              <a:rPr lang="en-US" sz="1400" b="0" dirty="0">
                <a:latin typeface="Arial" panose="020B0604020202020204" pitchFamily="34" charset="0"/>
                <a:cs typeface="Arial" panose="020B0604020202020204" pitchFamily="34" charset="0"/>
              </a:rPr>
              <a:t>University of Richmond</a:t>
            </a:r>
          </a:p>
          <a:p>
            <a:pPr lvl="1">
              <a:buBlip>
                <a:blip r:embed="rId6"/>
              </a:buBlip>
              <a:defRPr/>
            </a:pPr>
            <a:r>
              <a:rPr lang="en-US" sz="1400" b="0" dirty="0">
                <a:latin typeface="Arial" panose="020B0604020202020204" pitchFamily="34" charset="0"/>
                <a:cs typeface="Arial" panose="020B0604020202020204" pitchFamily="34" charset="0"/>
              </a:rPr>
              <a:t>Vassar College</a:t>
            </a:r>
          </a:p>
          <a:p>
            <a:pPr marL="457200" lvl="1" indent="0">
              <a:buNone/>
              <a:defRPr/>
            </a:pPr>
            <a:endParaRPr lang="en-US" sz="1400" b="0" dirty="0">
              <a:latin typeface="Arial" panose="020B0604020202020204" pitchFamily="34" charset="0"/>
              <a:cs typeface="Arial" panose="020B0604020202020204" pitchFamily="34" charset="0"/>
            </a:endParaRPr>
          </a:p>
          <a:p>
            <a:pPr algn="ctr">
              <a:buClr>
                <a:srgbClr val="0070C0"/>
              </a:buClr>
              <a:buBlip>
                <a:blip r:embed="rId6"/>
              </a:buBlip>
              <a:defRPr/>
            </a:pPr>
            <a:endParaRPr lang="en-US" altLang="en-US" sz="1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36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52498-E24F-4F29-BC96-142E37820C13}"/>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610D30FB-18D4-4A3F-B53B-3CF4F09E28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7" name="Title 1">
            <a:extLst>
              <a:ext uri="{FF2B5EF4-FFF2-40B4-BE49-F238E27FC236}">
                <a16:creationId xmlns:a16="http://schemas.microsoft.com/office/drawing/2014/main" id="{347C75FE-8724-4BE5-98DF-482D4DFC7DD7}"/>
              </a:ext>
            </a:extLst>
          </p:cNvPr>
          <p:cNvSpPr>
            <a:spLocks noGrp="1"/>
          </p:cNvSpPr>
          <p:nvPr>
            <p:ph type="title"/>
          </p:nvPr>
        </p:nvSpPr>
        <p:spPr>
          <a:xfrm>
            <a:off x="0" y="401215"/>
            <a:ext cx="12192000" cy="1017037"/>
          </a:xfrm>
          <a:noFill/>
        </p:spPr>
        <p:txBody>
          <a:bodyPr lIns="731520">
            <a:normAutofit/>
          </a:bodyPr>
          <a:lstStyle/>
          <a:p>
            <a:r>
              <a:rPr lang="en-US" sz="3600" b="1" dirty="0">
                <a:solidFill>
                  <a:schemeClr val="bg1"/>
                </a:solidFill>
                <a:latin typeface="Arial" panose="020B0604020202020204" pitchFamily="34" charset="0"/>
                <a:cs typeface="Arial" panose="020B0604020202020204" pitchFamily="34" charset="0"/>
              </a:rPr>
              <a:t>Additional Workday Higher Education Clients</a:t>
            </a:r>
          </a:p>
        </p:txBody>
      </p:sp>
      <p:sp>
        <p:nvSpPr>
          <p:cNvPr id="9" name="Content Placeholder 2">
            <a:extLst>
              <a:ext uri="{FF2B5EF4-FFF2-40B4-BE49-F238E27FC236}">
                <a16:creationId xmlns:a16="http://schemas.microsoft.com/office/drawing/2014/main" id="{A9214FAA-B356-4C1C-A742-C2333CF6F9D9}"/>
              </a:ext>
            </a:extLst>
          </p:cNvPr>
          <p:cNvSpPr txBox="1">
            <a:spLocks/>
          </p:cNvSpPr>
          <p:nvPr/>
        </p:nvSpPr>
        <p:spPr>
          <a:xfrm>
            <a:off x="361299" y="2127377"/>
            <a:ext cx="5257801" cy="4846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State University of NY-Erie Campus</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Syracuse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New York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Bucks County Community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North Hampton Community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Anderson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Pensacola State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American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Calvin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Barnard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Washington and Lee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University of the Cumberland's</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Jolliet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University of Maryland</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University of Missouri System</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Medical University of SC</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Aims Community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Grand Valley State College</a:t>
            </a:r>
          </a:p>
        </p:txBody>
      </p:sp>
      <p:sp>
        <p:nvSpPr>
          <p:cNvPr id="11" name="Content Placeholder 2">
            <a:extLst>
              <a:ext uri="{FF2B5EF4-FFF2-40B4-BE49-F238E27FC236}">
                <a16:creationId xmlns:a16="http://schemas.microsoft.com/office/drawing/2014/main" id="{79E47756-63FD-44AA-89F5-6CC29AE0A6E0}"/>
              </a:ext>
            </a:extLst>
          </p:cNvPr>
          <p:cNvSpPr txBox="1">
            <a:spLocks/>
          </p:cNvSpPr>
          <p:nvPr/>
        </p:nvSpPr>
        <p:spPr>
          <a:xfrm>
            <a:off x="7770064" y="2127376"/>
            <a:ext cx="3771904" cy="4730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Wellesley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Broward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Howard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University of Miss. Medical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Rhodes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Kansas City Medical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University of Virginia Medical Center</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WVU School of Medicine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VCU Health</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University of Central Florida</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Minnesota State College System (20+ colleges)</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Vanderbilt Health</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Stanford School of Medicine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State University NY-SUNY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College of Lake County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Meharry Medical College</a:t>
            </a:r>
          </a:p>
          <a:p>
            <a:pPr marL="457200" lvl="1" indent="0">
              <a:buNone/>
              <a:defRPr/>
            </a:pPr>
            <a:endParaRPr lang="en-US" sz="1400" b="0" dirty="0">
              <a:latin typeface="Arial" panose="020B0604020202020204" pitchFamily="34" charset="0"/>
              <a:cs typeface="Arial" panose="020B0604020202020204" pitchFamily="34" charset="0"/>
            </a:endParaRPr>
          </a:p>
          <a:p>
            <a:pPr algn="ctr">
              <a:buClr>
                <a:srgbClr val="0070C0"/>
              </a:buClr>
              <a:buBlip>
                <a:blip r:embed="rId5"/>
              </a:buBlip>
              <a:defRPr/>
            </a:pPr>
            <a:endParaRPr lang="en-US" altLang="en-US" sz="1200" kern="0"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17EB04F1-E99F-40D0-80E3-A3CDC6F2A545}"/>
              </a:ext>
            </a:extLst>
          </p:cNvPr>
          <p:cNvSpPr txBox="1">
            <a:spLocks/>
          </p:cNvSpPr>
          <p:nvPr/>
        </p:nvSpPr>
        <p:spPr>
          <a:xfrm>
            <a:off x="4210048" y="2127377"/>
            <a:ext cx="3771904" cy="4730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Century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Montgomery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University of Akron</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Furman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Wake Forest Medical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Mercer University</a:t>
            </a:r>
          </a:p>
          <a:p>
            <a:pPr lvl="1">
              <a:buBlip>
                <a:blip r:embed="rId5"/>
              </a:buBlip>
              <a:defRPr/>
            </a:pPr>
            <a:r>
              <a:rPr lang="en-US" sz="1400" b="0" dirty="0" err="1">
                <a:solidFill>
                  <a:schemeClr val="dk1"/>
                </a:solidFill>
                <a:latin typeface="Arial" panose="020B0604020202020204" pitchFamily="34" charset="0"/>
                <a:ea typeface="Calibri" panose="020F0502020204030204" pitchFamily="34" charset="0"/>
                <a:cs typeface="Arial" panose="020B0604020202020204" pitchFamily="34" charset="0"/>
              </a:rPr>
              <a:t>Depauw</a:t>
            </a:r>
            <a:endPar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endParaRP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Wofford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Collin County Community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Worchester Poly Tech</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Bowdoin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LSU</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St. Anslem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Hinds Community College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Arizona State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Florida Gulf Coast University</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Embry-Riddle</a:t>
            </a:r>
          </a:p>
          <a:p>
            <a:pPr lvl="1">
              <a:buBlip>
                <a:blip r:embed="rId5"/>
              </a:buBlip>
              <a:defRPr/>
            </a:pPr>
            <a:r>
              <a:rPr lang="en-US" sz="1400" b="0" dirty="0">
                <a:solidFill>
                  <a:schemeClr val="dk1"/>
                </a:solidFill>
                <a:latin typeface="Arial" panose="020B0604020202020204" pitchFamily="34" charset="0"/>
                <a:ea typeface="Calibri" panose="020F0502020204030204" pitchFamily="34" charset="0"/>
                <a:cs typeface="Arial" panose="020B0604020202020204" pitchFamily="34" charset="0"/>
              </a:rPr>
              <a:t>Austin Community College</a:t>
            </a:r>
          </a:p>
          <a:p>
            <a:pPr marL="457200" lvl="1" indent="0">
              <a:buNone/>
              <a:defRPr/>
            </a:pPr>
            <a:endParaRPr lang="en-US" sz="1400" b="0" dirty="0">
              <a:latin typeface="Arial" panose="020B0604020202020204" pitchFamily="34" charset="0"/>
              <a:cs typeface="Arial" panose="020B0604020202020204" pitchFamily="34" charset="0"/>
            </a:endParaRPr>
          </a:p>
          <a:p>
            <a:pPr algn="ctr">
              <a:buClr>
                <a:srgbClr val="0070C0"/>
              </a:buClr>
              <a:buBlip>
                <a:blip r:embed="rId5"/>
              </a:buBlip>
              <a:defRPr/>
            </a:pPr>
            <a:endParaRPr lang="en-US" altLang="en-US" sz="1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79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Multiple Texas Colleges Moving To Workday</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237195"/>
            <a:ext cx="11088687" cy="4471515"/>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Workday has multiple implementations with Texas colleges and universities going on</a:t>
            </a:r>
          </a:p>
          <a:p>
            <a:pPr>
              <a:spcBef>
                <a:spcPts val="0"/>
              </a:spcBef>
              <a:buClr>
                <a:schemeClr val="accent1">
                  <a:lumMod val="60000"/>
                  <a:lumOff val="40000"/>
                </a:schemeClr>
              </a:buClr>
              <a:buBlip>
                <a:blip r:embed="rId4"/>
              </a:buBlip>
              <a:defRPr/>
            </a:pPr>
            <a:endParaRPr lang="en-US" altLang="en-US" sz="1600" b="0" dirty="0">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600" b="0" kern="0" dirty="0">
                <a:latin typeface="Arial" panose="020B0604020202020204" pitchFamily="34" charset="0"/>
                <a:ea typeface="Calibri" panose="020F0502020204030204" pitchFamily="34" charset="0"/>
                <a:cs typeface="Arial" panose="020B0604020202020204" pitchFamily="34" charset="0"/>
              </a:rPr>
              <a:t>HR and Finance are live today and the Student Information System is being implemented at multiple colleges</a:t>
            </a:r>
          </a:p>
          <a:p>
            <a:pPr>
              <a:spcBef>
                <a:spcPts val="0"/>
              </a:spcBef>
              <a:buClr>
                <a:schemeClr val="accent1">
                  <a:lumMod val="60000"/>
                  <a:lumOff val="40000"/>
                </a:schemeClr>
              </a:buClr>
              <a:buBlip>
                <a:blip r:embed="rId4"/>
              </a:buBlip>
              <a:defRPr/>
            </a:pPr>
            <a:endParaRPr lang="en-US" sz="1600" b="0" kern="0" dirty="0">
              <a:latin typeface="Arial" panose="020B0604020202020204" pitchFamily="34" charset="0"/>
              <a:ea typeface="Calibri" panose="020F0502020204030204" pitchFamily="34" charset="0"/>
              <a:cs typeface="Arial" panose="020B0604020202020204" pitchFamily="34" charset="0"/>
            </a:endParaRPr>
          </a:p>
          <a:p>
            <a:pPr lvl="1">
              <a:spcBef>
                <a:spcPts val="0"/>
              </a:spcBef>
              <a:buClr>
                <a:schemeClr val="accent1">
                  <a:lumMod val="60000"/>
                  <a:lumOff val="40000"/>
                </a:schemeClr>
              </a:buClr>
              <a:buBlip>
                <a:blip r:embed="rId5"/>
              </a:buBlip>
              <a:defRPr/>
            </a:pPr>
            <a:r>
              <a:rPr lang="en-US" sz="1600" b="0" kern="0" dirty="0">
                <a:latin typeface="Arial" panose="020B0604020202020204" pitchFamily="34" charset="0"/>
                <a:ea typeface="Calibri" panose="020F0502020204030204" pitchFamily="34" charset="0"/>
                <a:cs typeface="Arial" panose="020B0604020202020204" pitchFamily="34" charset="0"/>
              </a:rPr>
              <a:t>Collin Community College</a:t>
            </a:r>
          </a:p>
          <a:p>
            <a:pPr lvl="1">
              <a:spcBef>
                <a:spcPts val="0"/>
              </a:spcBef>
              <a:buClr>
                <a:schemeClr val="accent1">
                  <a:lumMod val="60000"/>
                  <a:lumOff val="40000"/>
                </a:schemeClr>
              </a:buClr>
              <a:buBlip>
                <a:blip r:embed="rId5"/>
              </a:buBlip>
              <a:defRPr/>
            </a:pPr>
            <a:r>
              <a:rPr lang="en-US" sz="1600" b="0" kern="0" dirty="0">
                <a:latin typeface="Arial" panose="020B0604020202020204" pitchFamily="34" charset="0"/>
                <a:ea typeface="Calibri" panose="020F0502020204030204" pitchFamily="34" charset="0"/>
                <a:cs typeface="Arial" panose="020B0604020202020204" pitchFamily="34" charset="0"/>
              </a:rPr>
              <a:t>Austin Community Colleges</a:t>
            </a:r>
          </a:p>
          <a:p>
            <a:pPr lvl="1">
              <a:spcBef>
                <a:spcPts val="0"/>
              </a:spcBef>
              <a:buClr>
                <a:schemeClr val="accent1">
                  <a:lumMod val="60000"/>
                  <a:lumOff val="40000"/>
                </a:schemeClr>
              </a:buClr>
              <a:buBlip>
                <a:blip r:embed="rId5"/>
              </a:buBlip>
              <a:defRPr/>
            </a:pPr>
            <a:r>
              <a:rPr lang="en-US" sz="1600" b="0" kern="0" dirty="0">
                <a:latin typeface="Arial" panose="020B0604020202020204" pitchFamily="34" charset="0"/>
                <a:ea typeface="Calibri" panose="020F0502020204030204" pitchFamily="34" charset="0"/>
                <a:cs typeface="Arial" panose="020B0604020202020204" pitchFamily="34" charset="0"/>
              </a:rPr>
              <a:t>Texas State Technical Colleges</a:t>
            </a:r>
          </a:p>
          <a:p>
            <a:pPr lvl="1">
              <a:spcBef>
                <a:spcPts val="0"/>
              </a:spcBef>
              <a:buClr>
                <a:schemeClr val="accent1">
                  <a:lumMod val="60000"/>
                  <a:lumOff val="40000"/>
                </a:schemeClr>
              </a:buClr>
              <a:buBlip>
                <a:blip r:embed="rId5"/>
              </a:buBlip>
              <a:defRPr/>
            </a:pPr>
            <a:r>
              <a:rPr lang="en-US" sz="1600" b="0" kern="0" dirty="0">
                <a:latin typeface="Arial" panose="020B0604020202020204" pitchFamily="34" charset="0"/>
                <a:ea typeface="Calibri" panose="020F0502020204030204" pitchFamily="34" charset="0"/>
                <a:cs typeface="Arial" panose="020B0604020202020204" pitchFamily="34" charset="0"/>
              </a:rPr>
              <a:t>University of Texas-Austin live on HCM</a:t>
            </a:r>
          </a:p>
          <a:p>
            <a:pPr lvl="1">
              <a:spcBef>
                <a:spcPts val="0"/>
              </a:spcBef>
              <a:buClr>
                <a:schemeClr val="accent1">
                  <a:lumMod val="60000"/>
                  <a:lumOff val="40000"/>
                </a:schemeClr>
              </a:buClr>
              <a:buBlip>
                <a:blip r:embed="rId5"/>
              </a:buBlip>
              <a:defRPr/>
            </a:pPr>
            <a:r>
              <a:rPr lang="en-US" sz="1600" b="0" kern="0" dirty="0">
                <a:latin typeface="Arial" panose="020B0604020202020204" pitchFamily="34" charset="0"/>
                <a:ea typeface="Calibri" panose="020F0502020204030204" pitchFamily="34" charset="0"/>
                <a:cs typeface="Arial" panose="020B0604020202020204" pitchFamily="34" charset="0"/>
              </a:rPr>
              <a:t>Texas A&amp;M System</a:t>
            </a:r>
          </a:p>
          <a:p>
            <a:pPr lvl="1">
              <a:spcBef>
                <a:spcPts val="0"/>
              </a:spcBef>
              <a:buClr>
                <a:schemeClr val="accent1">
                  <a:lumMod val="60000"/>
                  <a:lumOff val="40000"/>
                </a:schemeClr>
              </a:buClr>
              <a:buBlip>
                <a:blip r:embed="rId5"/>
              </a:buBlip>
              <a:defRPr/>
            </a:pPr>
            <a:r>
              <a:rPr lang="en-US" sz="1600" b="0" kern="0" dirty="0">
                <a:latin typeface="Arial" panose="020B0604020202020204" pitchFamily="34" charset="0"/>
                <a:ea typeface="Calibri" panose="020F0502020204030204" pitchFamily="34" charset="0"/>
                <a:cs typeface="Arial" panose="020B0604020202020204" pitchFamily="34" charset="0"/>
              </a:rPr>
              <a:t>Trinity University</a:t>
            </a:r>
          </a:p>
          <a:p>
            <a:pPr lvl="1">
              <a:spcBef>
                <a:spcPts val="0"/>
              </a:spcBef>
              <a:buClr>
                <a:schemeClr val="accent1">
                  <a:lumMod val="60000"/>
                  <a:lumOff val="40000"/>
                </a:schemeClr>
              </a:buClr>
              <a:buBlip>
                <a:blip r:embed="rId5"/>
              </a:buBlip>
              <a:defRPr/>
            </a:pPr>
            <a:r>
              <a:rPr lang="en-US" sz="1600" b="0" kern="0" dirty="0">
                <a:latin typeface="Arial" panose="020B0604020202020204" pitchFamily="34" charset="0"/>
                <a:ea typeface="Calibri" panose="020F0502020204030204" pitchFamily="34" charset="0"/>
                <a:cs typeface="Arial" panose="020B0604020202020204" pitchFamily="34" charset="0"/>
              </a:rPr>
              <a:t>Dallas College</a:t>
            </a:r>
          </a:p>
          <a:p>
            <a:pPr lvl="1">
              <a:spcBef>
                <a:spcPts val="0"/>
              </a:spcBef>
              <a:buClr>
                <a:schemeClr val="accent1">
                  <a:lumMod val="60000"/>
                  <a:lumOff val="40000"/>
                </a:schemeClr>
              </a:buClr>
              <a:buBlip>
                <a:blip r:embed="rId4"/>
              </a:buBlip>
              <a:defRPr/>
            </a:pPr>
            <a:endParaRPr lang="en-US" sz="1600" b="0" kern="0" dirty="0">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600" b="1" kern="0" dirty="0">
                <a:latin typeface="Arial" panose="020B0604020202020204" pitchFamily="34" charset="0"/>
                <a:ea typeface="Calibri" panose="020F0502020204030204" pitchFamily="34" charset="0"/>
                <a:cs typeface="Arial" panose="020B0604020202020204" pitchFamily="34" charset="0"/>
              </a:rPr>
              <a:t>Multiple colleges will be LIVE before we even begin</a:t>
            </a:r>
          </a:p>
          <a:p>
            <a:pPr>
              <a:spcBef>
                <a:spcPts val="0"/>
              </a:spcBef>
              <a:buClr>
                <a:schemeClr val="accent1">
                  <a:lumMod val="60000"/>
                  <a:lumOff val="40000"/>
                </a:schemeClr>
              </a:buClr>
              <a:buBlip>
                <a:blip r:embed="rId4"/>
              </a:buBlip>
              <a:defRPr/>
            </a:pPr>
            <a:endParaRPr lang="en-US" sz="1600" b="0" kern="0" dirty="0">
              <a:latin typeface="Arial" panose="020B0604020202020204" pitchFamily="34" charset="0"/>
              <a:ea typeface="Calibri" panose="020F0502020204030204" pitchFamily="34" charset="0"/>
              <a:cs typeface="Arial" panose="020B0604020202020204" pitchFamily="34" charset="0"/>
            </a:endParaRPr>
          </a:p>
          <a:p>
            <a:pPr>
              <a:spcBef>
                <a:spcPts val="0"/>
              </a:spcBef>
              <a:buClr>
                <a:schemeClr val="accent1">
                  <a:lumMod val="60000"/>
                  <a:lumOff val="40000"/>
                </a:schemeClr>
              </a:buClr>
              <a:buBlip>
                <a:blip r:embed="rId4"/>
              </a:buBlip>
              <a:defRPr/>
            </a:pPr>
            <a:r>
              <a:rPr lang="en-US" sz="1600" b="0" kern="0" dirty="0">
                <a:latin typeface="Arial" panose="020B0604020202020204" pitchFamily="34" charset="0"/>
                <a:ea typeface="Calibri" panose="020F0502020204030204" pitchFamily="34" charset="0"/>
                <a:cs typeface="Arial" panose="020B0604020202020204" pitchFamily="34" charset="0"/>
              </a:rPr>
              <a:t>All Texas State reports will be in place and proven before we begin</a:t>
            </a:r>
            <a:endParaRPr lang="en-US" altLang="en-US" sz="1600" b="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8419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Project Vision</a:t>
            </a:r>
          </a:p>
        </p:txBody>
      </p:sp>
      <p:sp>
        <p:nvSpPr>
          <p:cNvPr id="3" name="Content Placeholder 2">
            <a:extLst>
              <a:ext uri="{FF2B5EF4-FFF2-40B4-BE49-F238E27FC236}">
                <a16:creationId xmlns:a16="http://schemas.microsoft.com/office/drawing/2014/main" id="{4CF867F3-F411-4357-8ED9-B7B69039F45C}"/>
              </a:ext>
            </a:extLst>
          </p:cNvPr>
          <p:cNvSpPr>
            <a:spLocks noGrp="1"/>
          </p:cNvSpPr>
          <p:nvPr>
            <p:ph idx="1"/>
          </p:nvPr>
        </p:nvSpPr>
        <p:spPr>
          <a:xfrm>
            <a:off x="838200" y="2332653"/>
            <a:ext cx="10515600" cy="4329404"/>
          </a:xfrm>
        </p:spPr>
        <p:txBody>
          <a:bodyPr>
            <a:normAutofit/>
          </a:bodyPr>
          <a:lstStyle/>
          <a:p>
            <a:pPr marL="0" indent="0">
              <a:buNone/>
            </a:pPr>
            <a:r>
              <a:rPr lang="en-US" dirty="0"/>
              <a:t>ERP Project is focus on:</a:t>
            </a:r>
          </a:p>
          <a:p>
            <a:pPr>
              <a:lnSpc>
                <a:spcPct val="120000"/>
              </a:lnSpc>
              <a:buBlip>
                <a:blip r:embed="rId5"/>
              </a:buBlip>
            </a:pPr>
            <a:r>
              <a:rPr lang="en-US" dirty="0"/>
              <a:t>Modernizing and automating business processes and systems to take advantage of emerging technologies.</a:t>
            </a:r>
          </a:p>
          <a:p>
            <a:pPr>
              <a:lnSpc>
                <a:spcPct val="120000"/>
              </a:lnSpc>
              <a:buBlip>
                <a:blip r:embed="rId5"/>
              </a:buBlip>
            </a:pPr>
            <a:r>
              <a:rPr lang="en-US" dirty="0"/>
              <a:t>Increasing effectiveness in business process areas and lowering operating costs.</a:t>
            </a:r>
          </a:p>
          <a:p>
            <a:pPr>
              <a:lnSpc>
                <a:spcPct val="120000"/>
              </a:lnSpc>
              <a:buBlip>
                <a:blip r:embed="rId5"/>
              </a:buBlip>
            </a:pPr>
            <a:r>
              <a:rPr lang="en-US" dirty="0"/>
              <a:t>Improving the student, faculty, and employee experience.</a:t>
            </a:r>
          </a:p>
        </p:txBody>
      </p:sp>
    </p:spTree>
    <p:extLst>
      <p:ext uri="{BB962C8B-B14F-4D97-AF65-F5344CB8AC3E}">
        <p14:creationId xmlns:p14="http://schemas.microsoft.com/office/powerpoint/2010/main" val="3119039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Project Guiding Principles</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237195"/>
            <a:ext cx="11088687" cy="4471515"/>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Respect for Staff’s Day Jobs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Business driven transformation and not just another I/T project</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Adopt Workday best business practices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Follow the Workday LDP (Lifecycle Deployment Program) methodology</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Break down operational silos and drive consistency across all business areas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Build governance model that enables continuous process optimization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Just because the system can do something doesn’t mean it should</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Focus on the core activities not the exceptions: (80/20)</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Eliminate paper and leverage workflow and automation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Position based training</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Intentional focus on documentation of user procedures</a:t>
            </a:r>
          </a:p>
        </p:txBody>
      </p:sp>
    </p:spTree>
    <p:extLst>
      <p:ext uri="{BB962C8B-B14F-4D97-AF65-F5344CB8AC3E}">
        <p14:creationId xmlns:p14="http://schemas.microsoft.com/office/powerpoint/2010/main" val="2683035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97599D-60FD-4681-806E-2C82E3203C6A}"/>
              </a:ext>
            </a:extLst>
          </p:cNvPr>
          <p:cNvSpPr/>
          <p:nvPr/>
        </p:nvSpPr>
        <p:spPr>
          <a:xfrm>
            <a:off x="279923" y="2444620"/>
            <a:ext cx="5682343" cy="3928188"/>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BA5255-DB11-4BCA-82E4-4DAA61D708B8}"/>
              </a:ext>
            </a:extLst>
          </p:cNvPr>
          <p:cNvSpPr/>
          <p:nvPr/>
        </p:nvSpPr>
        <p:spPr>
          <a:xfrm>
            <a:off x="6207972" y="2444620"/>
            <a:ext cx="5682343" cy="3928188"/>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What areas are changing?</a:t>
            </a:r>
          </a:p>
        </p:txBody>
      </p:sp>
      <p:sp>
        <p:nvSpPr>
          <p:cNvPr id="4" name="Rectangle 3">
            <a:extLst>
              <a:ext uri="{FF2B5EF4-FFF2-40B4-BE49-F238E27FC236}">
                <a16:creationId xmlns:a16="http://schemas.microsoft.com/office/drawing/2014/main" id="{E33B9837-C568-49C4-8CC7-C0DB90803276}"/>
              </a:ext>
            </a:extLst>
          </p:cNvPr>
          <p:cNvSpPr/>
          <p:nvPr/>
        </p:nvSpPr>
        <p:spPr>
          <a:xfrm>
            <a:off x="279923" y="2444620"/>
            <a:ext cx="5682343" cy="494523"/>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D27A3729-51A7-4131-AD5F-1D3323FD2BA9}"/>
              </a:ext>
            </a:extLst>
          </p:cNvPr>
          <p:cNvSpPr txBox="1"/>
          <p:nvPr/>
        </p:nvSpPr>
        <p:spPr>
          <a:xfrm>
            <a:off x="596548" y="2537048"/>
            <a:ext cx="5049092" cy="3743332"/>
          </a:xfrm>
          <a:prstGeom prst="rect">
            <a:avLst/>
          </a:prstGeom>
          <a:noFill/>
          <a:ln w="25400">
            <a:noFill/>
          </a:ln>
        </p:spPr>
        <p:txBody>
          <a:bodyPr wrap="square" lIns="0" tIns="39370" rIns="0" bIns="0">
            <a:spAutoFit/>
          </a:bodyPr>
          <a:lstStyle/>
          <a:p>
            <a:pPr marL="90805" algn="ctr">
              <a:spcBef>
                <a:spcPts val="310"/>
              </a:spcBef>
              <a:defRPr/>
            </a:pPr>
            <a:r>
              <a:rPr lang="en-US" sz="1700" cap="all" dirty="0">
                <a:solidFill>
                  <a:schemeClr val="bg1"/>
                </a:solidFill>
                <a:latin typeface="Arial" panose="020B0604020202020204" pitchFamily="34" charset="0"/>
                <a:ea typeface="Calibri" panose="020F0502020204030204" pitchFamily="34" charset="0"/>
                <a:cs typeface="Arial" panose="020B0604020202020204" pitchFamily="34" charset="0"/>
              </a:rPr>
              <a:t>Finance</a:t>
            </a:r>
          </a:p>
          <a:p>
            <a:pPr marL="90805" algn="ctr">
              <a:spcBef>
                <a:spcPts val="310"/>
              </a:spcBef>
              <a:defRPr/>
            </a:pPr>
            <a:endParaRPr sz="1700" cap="all"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98450" indent="-285750">
              <a:spcBef>
                <a:spcPts val="105"/>
              </a:spcBef>
              <a:buClr>
                <a:schemeClr val="accent1">
                  <a:lumMod val="60000"/>
                  <a:lumOff val="40000"/>
                </a:schemeClr>
              </a:buClr>
              <a:buBlip>
                <a:blip r:embed="rId4"/>
              </a:buBlip>
              <a:tabLst>
                <a:tab pos="269875" algn="l"/>
              </a:tabLst>
              <a:defRPr/>
            </a:pPr>
            <a:r>
              <a:rPr lang="en-US" sz="1700" b="0" dirty="0">
                <a:latin typeface="Arial" panose="020B0604020202020204" pitchFamily="34" charset="0"/>
                <a:ea typeface="Calibri" panose="020F0502020204030204" pitchFamily="34" charset="0"/>
                <a:cs typeface="Arial" panose="020B0604020202020204" pitchFamily="34" charset="0"/>
              </a:rPr>
              <a:t>Banking</a:t>
            </a:r>
            <a:r>
              <a:rPr lang="en-US" sz="1700" b="0" spc="-5" dirty="0">
                <a:latin typeface="Arial" panose="020B0604020202020204" pitchFamily="34" charset="0"/>
                <a:ea typeface="Calibri" panose="020F0502020204030204" pitchFamily="34" charset="0"/>
                <a:cs typeface="Arial" panose="020B0604020202020204" pitchFamily="34" charset="0"/>
              </a:rPr>
              <a:t> </a:t>
            </a:r>
            <a:r>
              <a:rPr lang="en-US" sz="1700" b="0" dirty="0">
                <a:latin typeface="Arial" panose="020B0604020202020204" pitchFamily="34" charset="0"/>
                <a:ea typeface="Calibri" panose="020F0502020204030204" pitchFamily="34" charset="0"/>
                <a:cs typeface="Arial" panose="020B0604020202020204" pitchFamily="34" charset="0"/>
              </a:rPr>
              <a:t>&amp;</a:t>
            </a:r>
            <a:r>
              <a:rPr lang="en-US" sz="1700" b="0" spc="-5" dirty="0">
                <a:latin typeface="Arial" panose="020B0604020202020204" pitchFamily="34" charset="0"/>
                <a:ea typeface="Calibri" panose="020F0502020204030204" pitchFamily="34" charset="0"/>
                <a:cs typeface="Arial" panose="020B0604020202020204" pitchFamily="34" charset="0"/>
              </a:rPr>
              <a:t> </a:t>
            </a:r>
            <a:r>
              <a:rPr lang="en-US" sz="1700" b="0" spc="-10" dirty="0">
                <a:latin typeface="Arial" panose="020B0604020202020204" pitchFamily="34" charset="0"/>
                <a:ea typeface="Calibri" panose="020F0502020204030204" pitchFamily="34" charset="0"/>
                <a:cs typeface="Arial" panose="020B0604020202020204" pitchFamily="34" charset="0"/>
              </a:rPr>
              <a:t>Settlement</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spc="-10" dirty="0">
                <a:latin typeface="Arial" panose="020B0604020202020204" pitchFamily="34" charset="0"/>
                <a:ea typeface="Calibri" panose="020F0502020204030204" pitchFamily="34" charset="0"/>
                <a:cs typeface="Arial" panose="020B0604020202020204" pitchFamily="34" charset="0"/>
              </a:rPr>
              <a:t>Budgets</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dirty="0">
                <a:latin typeface="Arial" panose="020B0604020202020204" pitchFamily="34" charset="0"/>
                <a:ea typeface="Calibri" panose="020F0502020204030204" pitchFamily="34" charset="0"/>
                <a:cs typeface="Arial" panose="020B0604020202020204" pitchFamily="34" charset="0"/>
              </a:rPr>
              <a:t>Business</a:t>
            </a:r>
            <a:r>
              <a:rPr lang="en-US" sz="1700" b="0" spc="-110" dirty="0">
                <a:latin typeface="Arial" panose="020B0604020202020204" pitchFamily="34" charset="0"/>
                <a:ea typeface="Calibri" panose="020F0502020204030204" pitchFamily="34" charset="0"/>
                <a:cs typeface="Arial" panose="020B0604020202020204" pitchFamily="34" charset="0"/>
              </a:rPr>
              <a:t> </a:t>
            </a:r>
            <a:r>
              <a:rPr lang="en-US" sz="1700" b="0" spc="-10" dirty="0">
                <a:latin typeface="Arial" panose="020B0604020202020204" pitchFamily="34" charset="0"/>
                <a:ea typeface="Calibri" panose="020F0502020204030204" pitchFamily="34" charset="0"/>
                <a:cs typeface="Arial" panose="020B0604020202020204" pitchFamily="34" charset="0"/>
              </a:rPr>
              <a:t>Assets</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dirty="0">
                <a:latin typeface="Arial" panose="020B0604020202020204" pitchFamily="34" charset="0"/>
                <a:ea typeface="Calibri" panose="020F0502020204030204" pitchFamily="34" charset="0"/>
                <a:cs typeface="Arial" panose="020B0604020202020204" pitchFamily="34" charset="0"/>
              </a:rPr>
              <a:t>Customers /</a:t>
            </a:r>
            <a:r>
              <a:rPr lang="en-US" sz="1700" b="0" spc="5" dirty="0">
                <a:latin typeface="Arial" panose="020B0604020202020204" pitchFamily="34" charset="0"/>
                <a:ea typeface="Calibri" panose="020F0502020204030204" pitchFamily="34" charset="0"/>
                <a:cs typeface="Arial" panose="020B0604020202020204" pitchFamily="34" charset="0"/>
              </a:rPr>
              <a:t> </a:t>
            </a:r>
            <a:r>
              <a:rPr lang="en-US" sz="1700" b="0" spc="-10" dirty="0">
                <a:latin typeface="Arial" panose="020B0604020202020204" pitchFamily="34" charset="0"/>
                <a:ea typeface="Calibri" panose="020F0502020204030204" pitchFamily="34" charset="0"/>
                <a:cs typeface="Arial" panose="020B0604020202020204" pitchFamily="34" charset="0"/>
              </a:rPr>
              <a:t>Billings</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spc="-10" dirty="0">
                <a:latin typeface="Arial" panose="020B0604020202020204" pitchFamily="34" charset="0"/>
                <a:ea typeface="Calibri" panose="020F0502020204030204" pitchFamily="34" charset="0"/>
                <a:cs typeface="Arial" panose="020B0604020202020204" pitchFamily="34" charset="0"/>
              </a:rPr>
              <a:t>Expenses</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spc="-10" dirty="0">
                <a:latin typeface="Arial" panose="020B0604020202020204" pitchFamily="34" charset="0"/>
                <a:ea typeface="Calibri" panose="020F0502020204030204" pitchFamily="34" charset="0"/>
                <a:cs typeface="Arial" panose="020B0604020202020204" pitchFamily="34" charset="0"/>
              </a:rPr>
              <a:t>Endowments</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dirty="0">
                <a:latin typeface="Arial" panose="020B0604020202020204" pitchFamily="34" charset="0"/>
                <a:ea typeface="Calibri" panose="020F0502020204030204" pitchFamily="34" charset="0"/>
                <a:cs typeface="Arial" panose="020B0604020202020204" pitchFamily="34" charset="0"/>
              </a:rPr>
              <a:t>Financial</a:t>
            </a:r>
            <a:r>
              <a:rPr lang="en-US" sz="1700" b="0" spc="-120" dirty="0">
                <a:latin typeface="Arial" panose="020B0604020202020204" pitchFamily="34" charset="0"/>
                <a:ea typeface="Calibri" panose="020F0502020204030204" pitchFamily="34" charset="0"/>
                <a:cs typeface="Arial" panose="020B0604020202020204" pitchFamily="34" charset="0"/>
              </a:rPr>
              <a:t> </a:t>
            </a:r>
            <a:r>
              <a:rPr lang="en-US" sz="1700" b="0" spc="-10" dirty="0">
                <a:latin typeface="Arial" panose="020B0604020202020204" pitchFamily="34" charset="0"/>
                <a:ea typeface="Calibri" panose="020F0502020204030204" pitchFamily="34" charset="0"/>
                <a:cs typeface="Arial" panose="020B0604020202020204" pitchFamily="34" charset="0"/>
              </a:rPr>
              <a:t>Accounting</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dirty="0">
                <a:latin typeface="Arial" panose="020B0604020202020204" pitchFamily="34" charset="0"/>
                <a:ea typeface="Calibri" panose="020F0502020204030204" pitchFamily="34" charset="0"/>
                <a:cs typeface="Arial" panose="020B0604020202020204" pitchFamily="34" charset="0"/>
              </a:rPr>
              <a:t>Foundation</a:t>
            </a:r>
            <a:r>
              <a:rPr lang="en-US" sz="1700" b="0" spc="-15" dirty="0">
                <a:latin typeface="Arial" panose="020B0604020202020204" pitchFamily="34" charset="0"/>
                <a:ea typeface="Calibri" panose="020F0502020204030204" pitchFamily="34" charset="0"/>
                <a:cs typeface="Arial" panose="020B0604020202020204" pitchFamily="34" charset="0"/>
              </a:rPr>
              <a:t> </a:t>
            </a:r>
            <a:r>
              <a:rPr lang="en-US" sz="1700" b="0" dirty="0">
                <a:latin typeface="Arial" panose="020B0604020202020204" pitchFamily="34" charset="0"/>
                <a:ea typeface="Calibri" panose="020F0502020204030204" pitchFamily="34" charset="0"/>
                <a:cs typeface="Arial" panose="020B0604020202020204" pitchFamily="34" charset="0"/>
              </a:rPr>
              <a:t>Data</a:t>
            </a:r>
            <a:r>
              <a:rPr lang="en-US" sz="1700" b="0" spc="-5" dirty="0">
                <a:latin typeface="Arial" panose="020B0604020202020204" pitchFamily="34" charset="0"/>
                <a:ea typeface="Calibri" panose="020F0502020204030204" pitchFamily="34" charset="0"/>
                <a:cs typeface="Arial" panose="020B0604020202020204" pitchFamily="34" charset="0"/>
              </a:rPr>
              <a:t> </a:t>
            </a:r>
            <a:r>
              <a:rPr lang="en-US" sz="1700" b="0" dirty="0">
                <a:latin typeface="Arial" panose="020B0604020202020204" pitchFamily="34" charset="0"/>
                <a:ea typeface="Calibri" panose="020F0502020204030204" pitchFamily="34" charset="0"/>
                <a:cs typeface="Arial" panose="020B0604020202020204" pitchFamily="34" charset="0"/>
              </a:rPr>
              <a:t>Model</a:t>
            </a:r>
            <a:r>
              <a:rPr lang="en-US" sz="1700" b="0" spc="-10" dirty="0">
                <a:latin typeface="Arial" panose="020B0604020202020204" pitchFamily="34" charset="0"/>
                <a:ea typeface="Calibri" panose="020F0502020204030204" pitchFamily="34" charset="0"/>
                <a:cs typeface="Arial" panose="020B0604020202020204" pitchFamily="34" charset="0"/>
              </a:rPr>
              <a:t> </a:t>
            </a:r>
            <a:r>
              <a:rPr lang="en-US" sz="1700" b="0" spc="-20" dirty="0">
                <a:latin typeface="Arial" panose="020B0604020202020204" pitchFamily="34" charset="0"/>
                <a:ea typeface="Calibri" panose="020F0502020204030204" pitchFamily="34" charset="0"/>
                <a:cs typeface="Arial" panose="020B0604020202020204" pitchFamily="34" charset="0"/>
              </a:rPr>
              <a:t>(FDM)</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spcBef>
                <a:spcPts val="5"/>
              </a:spcBef>
              <a:buClr>
                <a:schemeClr val="accent1">
                  <a:lumMod val="60000"/>
                  <a:lumOff val="40000"/>
                </a:schemeClr>
              </a:buClr>
              <a:buBlip>
                <a:blip r:embed="rId4"/>
              </a:buBlip>
              <a:tabLst>
                <a:tab pos="269875" algn="l"/>
              </a:tabLst>
              <a:defRPr/>
            </a:pPr>
            <a:r>
              <a:rPr lang="en-US" sz="1700" b="0" spc="-10" dirty="0">
                <a:latin typeface="Arial" panose="020B0604020202020204" pitchFamily="34" charset="0"/>
                <a:ea typeface="Calibri" panose="020F0502020204030204" pitchFamily="34" charset="0"/>
                <a:cs typeface="Arial" panose="020B0604020202020204" pitchFamily="34" charset="0"/>
              </a:rPr>
              <a:t>Projects, Contracts and Grants</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spc="-10" dirty="0">
                <a:latin typeface="Arial" panose="020B0604020202020204" pitchFamily="34" charset="0"/>
                <a:ea typeface="Calibri" panose="020F0502020204030204" pitchFamily="34" charset="0"/>
                <a:cs typeface="Arial" panose="020B0604020202020204" pitchFamily="34" charset="0"/>
              </a:rPr>
              <a:t>Procurement</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298450" indent="-285750">
              <a:buClr>
                <a:schemeClr val="accent1">
                  <a:lumMod val="60000"/>
                  <a:lumOff val="40000"/>
                </a:schemeClr>
              </a:buClr>
              <a:buBlip>
                <a:blip r:embed="rId4"/>
              </a:buBlip>
              <a:tabLst>
                <a:tab pos="269875" algn="l"/>
              </a:tabLst>
              <a:defRPr/>
            </a:pPr>
            <a:r>
              <a:rPr lang="en-US" sz="1700" b="0" dirty="0">
                <a:latin typeface="Arial" panose="020B0604020202020204" pitchFamily="34" charset="0"/>
                <a:ea typeface="Calibri" panose="020F0502020204030204" pitchFamily="34" charset="0"/>
                <a:cs typeface="Arial" panose="020B0604020202020204" pitchFamily="34" charset="0"/>
              </a:rPr>
              <a:t>Supplier</a:t>
            </a:r>
            <a:r>
              <a:rPr lang="en-US" sz="1700" b="0" spc="-114" dirty="0">
                <a:latin typeface="Arial" panose="020B0604020202020204" pitchFamily="34" charset="0"/>
                <a:ea typeface="Calibri" panose="020F0502020204030204" pitchFamily="34" charset="0"/>
                <a:cs typeface="Arial" panose="020B0604020202020204" pitchFamily="34" charset="0"/>
              </a:rPr>
              <a:t> </a:t>
            </a:r>
            <a:r>
              <a:rPr lang="en-US" sz="1700" b="0" dirty="0">
                <a:latin typeface="Arial" panose="020B0604020202020204" pitchFamily="34" charset="0"/>
                <a:ea typeface="Calibri" panose="020F0502020204030204" pitchFamily="34" charset="0"/>
                <a:cs typeface="Arial" panose="020B0604020202020204" pitchFamily="34" charset="0"/>
              </a:rPr>
              <a:t>Accounts</a:t>
            </a:r>
            <a:r>
              <a:rPr lang="en-US" sz="1700" b="0" spc="-5" dirty="0">
                <a:latin typeface="Arial" panose="020B0604020202020204" pitchFamily="34" charset="0"/>
                <a:ea typeface="Calibri" panose="020F0502020204030204" pitchFamily="34" charset="0"/>
                <a:cs typeface="Arial" panose="020B0604020202020204" pitchFamily="34" charset="0"/>
              </a:rPr>
              <a:t> </a:t>
            </a:r>
            <a:r>
              <a:rPr lang="en-US" sz="1700" b="0" dirty="0">
                <a:latin typeface="Arial" panose="020B0604020202020204" pitchFamily="34" charset="0"/>
                <a:ea typeface="Calibri" panose="020F0502020204030204" pitchFamily="34" charset="0"/>
                <a:cs typeface="Arial" panose="020B0604020202020204" pitchFamily="34" charset="0"/>
              </a:rPr>
              <a:t>/</a:t>
            </a:r>
            <a:r>
              <a:rPr lang="en-US" sz="1700" b="0" spc="-105" dirty="0">
                <a:latin typeface="Arial" panose="020B0604020202020204" pitchFamily="34" charset="0"/>
                <a:ea typeface="Calibri" panose="020F0502020204030204" pitchFamily="34" charset="0"/>
                <a:cs typeface="Arial" panose="020B0604020202020204" pitchFamily="34" charset="0"/>
              </a:rPr>
              <a:t> </a:t>
            </a:r>
            <a:r>
              <a:rPr lang="en-US" sz="1700" b="0" dirty="0">
                <a:latin typeface="Arial" panose="020B0604020202020204" pitchFamily="34" charset="0"/>
                <a:ea typeface="Calibri" panose="020F0502020204030204" pitchFamily="34" charset="0"/>
                <a:cs typeface="Arial" panose="020B0604020202020204" pitchFamily="34" charset="0"/>
              </a:rPr>
              <a:t>Accounts</a:t>
            </a:r>
            <a:r>
              <a:rPr lang="en-US" sz="1700" b="0" spc="-5" dirty="0">
                <a:latin typeface="Arial" panose="020B0604020202020204" pitchFamily="34" charset="0"/>
                <a:ea typeface="Calibri" panose="020F0502020204030204" pitchFamily="34" charset="0"/>
                <a:cs typeface="Arial" panose="020B0604020202020204" pitchFamily="34" charset="0"/>
              </a:rPr>
              <a:t> </a:t>
            </a:r>
            <a:r>
              <a:rPr lang="en-US" sz="1700" b="0" spc="-10" dirty="0">
                <a:latin typeface="Arial" panose="020B0604020202020204" pitchFamily="34" charset="0"/>
                <a:ea typeface="Calibri" panose="020F0502020204030204" pitchFamily="34" charset="0"/>
                <a:cs typeface="Arial" panose="020B0604020202020204" pitchFamily="34" charset="0"/>
              </a:rPr>
              <a:t>Payable</a:t>
            </a:r>
            <a:endParaRPr lang="en-US"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Font typeface="Wingdings" panose="05000000000000000000" pitchFamily="2" charset="2"/>
              <a:buChar char="§"/>
              <a:tabLst>
                <a:tab pos="348615" algn="l"/>
              </a:tabLst>
              <a:defRPr/>
            </a:pPr>
            <a:endParaRPr lang="en-US" sz="1300" b="0" spc="-1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4E1CC3B-A9D8-44B4-A5AC-9757B8FED19F}"/>
              </a:ext>
            </a:extLst>
          </p:cNvPr>
          <p:cNvSpPr/>
          <p:nvPr/>
        </p:nvSpPr>
        <p:spPr>
          <a:xfrm>
            <a:off x="6207971" y="2448152"/>
            <a:ext cx="5682343" cy="494523"/>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749FAF73-65C7-4FA3-86B4-8698F48EFB80}"/>
              </a:ext>
            </a:extLst>
          </p:cNvPr>
          <p:cNvSpPr txBox="1"/>
          <p:nvPr/>
        </p:nvSpPr>
        <p:spPr>
          <a:xfrm>
            <a:off x="6524596" y="2537048"/>
            <a:ext cx="5049092" cy="3730508"/>
          </a:xfrm>
          <a:prstGeom prst="rect">
            <a:avLst/>
          </a:prstGeom>
          <a:noFill/>
          <a:ln w="25400">
            <a:noFill/>
          </a:ln>
        </p:spPr>
        <p:txBody>
          <a:bodyPr wrap="square" lIns="0" tIns="39370" rIns="0" bIns="0">
            <a:spAutoFit/>
          </a:bodyPr>
          <a:lstStyle/>
          <a:p>
            <a:pPr marL="90805" algn="ctr">
              <a:spcBef>
                <a:spcPts val="310"/>
              </a:spcBef>
              <a:defRPr/>
            </a:pPr>
            <a:r>
              <a:rPr sz="1700" cap="all" dirty="0">
                <a:solidFill>
                  <a:schemeClr val="bg1"/>
                </a:solidFill>
                <a:latin typeface="Arial" panose="020B0604020202020204" pitchFamily="34" charset="0"/>
                <a:ea typeface="Calibri" panose="020F0502020204030204" pitchFamily="34" charset="0"/>
                <a:cs typeface="Arial" panose="020B0604020202020204" pitchFamily="34" charset="0"/>
              </a:rPr>
              <a:t>Human</a:t>
            </a:r>
            <a:r>
              <a:rPr sz="1700" cap="all" spc="-15" dirty="0">
                <a:solidFill>
                  <a:schemeClr val="bg1"/>
                </a:solidFill>
                <a:latin typeface="Arial" panose="020B0604020202020204" pitchFamily="34" charset="0"/>
                <a:ea typeface="Calibri" panose="020F0502020204030204" pitchFamily="34" charset="0"/>
                <a:cs typeface="Arial" panose="020B0604020202020204" pitchFamily="34" charset="0"/>
              </a:rPr>
              <a:t> </a:t>
            </a:r>
            <a:r>
              <a:rPr sz="1700" cap="all" spc="-10" dirty="0">
                <a:solidFill>
                  <a:schemeClr val="bg1"/>
                </a:solidFill>
                <a:latin typeface="Arial" panose="020B0604020202020204" pitchFamily="34" charset="0"/>
                <a:ea typeface="Calibri" panose="020F0502020204030204" pitchFamily="34" charset="0"/>
                <a:cs typeface="Arial" panose="020B0604020202020204" pitchFamily="34" charset="0"/>
              </a:rPr>
              <a:t>Resources</a:t>
            </a:r>
            <a:endParaRPr lang="en-US" sz="1700" cap="all" spc="-1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90805" algn="ctr">
              <a:spcBef>
                <a:spcPts val="310"/>
              </a:spcBef>
              <a:defRPr/>
            </a:pPr>
            <a:endParaRPr sz="1700" cap="all"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Blip>
                <a:blip r:embed="rId4"/>
              </a:buBlip>
              <a:tabLst>
                <a:tab pos="348615" algn="l"/>
              </a:tabLst>
              <a:defRPr/>
            </a:pPr>
            <a:r>
              <a:rPr sz="1700" b="0" spc="-10" dirty="0">
                <a:latin typeface="Arial" panose="020B0604020202020204" pitchFamily="34" charset="0"/>
                <a:ea typeface="Calibri" panose="020F0502020204030204" pitchFamily="34" charset="0"/>
                <a:cs typeface="Arial" panose="020B0604020202020204" pitchFamily="34" charset="0"/>
              </a:rPr>
              <a:t>Absence</a:t>
            </a:r>
            <a:endParaRPr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5"/>
              </a:spcBef>
              <a:buClr>
                <a:schemeClr val="accent1">
                  <a:lumMod val="60000"/>
                  <a:lumOff val="40000"/>
                </a:schemeClr>
              </a:buClr>
              <a:buBlip>
                <a:blip r:embed="rId4"/>
              </a:buBlip>
              <a:tabLst>
                <a:tab pos="348615" algn="l"/>
              </a:tabLst>
              <a:defRPr/>
            </a:pPr>
            <a:r>
              <a:rPr sz="1700" b="0" spc="-10" dirty="0">
                <a:latin typeface="Arial" panose="020B0604020202020204" pitchFamily="34" charset="0"/>
                <a:ea typeface="Calibri" panose="020F0502020204030204" pitchFamily="34" charset="0"/>
                <a:cs typeface="Arial" panose="020B0604020202020204" pitchFamily="34" charset="0"/>
              </a:rPr>
              <a:t>Benefits</a:t>
            </a:r>
            <a:endParaRPr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Blip>
                <a:blip r:embed="rId4"/>
              </a:buBlip>
              <a:tabLst>
                <a:tab pos="348615" algn="l"/>
              </a:tabLst>
              <a:defRPr/>
            </a:pPr>
            <a:r>
              <a:rPr sz="1700" b="0" spc="-10" dirty="0">
                <a:latin typeface="Arial" panose="020B0604020202020204" pitchFamily="34" charset="0"/>
                <a:ea typeface="Calibri" panose="020F0502020204030204" pitchFamily="34" charset="0"/>
                <a:cs typeface="Arial" panose="020B0604020202020204" pitchFamily="34" charset="0"/>
              </a:rPr>
              <a:t>Compensation</a:t>
            </a:r>
            <a:endParaRPr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Blip>
                <a:blip r:embed="rId4"/>
              </a:buBlip>
              <a:tabLst>
                <a:tab pos="348615" algn="l"/>
              </a:tabLst>
              <a:defRPr/>
            </a:pPr>
            <a:r>
              <a:rPr sz="1700" b="0" dirty="0">
                <a:latin typeface="Arial" panose="020B0604020202020204" pitchFamily="34" charset="0"/>
                <a:ea typeface="Calibri" panose="020F0502020204030204" pitchFamily="34" charset="0"/>
                <a:cs typeface="Arial" panose="020B0604020202020204" pitchFamily="34" charset="0"/>
              </a:rPr>
              <a:t>Human</a:t>
            </a:r>
            <a:r>
              <a:rPr sz="1700" b="0" spc="-25" dirty="0">
                <a:latin typeface="Arial" panose="020B0604020202020204" pitchFamily="34" charset="0"/>
                <a:ea typeface="Calibri" panose="020F0502020204030204" pitchFamily="34" charset="0"/>
                <a:cs typeface="Arial" panose="020B0604020202020204" pitchFamily="34" charset="0"/>
              </a:rPr>
              <a:t> </a:t>
            </a:r>
            <a:r>
              <a:rPr sz="1700" b="0" dirty="0">
                <a:latin typeface="Arial" panose="020B0604020202020204" pitchFamily="34" charset="0"/>
                <a:ea typeface="Calibri" panose="020F0502020204030204" pitchFamily="34" charset="0"/>
                <a:cs typeface="Arial" panose="020B0604020202020204" pitchFamily="34" charset="0"/>
              </a:rPr>
              <a:t>Capital</a:t>
            </a:r>
            <a:r>
              <a:rPr sz="1700" b="0" spc="-25" dirty="0">
                <a:latin typeface="Arial" panose="020B0604020202020204" pitchFamily="34" charset="0"/>
                <a:ea typeface="Calibri" panose="020F0502020204030204" pitchFamily="34" charset="0"/>
                <a:cs typeface="Arial" panose="020B0604020202020204" pitchFamily="34" charset="0"/>
              </a:rPr>
              <a:t> </a:t>
            </a:r>
            <a:r>
              <a:rPr sz="1700" b="0" dirty="0">
                <a:latin typeface="Arial" panose="020B0604020202020204" pitchFamily="34" charset="0"/>
                <a:ea typeface="Calibri" panose="020F0502020204030204" pitchFamily="34" charset="0"/>
                <a:cs typeface="Arial" panose="020B0604020202020204" pitchFamily="34" charset="0"/>
              </a:rPr>
              <a:t>Management </a:t>
            </a:r>
            <a:r>
              <a:rPr sz="1700" b="0" spc="-10" dirty="0">
                <a:latin typeface="Arial" panose="020B0604020202020204" pitchFamily="34" charset="0"/>
                <a:ea typeface="Calibri" panose="020F0502020204030204" pitchFamily="34" charset="0"/>
                <a:cs typeface="Arial" panose="020B0604020202020204" pitchFamily="34" charset="0"/>
              </a:rPr>
              <a:t>(HCM)</a:t>
            </a:r>
            <a:endParaRPr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Blip>
                <a:blip r:embed="rId4"/>
              </a:buBlip>
              <a:tabLst>
                <a:tab pos="348615" algn="l"/>
              </a:tabLst>
              <a:defRPr/>
            </a:pPr>
            <a:r>
              <a:rPr sz="1700" b="0" spc="-10" dirty="0">
                <a:latin typeface="Arial" panose="020B0604020202020204" pitchFamily="34" charset="0"/>
                <a:ea typeface="Calibri" panose="020F0502020204030204" pitchFamily="34" charset="0"/>
                <a:cs typeface="Arial" panose="020B0604020202020204" pitchFamily="34" charset="0"/>
              </a:rPr>
              <a:t>Payroll</a:t>
            </a:r>
            <a:endParaRPr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5"/>
              </a:spcBef>
              <a:buClr>
                <a:schemeClr val="accent1">
                  <a:lumMod val="60000"/>
                  <a:lumOff val="40000"/>
                </a:schemeClr>
              </a:buClr>
              <a:buBlip>
                <a:blip r:embed="rId4"/>
              </a:buBlip>
              <a:tabLst>
                <a:tab pos="348615" algn="l"/>
              </a:tabLst>
              <a:defRPr/>
            </a:pPr>
            <a:r>
              <a:rPr sz="1700" b="0" spc="-10" dirty="0">
                <a:latin typeface="Arial" panose="020B0604020202020204" pitchFamily="34" charset="0"/>
                <a:ea typeface="Calibri" panose="020F0502020204030204" pitchFamily="34" charset="0"/>
                <a:cs typeface="Arial" panose="020B0604020202020204" pitchFamily="34" charset="0"/>
              </a:rPr>
              <a:t>Recruiting</a:t>
            </a:r>
            <a:r>
              <a:rPr lang="en-US" sz="1700" b="0" spc="-10" dirty="0">
                <a:latin typeface="Arial" panose="020B0604020202020204" pitchFamily="34" charset="0"/>
                <a:ea typeface="Calibri" panose="020F0502020204030204" pitchFamily="34" charset="0"/>
                <a:cs typeface="Arial" panose="020B0604020202020204" pitchFamily="34" charset="0"/>
              </a:rPr>
              <a:t> and Onboarding</a:t>
            </a:r>
            <a:endParaRPr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Blip>
                <a:blip r:embed="rId4"/>
              </a:buBlip>
              <a:tabLst>
                <a:tab pos="348615" algn="l"/>
              </a:tabLst>
              <a:defRPr/>
            </a:pPr>
            <a:r>
              <a:rPr sz="1700" b="0" spc="-20" dirty="0">
                <a:latin typeface="Arial" panose="020B0604020202020204" pitchFamily="34" charset="0"/>
                <a:ea typeface="Calibri" panose="020F0502020204030204" pitchFamily="34" charset="0"/>
                <a:cs typeface="Arial" panose="020B0604020202020204" pitchFamily="34" charset="0"/>
              </a:rPr>
              <a:t>Talent</a:t>
            </a:r>
            <a:r>
              <a:rPr sz="1700" b="0" spc="-75" dirty="0">
                <a:latin typeface="Arial" panose="020B0604020202020204" pitchFamily="34" charset="0"/>
                <a:ea typeface="Calibri" panose="020F0502020204030204" pitchFamily="34" charset="0"/>
                <a:cs typeface="Arial" panose="020B0604020202020204" pitchFamily="34" charset="0"/>
              </a:rPr>
              <a:t> </a:t>
            </a:r>
            <a:r>
              <a:rPr sz="1700" b="0" spc="-10" dirty="0">
                <a:latin typeface="Arial" panose="020B0604020202020204" pitchFamily="34" charset="0"/>
                <a:ea typeface="Calibri" panose="020F0502020204030204" pitchFamily="34" charset="0"/>
                <a:cs typeface="Arial" panose="020B0604020202020204" pitchFamily="34" charset="0"/>
              </a:rPr>
              <a:t>Management</a:t>
            </a:r>
            <a:endParaRPr sz="1700" b="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Blip>
                <a:blip r:embed="rId4"/>
              </a:buBlip>
              <a:tabLst>
                <a:tab pos="348615" algn="l"/>
              </a:tabLst>
              <a:defRPr/>
            </a:pPr>
            <a:r>
              <a:rPr sz="1700" b="0" spc="-10" dirty="0">
                <a:latin typeface="Arial" panose="020B0604020202020204" pitchFamily="34" charset="0"/>
                <a:ea typeface="Calibri" panose="020F0502020204030204" pitchFamily="34" charset="0"/>
                <a:cs typeface="Arial" panose="020B0604020202020204" pitchFamily="34" charset="0"/>
              </a:rPr>
              <a:t>Time</a:t>
            </a:r>
            <a:r>
              <a:rPr sz="1700" b="0" spc="-80" dirty="0">
                <a:latin typeface="Arial" panose="020B0604020202020204" pitchFamily="34" charset="0"/>
                <a:ea typeface="Calibri" panose="020F0502020204030204" pitchFamily="34" charset="0"/>
                <a:cs typeface="Arial" panose="020B0604020202020204" pitchFamily="34" charset="0"/>
              </a:rPr>
              <a:t> </a:t>
            </a:r>
            <a:r>
              <a:rPr sz="1700" b="0" spc="-10" dirty="0">
                <a:latin typeface="Arial" panose="020B0604020202020204" pitchFamily="34" charset="0"/>
                <a:ea typeface="Calibri" panose="020F0502020204030204" pitchFamily="34" charset="0"/>
                <a:cs typeface="Arial" panose="020B0604020202020204" pitchFamily="34" charset="0"/>
              </a:rPr>
              <a:t>Tracking</a:t>
            </a:r>
            <a:endParaRPr lang="en-US" sz="1700" b="0" spc="-10" dirty="0">
              <a:latin typeface="Arial" panose="020B0604020202020204" pitchFamily="34" charset="0"/>
              <a:ea typeface="Calibri" panose="020F0502020204030204" pitchFamily="34" charset="0"/>
              <a:cs typeface="Arial" panose="020B0604020202020204" pitchFamily="34" charset="0"/>
            </a:endParaRPr>
          </a:p>
          <a:p>
            <a:pPr marL="376555" indent="-285750">
              <a:spcBef>
                <a:spcPts val="409"/>
              </a:spcBef>
              <a:buClr>
                <a:schemeClr val="accent1">
                  <a:lumMod val="60000"/>
                  <a:lumOff val="40000"/>
                </a:schemeClr>
              </a:buClr>
              <a:buBlip>
                <a:blip r:embed="rId4"/>
              </a:buBlip>
              <a:tabLst>
                <a:tab pos="348615" algn="l"/>
              </a:tabLst>
              <a:defRPr/>
            </a:pPr>
            <a:r>
              <a:rPr lang="en-US" sz="1700" b="0" spc="-10" dirty="0">
                <a:latin typeface="Arial" panose="020B0604020202020204" pitchFamily="34" charset="0"/>
                <a:ea typeface="Calibri" panose="020F0502020204030204" pitchFamily="34" charset="0"/>
                <a:cs typeface="Arial" panose="020B0604020202020204" pitchFamily="34" charset="0"/>
              </a:rPr>
              <a:t>Employee Self Service</a:t>
            </a:r>
          </a:p>
          <a:p>
            <a:pPr marL="376555" indent="-285750">
              <a:spcBef>
                <a:spcPts val="409"/>
              </a:spcBef>
              <a:buClr>
                <a:schemeClr val="accent1">
                  <a:lumMod val="60000"/>
                  <a:lumOff val="40000"/>
                </a:schemeClr>
              </a:buClr>
              <a:buBlip>
                <a:blip r:embed="rId4"/>
              </a:buBlip>
              <a:tabLst>
                <a:tab pos="348615" algn="l"/>
              </a:tabLst>
              <a:defRPr/>
            </a:pPr>
            <a:r>
              <a:rPr lang="en-US" sz="1700" b="0" spc="-10" dirty="0">
                <a:latin typeface="Arial" panose="020B0604020202020204" pitchFamily="34" charset="0"/>
                <a:ea typeface="Calibri" panose="020F0502020204030204" pitchFamily="34" charset="0"/>
                <a:cs typeface="Arial" panose="020B0604020202020204" pitchFamily="34" charset="0"/>
              </a:rPr>
              <a:t>Manager Self Service</a:t>
            </a:r>
          </a:p>
        </p:txBody>
      </p:sp>
      <p:sp>
        <p:nvSpPr>
          <p:cNvPr id="12" name="object 7">
            <a:extLst>
              <a:ext uri="{FF2B5EF4-FFF2-40B4-BE49-F238E27FC236}">
                <a16:creationId xmlns:a16="http://schemas.microsoft.com/office/drawing/2014/main" id="{605971B1-306D-4E70-816F-C09D5A4613FE}"/>
              </a:ext>
            </a:extLst>
          </p:cNvPr>
          <p:cNvSpPr txBox="1">
            <a:spLocks noChangeArrowheads="1"/>
          </p:cNvSpPr>
          <p:nvPr/>
        </p:nvSpPr>
        <p:spPr bwMode="auto">
          <a:xfrm>
            <a:off x="2562225" y="2070380"/>
            <a:ext cx="7067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spcBef>
                <a:spcPts val="100"/>
              </a:spcBef>
            </a:pPr>
            <a:r>
              <a:rPr lang="en-US" altLang="en-US" sz="2000" dirty="0">
                <a:solidFill>
                  <a:srgbClr val="FF0000"/>
                </a:solidFill>
                <a:cs typeface="Arial" panose="020B0604020202020204" pitchFamily="34" charset="0"/>
              </a:rPr>
              <a:t>Phase 1- October 2023 - January 2025</a:t>
            </a:r>
          </a:p>
        </p:txBody>
      </p:sp>
      <p:sp>
        <p:nvSpPr>
          <p:cNvPr id="14" name="object 7">
            <a:extLst>
              <a:ext uri="{FF2B5EF4-FFF2-40B4-BE49-F238E27FC236}">
                <a16:creationId xmlns:a16="http://schemas.microsoft.com/office/drawing/2014/main" id="{0F346D27-04A1-4F34-9334-3E78361CF4EB}"/>
              </a:ext>
            </a:extLst>
          </p:cNvPr>
          <p:cNvSpPr txBox="1"/>
          <p:nvPr/>
        </p:nvSpPr>
        <p:spPr>
          <a:xfrm>
            <a:off x="279923" y="6465236"/>
            <a:ext cx="7067550" cy="228600"/>
          </a:xfrm>
          <a:prstGeom prst="rect">
            <a:avLst/>
          </a:prstGeom>
        </p:spPr>
        <p:txBody>
          <a:bodyPr lIns="0" tIns="12700" rIns="0" bIns="0">
            <a:spAutoFit/>
          </a:bodyPr>
          <a:lstStyle/>
          <a:p>
            <a:pPr marL="12700">
              <a:spcBef>
                <a:spcPts val="100"/>
              </a:spcBef>
              <a:defRPr/>
            </a:pPr>
            <a:r>
              <a:rPr sz="1400" i="1" dirty="0">
                <a:latin typeface="Calibri" panose="020F0502020204030204" pitchFamily="34" charset="0"/>
                <a:ea typeface="Calibri" panose="020F0502020204030204" pitchFamily="34" charset="0"/>
                <a:cs typeface="Calibri" panose="020F0502020204030204" pitchFamily="34" charset="0"/>
              </a:rPr>
              <a:t>There</a:t>
            </a:r>
            <a:r>
              <a:rPr sz="1400" i="1" spc="-55"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may</a:t>
            </a:r>
            <a:r>
              <a:rPr sz="1400" i="1" spc="-25"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also</a:t>
            </a:r>
            <a:r>
              <a:rPr sz="1400" i="1" spc="-25"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be</a:t>
            </a:r>
            <a:r>
              <a:rPr sz="1400" i="1" spc="-20"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changes</a:t>
            </a:r>
            <a:r>
              <a:rPr sz="1400" i="1" spc="-45"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related</a:t>
            </a:r>
            <a:r>
              <a:rPr sz="1400" i="1" spc="-55"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to</a:t>
            </a:r>
            <a:r>
              <a:rPr sz="1400" i="1" spc="-25"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data</a:t>
            </a:r>
            <a:r>
              <a:rPr sz="1400" i="1" spc="-30"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management,</a:t>
            </a:r>
            <a:r>
              <a:rPr sz="1400" i="1" spc="-55"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reports,</a:t>
            </a:r>
            <a:r>
              <a:rPr sz="1400" i="1" spc="-60" dirty="0">
                <a:latin typeface="Calibri" panose="020F0502020204030204" pitchFamily="34" charset="0"/>
                <a:ea typeface="Calibri" panose="020F0502020204030204" pitchFamily="34" charset="0"/>
                <a:cs typeface="Calibri" panose="020F0502020204030204" pitchFamily="34" charset="0"/>
              </a:rPr>
              <a:t> </a:t>
            </a:r>
            <a:r>
              <a:rPr sz="1400" i="1" dirty="0">
                <a:latin typeface="Calibri" panose="020F0502020204030204" pitchFamily="34" charset="0"/>
                <a:ea typeface="Calibri" panose="020F0502020204030204" pitchFamily="34" charset="0"/>
                <a:cs typeface="Calibri" panose="020F0502020204030204" pitchFamily="34" charset="0"/>
              </a:rPr>
              <a:t>and</a:t>
            </a:r>
            <a:r>
              <a:rPr sz="1400" i="1" spc="-25" dirty="0">
                <a:latin typeface="Calibri" panose="020F0502020204030204" pitchFamily="34" charset="0"/>
                <a:ea typeface="Calibri" panose="020F0502020204030204" pitchFamily="34" charset="0"/>
                <a:cs typeface="Calibri" panose="020F0502020204030204" pitchFamily="34" charset="0"/>
              </a:rPr>
              <a:t> </a:t>
            </a:r>
            <a:r>
              <a:rPr sz="1400" i="1" spc="-10" dirty="0">
                <a:latin typeface="Calibri" panose="020F0502020204030204" pitchFamily="34" charset="0"/>
                <a:ea typeface="Calibri" panose="020F0502020204030204" pitchFamily="34" charset="0"/>
                <a:cs typeface="Calibri" panose="020F0502020204030204" pitchFamily="34" charset="0"/>
              </a:rPr>
              <a:t>security.</a:t>
            </a:r>
            <a:endParaRPr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7318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97599D-60FD-4681-806E-2C82E3203C6A}"/>
              </a:ext>
            </a:extLst>
          </p:cNvPr>
          <p:cNvSpPr/>
          <p:nvPr/>
        </p:nvSpPr>
        <p:spPr>
          <a:xfrm>
            <a:off x="3247066" y="2407302"/>
            <a:ext cx="5682343" cy="4245434"/>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What areas are changing?</a:t>
            </a:r>
          </a:p>
        </p:txBody>
      </p:sp>
      <p:sp>
        <p:nvSpPr>
          <p:cNvPr id="4" name="Rectangle 3">
            <a:extLst>
              <a:ext uri="{FF2B5EF4-FFF2-40B4-BE49-F238E27FC236}">
                <a16:creationId xmlns:a16="http://schemas.microsoft.com/office/drawing/2014/main" id="{E33B9837-C568-49C4-8CC7-C0DB90803276}"/>
              </a:ext>
            </a:extLst>
          </p:cNvPr>
          <p:cNvSpPr/>
          <p:nvPr/>
        </p:nvSpPr>
        <p:spPr>
          <a:xfrm>
            <a:off x="3254828" y="2407302"/>
            <a:ext cx="5682343" cy="494523"/>
          </a:xfrm>
          <a:prstGeom prst="rect">
            <a:avLst/>
          </a:prstGeom>
          <a:solidFill>
            <a:srgbClr val="122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6">
            <a:extLst>
              <a:ext uri="{FF2B5EF4-FFF2-40B4-BE49-F238E27FC236}">
                <a16:creationId xmlns:a16="http://schemas.microsoft.com/office/drawing/2014/main" id="{C64A9516-3F3B-451C-8342-3AE945F01121}"/>
              </a:ext>
            </a:extLst>
          </p:cNvPr>
          <p:cNvSpPr txBox="1"/>
          <p:nvPr/>
        </p:nvSpPr>
        <p:spPr>
          <a:xfrm>
            <a:off x="3842309" y="2458229"/>
            <a:ext cx="4657879" cy="4362450"/>
          </a:xfrm>
          <a:prstGeom prst="rect">
            <a:avLst/>
          </a:prstGeom>
          <a:noFill/>
          <a:ln w="25400">
            <a:noFill/>
          </a:ln>
        </p:spPr>
        <p:txBody>
          <a:bodyPr wrap="square" lIns="0" tIns="39370" rIns="0" bIns="0">
            <a:spAutoFit/>
          </a:bodyPr>
          <a:lstStyle/>
          <a:p>
            <a:pPr marL="90805" algn="ctr">
              <a:spcBef>
                <a:spcPts val="310"/>
              </a:spcBef>
              <a:defRPr/>
            </a:pPr>
            <a:r>
              <a:rPr lang="en-US" sz="1800" cap="all" dirty="0">
                <a:solidFill>
                  <a:schemeClr val="bg1"/>
                </a:solidFill>
                <a:latin typeface="Arial" panose="020B0604020202020204" pitchFamily="34" charset="0"/>
                <a:ea typeface="Calibri" panose="020F0502020204030204" pitchFamily="34" charset="0"/>
                <a:cs typeface="Arial" panose="020B0604020202020204" pitchFamily="34" charset="0"/>
              </a:rPr>
              <a:t>Student Information System</a:t>
            </a:r>
          </a:p>
          <a:p>
            <a:pPr marL="376555" indent="-285750">
              <a:spcBef>
                <a:spcPts val="310"/>
              </a:spcBef>
              <a:buBlip>
                <a:blip r:embed="rId4"/>
              </a:buBlip>
              <a:defRPr/>
            </a:pPr>
            <a:endParaRPr sz="1800" dirty="0">
              <a:latin typeface="Arial" panose="020B0604020202020204" pitchFamily="34" charset="0"/>
              <a:ea typeface="Calibri" panose="020F0502020204030204" pitchFamily="34" charset="0"/>
              <a:cs typeface="Arial" panose="020B0604020202020204" pitchFamily="34" charset="0"/>
            </a:endParaRP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Recruiting &amp; Admissions</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Alignment with Dual Enrollment</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Student Records</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Academic Advising</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Student Billing</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Financial Aid</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Workforce Development</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Student Success/Retention</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Institutional Reporting</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Student Portal</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Mobile </a:t>
            </a:r>
          </a:p>
          <a:p>
            <a:pPr marL="298450" indent="-285750">
              <a:spcBef>
                <a:spcPts val="105"/>
              </a:spcBef>
              <a:buClr>
                <a:schemeClr val="accent1">
                  <a:lumMod val="60000"/>
                  <a:lumOff val="40000"/>
                </a:schemeClr>
              </a:buClr>
              <a:buBlip>
                <a:blip r:embed="rId4"/>
              </a:buBlip>
              <a:tabLst>
                <a:tab pos="269875" algn="l"/>
              </a:tabLst>
              <a:defRPr/>
            </a:pPr>
            <a:r>
              <a:rPr lang="en-US" sz="1800" b="0" dirty="0">
                <a:latin typeface="Arial" panose="020B0604020202020204" pitchFamily="34" charset="0"/>
                <a:ea typeface="Calibri" panose="020F0502020204030204" pitchFamily="34" charset="0"/>
                <a:cs typeface="Arial" panose="020B0604020202020204" pitchFamily="34" charset="0"/>
              </a:rPr>
              <a:t>Chatbots/Artificial Intelligence</a:t>
            </a:r>
          </a:p>
          <a:p>
            <a:pPr marL="376555" indent="-285750">
              <a:spcBef>
                <a:spcPts val="409"/>
              </a:spcBef>
              <a:buClr>
                <a:schemeClr val="accent1">
                  <a:lumMod val="60000"/>
                  <a:lumOff val="40000"/>
                </a:schemeClr>
              </a:buClr>
              <a:buBlip>
                <a:blip r:embed="rId4"/>
              </a:buBlip>
              <a:tabLst>
                <a:tab pos="348615" algn="l"/>
              </a:tabLst>
              <a:defRPr/>
            </a:pPr>
            <a:endParaRPr lang="en-US" sz="1300" b="0" spc="-10" dirty="0">
              <a:latin typeface="Arial" panose="020B0604020202020204" pitchFamily="34" charset="0"/>
              <a:cs typeface="Arial" panose="020B0604020202020204" pitchFamily="34" charset="0"/>
            </a:endParaRPr>
          </a:p>
        </p:txBody>
      </p:sp>
      <p:sp>
        <p:nvSpPr>
          <p:cNvPr id="15" name="object 7">
            <a:extLst>
              <a:ext uri="{FF2B5EF4-FFF2-40B4-BE49-F238E27FC236}">
                <a16:creationId xmlns:a16="http://schemas.microsoft.com/office/drawing/2014/main" id="{D414305D-2403-4D32-A6F2-61320990F487}"/>
              </a:ext>
            </a:extLst>
          </p:cNvPr>
          <p:cNvSpPr txBox="1">
            <a:spLocks noChangeArrowheads="1"/>
          </p:cNvSpPr>
          <p:nvPr/>
        </p:nvSpPr>
        <p:spPr bwMode="auto">
          <a:xfrm>
            <a:off x="0" y="2045115"/>
            <a:ext cx="12192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spcBef>
                <a:spcPts val="100"/>
              </a:spcBef>
            </a:pPr>
            <a:r>
              <a:rPr lang="en-US" altLang="en-US" sz="2000" dirty="0">
                <a:solidFill>
                  <a:srgbClr val="FF0000"/>
                </a:solidFill>
                <a:cs typeface="Arial" panose="020B0604020202020204" pitchFamily="34" charset="0"/>
              </a:rPr>
              <a:t>Phase 2- Fall 2025 – Fall 2028</a:t>
            </a:r>
          </a:p>
        </p:txBody>
      </p:sp>
    </p:spTree>
    <p:extLst>
      <p:ext uri="{BB962C8B-B14F-4D97-AF65-F5344CB8AC3E}">
        <p14:creationId xmlns:p14="http://schemas.microsoft.com/office/powerpoint/2010/main" val="2918817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Primary HCM Goals and Objectives</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143885"/>
            <a:ext cx="11088687" cy="4471515"/>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Consolidate HR systems and functions into a single integrated platform</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Eliminate manual processes and duplication of data entry</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Implement a modern talent management system</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Deploy workflow and automation tools throughout the organization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Simplify data model to enable real time reporting and analytics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Enhance the support model to improve customer service to employees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Improve timeliness and accuracy of payroll operations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Simplify compliance and regulatory reporting requirements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Align HR and Finance data models to expand reporting capabilities</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Departments</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Positions Control/FTE Position Budgeting</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Chart of Accounts</a:t>
            </a:r>
            <a:endParaRPr lang="en-US" altLang="en-US" sz="1600" b="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9569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Primary Finance Goals and Objectives</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143885"/>
            <a:ext cx="11088687" cy="4471515"/>
          </a:xfrm>
          <a:prstGeom prst="rect">
            <a:avLst/>
          </a:prstGeom>
          <a:noFill/>
          <a:ln>
            <a:noFill/>
          </a:ln>
        </p:spPr>
        <p:txBody>
          <a:bodyPr>
            <a:normAutofit fontScale="92500"/>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Implement and utilize state-of-the-art technology that will benefit the students, employees, vendors, and the community</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Modernize chart of accounts and align with academic structure to enable more robust budgeting/planning and forecasting</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Modernize accounts payable and purchasing processes and leverage electronic forms, workflow and duplicate checking capabilities to keep vendor file clean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Simplify management of travel and expenses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Leverage project costing and grants to increase accuracy of compliance reporting</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Better management of student billing including fee management and delinquent accounts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Enhanced integration capabilities to connect 3rd party systems and simplify reporting</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Reduce number of 3rd party systems by utilizing a single/robust finance platform</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Enable staff to be data driven leaders by providing real time access to data</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Tighten integration between HR, Finance and SIS platforms to create frictionless processes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Finance team is lean and has limited I/T support in regard to the Banner tools</a:t>
            </a:r>
          </a:p>
        </p:txBody>
      </p:sp>
    </p:spTree>
    <p:extLst>
      <p:ext uri="{BB962C8B-B14F-4D97-AF65-F5344CB8AC3E}">
        <p14:creationId xmlns:p14="http://schemas.microsoft.com/office/powerpoint/2010/main" val="3134719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Primary Student System Goals and Objectives</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143885"/>
            <a:ext cx="11088687" cy="4471515"/>
          </a:xfrm>
          <a:prstGeom prst="rect">
            <a:avLst/>
          </a:prstGeom>
          <a:noFill/>
          <a:ln>
            <a:noFill/>
          </a:ln>
        </p:spPr>
        <p:txBody>
          <a:bodyPr>
            <a:normAutofit lnSpcReduction="10000"/>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Simplify processes for staff, faculty and students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Expand automation and simplify communication to all stakeholders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Align HR, Finance and SIS platforms into a single data model to enable robust reporting</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Provide modern tools for portal, mobile and self service </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Provide more intuitive student billing capabilities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Provide a platform that seamlessly aligns recruiting and admissions tools with the SIS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Provide an agile platform to build and deploy new programs of study</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Provide tools to strengthen advising capabilities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Provide tools and technology to expand tracking and management of student success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Deploy a platform that enables continuous process optimization </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Provide reporting tools that allow business users to manage reporting and analytics with little to no involvement from I/T personnel</a:t>
            </a:r>
          </a:p>
        </p:txBody>
      </p:sp>
    </p:spTree>
    <p:extLst>
      <p:ext uri="{BB962C8B-B14F-4D97-AF65-F5344CB8AC3E}">
        <p14:creationId xmlns:p14="http://schemas.microsoft.com/office/powerpoint/2010/main" val="710988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138335"/>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52" y="90205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0"/>
            <a:ext cx="9358604" cy="1209967"/>
          </a:xfrm>
          <a:noFill/>
        </p:spPr>
        <p:txBody>
          <a:bodyPr lIns="731520">
            <a:noAutofit/>
          </a:bodyPr>
          <a:lstStyle/>
          <a:p>
            <a:r>
              <a:rPr lang="en-US" sz="4000" b="1" dirty="0">
                <a:solidFill>
                  <a:schemeClr val="bg1"/>
                </a:solidFill>
                <a:latin typeface="Arial" panose="020B0604020202020204" pitchFamily="34" charset="0"/>
                <a:cs typeface="Arial" panose="020B0604020202020204" pitchFamily="34" charset="0"/>
              </a:rPr>
              <a:t>Project Governance Structure </a:t>
            </a:r>
          </a:p>
        </p:txBody>
      </p:sp>
      <p:pic>
        <p:nvPicPr>
          <p:cNvPr id="9" name="Picture 5">
            <a:extLst>
              <a:ext uri="{FF2B5EF4-FFF2-40B4-BE49-F238E27FC236}">
                <a16:creationId xmlns:a16="http://schemas.microsoft.com/office/drawing/2014/main" id="{C94F8E12-1B63-4F3C-9187-945B53476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631" t="8987" r="20760" b="9100"/>
          <a:stretch>
            <a:fillRect/>
          </a:stretch>
        </p:blipFill>
        <p:spPr bwMode="auto">
          <a:xfrm>
            <a:off x="1639534" y="1309364"/>
            <a:ext cx="869315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015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138335"/>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52" y="90205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0"/>
            <a:ext cx="11439848" cy="1209967"/>
          </a:xfrm>
          <a:noFill/>
        </p:spPr>
        <p:txBody>
          <a:bodyPr lIns="731520">
            <a:noAutofit/>
          </a:bodyPr>
          <a:lstStyle/>
          <a:p>
            <a:r>
              <a:rPr lang="en-US" sz="4000" b="1" dirty="0">
                <a:solidFill>
                  <a:schemeClr val="bg1"/>
                </a:solidFill>
                <a:latin typeface="Arial" panose="020B0604020202020204" pitchFamily="34" charset="0"/>
                <a:cs typeface="Arial" panose="020B0604020202020204" pitchFamily="34" charset="0"/>
              </a:rPr>
              <a:t>Current Workday Deployment Timeline</a:t>
            </a:r>
          </a:p>
        </p:txBody>
      </p:sp>
      <p:pic>
        <p:nvPicPr>
          <p:cNvPr id="8" name="Picture 2">
            <a:extLst>
              <a:ext uri="{FF2B5EF4-FFF2-40B4-BE49-F238E27FC236}">
                <a16:creationId xmlns:a16="http://schemas.microsoft.com/office/drawing/2014/main" id="{5A8CB596-1DD7-466E-9F5D-41DE50CDF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675" y="1451332"/>
            <a:ext cx="901065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725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62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138335"/>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52" y="90205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0"/>
            <a:ext cx="11439848" cy="1209967"/>
          </a:xfrm>
          <a:noFill/>
        </p:spPr>
        <p:txBody>
          <a:bodyPr lIns="731520">
            <a:noAutofit/>
          </a:bodyPr>
          <a:lstStyle/>
          <a:p>
            <a:r>
              <a:rPr lang="en-US" sz="4000" b="1" dirty="0">
                <a:solidFill>
                  <a:schemeClr val="bg1"/>
                </a:solidFill>
                <a:latin typeface="Arial" panose="020B0604020202020204" pitchFamily="34" charset="0"/>
                <a:cs typeface="Arial" panose="020B0604020202020204" pitchFamily="34" charset="0"/>
              </a:rPr>
              <a:t>Formula For Successful Transformation</a:t>
            </a:r>
          </a:p>
        </p:txBody>
      </p:sp>
      <p:grpSp>
        <p:nvGrpSpPr>
          <p:cNvPr id="9" name="Group 4">
            <a:extLst>
              <a:ext uri="{FF2B5EF4-FFF2-40B4-BE49-F238E27FC236}">
                <a16:creationId xmlns:a16="http://schemas.microsoft.com/office/drawing/2014/main" id="{E819D1CC-E3A9-45F2-8EDA-191777568E2F}"/>
              </a:ext>
            </a:extLst>
          </p:cNvPr>
          <p:cNvGrpSpPr>
            <a:grpSpLocks/>
          </p:cNvGrpSpPr>
          <p:nvPr/>
        </p:nvGrpSpPr>
        <p:grpSpPr bwMode="auto">
          <a:xfrm>
            <a:off x="1493205" y="1643419"/>
            <a:ext cx="8453438" cy="4748213"/>
            <a:chOff x="1731818" y="1338147"/>
            <a:chExt cx="7412182" cy="4814454"/>
          </a:xfrm>
        </p:grpSpPr>
        <p:sp>
          <p:nvSpPr>
            <p:cNvPr id="10" name="Freeform 6">
              <a:extLst>
                <a:ext uri="{FF2B5EF4-FFF2-40B4-BE49-F238E27FC236}">
                  <a16:creationId xmlns:a16="http://schemas.microsoft.com/office/drawing/2014/main" id="{4BEF8B99-F156-4E26-B350-50165A04023C}"/>
                </a:ext>
              </a:extLst>
            </p:cNvPr>
            <p:cNvSpPr>
              <a:spLocks/>
            </p:cNvSpPr>
            <p:nvPr/>
          </p:nvSpPr>
          <p:spPr bwMode="auto">
            <a:xfrm>
              <a:off x="3371546" y="1946593"/>
              <a:ext cx="4117415" cy="3692530"/>
            </a:xfrm>
            <a:custGeom>
              <a:avLst/>
              <a:gdLst>
                <a:gd name="T0" fmla="*/ 756 w 1882"/>
                <a:gd name="T1" fmla="*/ 328 h 2062"/>
                <a:gd name="T2" fmla="*/ 730 w 1882"/>
                <a:gd name="T3" fmla="*/ 157 h 2062"/>
                <a:gd name="T4" fmla="*/ 822 w 1882"/>
                <a:gd name="T5" fmla="*/ 19 h 2062"/>
                <a:gd name="T6" fmla="*/ 1033 w 1882"/>
                <a:gd name="T7" fmla="*/ 5 h 2062"/>
                <a:gd name="T8" fmla="*/ 1137 w 1882"/>
                <a:gd name="T9" fmla="*/ 85 h 2062"/>
                <a:gd name="T10" fmla="*/ 1161 w 1882"/>
                <a:gd name="T11" fmla="*/ 226 h 2062"/>
                <a:gd name="T12" fmla="*/ 1140 w 1882"/>
                <a:gd name="T13" fmla="*/ 377 h 2062"/>
                <a:gd name="T14" fmla="*/ 1243 w 1882"/>
                <a:gd name="T15" fmla="*/ 466 h 2062"/>
                <a:gd name="T16" fmla="*/ 1398 w 1882"/>
                <a:gd name="T17" fmla="*/ 504 h 2062"/>
                <a:gd name="T18" fmla="*/ 1463 w 1882"/>
                <a:gd name="T19" fmla="*/ 575 h 2062"/>
                <a:gd name="T20" fmla="*/ 1466 w 1882"/>
                <a:gd name="T21" fmla="*/ 674 h 2062"/>
                <a:gd name="T22" fmla="*/ 1526 w 1882"/>
                <a:gd name="T23" fmla="*/ 764 h 2062"/>
                <a:gd name="T24" fmla="*/ 1649 w 1882"/>
                <a:gd name="T25" fmla="*/ 781 h 2062"/>
                <a:gd name="T26" fmla="*/ 1782 w 1882"/>
                <a:gd name="T27" fmla="*/ 774 h 2062"/>
                <a:gd name="T28" fmla="*/ 1861 w 1882"/>
                <a:gd name="T29" fmla="*/ 818 h 2062"/>
                <a:gd name="T30" fmla="*/ 1880 w 1882"/>
                <a:gd name="T31" fmla="*/ 975 h 2062"/>
                <a:gd name="T32" fmla="*/ 1861 w 1882"/>
                <a:gd name="T33" fmla="*/ 1184 h 2062"/>
                <a:gd name="T34" fmla="*/ 1781 w 1882"/>
                <a:gd name="T35" fmla="*/ 1234 h 2062"/>
                <a:gd name="T36" fmla="*/ 1636 w 1882"/>
                <a:gd name="T37" fmla="*/ 1227 h 2062"/>
                <a:gd name="T38" fmla="*/ 1529 w 1882"/>
                <a:gd name="T39" fmla="*/ 1243 h 2062"/>
                <a:gd name="T40" fmla="*/ 1469 w 1882"/>
                <a:gd name="T41" fmla="*/ 1304 h 2062"/>
                <a:gd name="T42" fmla="*/ 1463 w 1882"/>
                <a:gd name="T43" fmla="*/ 1423 h 2062"/>
                <a:gd name="T44" fmla="*/ 1394 w 1882"/>
                <a:gd name="T45" fmla="*/ 1505 h 2062"/>
                <a:gd name="T46" fmla="*/ 1269 w 1882"/>
                <a:gd name="T47" fmla="*/ 1533 h 2062"/>
                <a:gd name="T48" fmla="*/ 1161 w 1882"/>
                <a:gd name="T49" fmla="*/ 1590 h 2062"/>
                <a:gd name="T50" fmla="*/ 1137 w 1882"/>
                <a:gd name="T51" fmla="*/ 1706 h 2062"/>
                <a:gd name="T52" fmla="*/ 1161 w 1882"/>
                <a:gd name="T53" fmla="*/ 1848 h 2062"/>
                <a:gd name="T54" fmla="*/ 1110 w 1882"/>
                <a:gd name="T55" fmla="*/ 1983 h 2062"/>
                <a:gd name="T56" fmla="*/ 1019 w 1882"/>
                <a:gd name="T57" fmla="*/ 2053 h 2062"/>
                <a:gd name="T58" fmla="*/ 878 w 1882"/>
                <a:gd name="T59" fmla="*/ 2061 h 2062"/>
                <a:gd name="T60" fmla="*/ 773 w 1882"/>
                <a:gd name="T61" fmla="*/ 2008 h 2062"/>
                <a:gd name="T62" fmla="*/ 723 w 1882"/>
                <a:gd name="T63" fmla="*/ 1907 h 2062"/>
                <a:gd name="T64" fmla="*/ 736 w 1882"/>
                <a:gd name="T65" fmla="*/ 1788 h 2062"/>
                <a:gd name="T66" fmla="*/ 743 w 1882"/>
                <a:gd name="T67" fmla="*/ 1681 h 2062"/>
                <a:gd name="T68" fmla="*/ 673 w 1882"/>
                <a:gd name="T69" fmla="*/ 1605 h 2062"/>
                <a:gd name="T70" fmla="*/ 557 w 1882"/>
                <a:gd name="T71" fmla="*/ 1575 h 2062"/>
                <a:gd name="T72" fmla="*/ 446 w 1882"/>
                <a:gd name="T73" fmla="*/ 1532 h 2062"/>
                <a:gd name="T74" fmla="*/ 416 w 1882"/>
                <a:gd name="T75" fmla="*/ 1413 h 2062"/>
                <a:gd name="T76" fmla="*/ 383 w 1882"/>
                <a:gd name="T77" fmla="*/ 1315 h 2062"/>
                <a:gd name="T78" fmla="*/ 271 w 1882"/>
                <a:gd name="T79" fmla="*/ 1278 h 2062"/>
                <a:gd name="T80" fmla="*/ 158 w 1882"/>
                <a:gd name="T81" fmla="*/ 1288 h 2062"/>
                <a:gd name="T82" fmla="*/ 37 w 1882"/>
                <a:gd name="T83" fmla="*/ 1257 h 2062"/>
                <a:gd name="T84" fmla="*/ 2 w 1882"/>
                <a:gd name="T85" fmla="*/ 1120 h 2062"/>
                <a:gd name="T86" fmla="*/ 9 w 1882"/>
                <a:gd name="T87" fmla="*/ 922 h 2062"/>
                <a:gd name="T88" fmla="*/ 46 w 1882"/>
                <a:gd name="T89" fmla="*/ 803 h 2062"/>
                <a:gd name="T90" fmla="*/ 139 w 1882"/>
                <a:gd name="T91" fmla="*/ 772 h 2062"/>
                <a:gd name="T92" fmla="*/ 279 w 1882"/>
                <a:gd name="T93" fmla="*/ 783 h 2062"/>
                <a:gd name="T94" fmla="*/ 402 w 1882"/>
                <a:gd name="T95" fmla="*/ 736 h 2062"/>
                <a:gd name="T96" fmla="*/ 424 w 1882"/>
                <a:gd name="T97" fmla="*/ 626 h 2062"/>
                <a:gd name="T98" fmla="*/ 469 w 1882"/>
                <a:gd name="T99" fmla="*/ 517 h 2062"/>
                <a:gd name="T100" fmla="*/ 600 w 1882"/>
                <a:gd name="T101" fmla="*/ 479 h 20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882" h="2062">
                  <a:moveTo>
                    <a:pt x="717" y="431"/>
                  </a:moveTo>
                  <a:lnTo>
                    <a:pt x="736" y="408"/>
                  </a:lnTo>
                  <a:lnTo>
                    <a:pt x="749" y="386"/>
                  </a:lnTo>
                  <a:lnTo>
                    <a:pt x="756" y="361"/>
                  </a:lnTo>
                  <a:lnTo>
                    <a:pt x="756" y="328"/>
                  </a:lnTo>
                  <a:lnTo>
                    <a:pt x="748" y="292"/>
                  </a:lnTo>
                  <a:lnTo>
                    <a:pt x="740" y="261"/>
                  </a:lnTo>
                  <a:lnTo>
                    <a:pt x="730" y="223"/>
                  </a:lnTo>
                  <a:lnTo>
                    <a:pt x="726" y="182"/>
                  </a:lnTo>
                  <a:lnTo>
                    <a:pt x="730" y="157"/>
                  </a:lnTo>
                  <a:lnTo>
                    <a:pt x="737" y="126"/>
                  </a:lnTo>
                  <a:lnTo>
                    <a:pt x="752" y="94"/>
                  </a:lnTo>
                  <a:lnTo>
                    <a:pt x="773" y="63"/>
                  </a:lnTo>
                  <a:lnTo>
                    <a:pt x="799" y="38"/>
                  </a:lnTo>
                  <a:lnTo>
                    <a:pt x="822" y="19"/>
                  </a:lnTo>
                  <a:lnTo>
                    <a:pt x="855" y="7"/>
                  </a:lnTo>
                  <a:lnTo>
                    <a:pt x="893" y="2"/>
                  </a:lnTo>
                  <a:lnTo>
                    <a:pt x="934" y="0"/>
                  </a:lnTo>
                  <a:lnTo>
                    <a:pt x="989" y="0"/>
                  </a:lnTo>
                  <a:lnTo>
                    <a:pt x="1033" y="5"/>
                  </a:lnTo>
                  <a:lnTo>
                    <a:pt x="1058" y="13"/>
                  </a:lnTo>
                  <a:lnTo>
                    <a:pt x="1077" y="25"/>
                  </a:lnTo>
                  <a:lnTo>
                    <a:pt x="1098" y="38"/>
                  </a:lnTo>
                  <a:lnTo>
                    <a:pt x="1118" y="59"/>
                  </a:lnTo>
                  <a:lnTo>
                    <a:pt x="1137" y="85"/>
                  </a:lnTo>
                  <a:lnTo>
                    <a:pt x="1152" y="109"/>
                  </a:lnTo>
                  <a:lnTo>
                    <a:pt x="1159" y="129"/>
                  </a:lnTo>
                  <a:lnTo>
                    <a:pt x="1165" y="164"/>
                  </a:lnTo>
                  <a:lnTo>
                    <a:pt x="1165" y="195"/>
                  </a:lnTo>
                  <a:lnTo>
                    <a:pt x="1161" y="226"/>
                  </a:lnTo>
                  <a:lnTo>
                    <a:pt x="1155" y="249"/>
                  </a:lnTo>
                  <a:lnTo>
                    <a:pt x="1148" y="287"/>
                  </a:lnTo>
                  <a:lnTo>
                    <a:pt x="1137" y="327"/>
                  </a:lnTo>
                  <a:lnTo>
                    <a:pt x="1133" y="352"/>
                  </a:lnTo>
                  <a:lnTo>
                    <a:pt x="1140" y="377"/>
                  </a:lnTo>
                  <a:lnTo>
                    <a:pt x="1149" y="394"/>
                  </a:lnTo>
                  <a:lnTo>
                    <a:pt x="1165" y="418"/>
                  </a:lnTo>
                  <a:lnTo>
                    <a:pt x="1189" y="437"/>
                  </a:lnTo>
                  <a:lnTo>
                    <a:pt x="1211" y="453"/>
                  </a:lnTo>
                  <a:lnTo>
                    <a:pt x="1243" y="466"/>
                  </a:lnTo>
                  <a:lnTo>
                    <a:pt x="1275" y="475"/>
                  </a:lnTo>
                  <a:lnTo>
                    <a:pt x="1306" y="482"/>
                  </a:lnTo>
                  <a:lnTo>
                    <a:pt x="1338" y="487"/>
                  </a:lnTo>
                  <a:lnTo>
                    <a:pt x="1372" y="495"/>
                  </a:lnTo>
                  <a:lnTo>
                    <a:pt x="1398" y="504"/>
                  </a:lnTo>
                  <a:lnTo>
                    <a:pt x="1419" y="514"/>
                  </a:lnTo>
                  <a:lnTo>
                    <a:pt x="1435" y="526"/>
                  </a:lnTo>
                  <a:lnTo>
                    <a:pt x="1447" y="539"/>
                  </a:lnTo>
                  <a:lnTo>
                    <a:pt x="1455" y="556"/>
                  </a:lnTo>
                  <a:lnTo>
                    <a:pt x="1463" y="575"/>
                  </a:lnTo>
                  <a:lnTo>
                    <a:pt x="1466" y="592"/>
                  </a:lnTo>
                  <a:lnTo>
                    <a:pt x="1469" y="608"/>
                  </a:lnTo>
                  <a:lnTo>
                    <a:pt x="1469" y="630"/>
                  </a:lnTo>
                  <a:lnTo>
                    <a:pt x="1466" y="655"/>
                  </a:lnTo>
                  <a:lnTo>
                    <a:pt x="1466" y="674"/>
                  </a:lnTo>
                  <a:lnTo>
                    <a:pt x="1470" y="698"/>
                  </a:lnTo>
                  <a:lnTo>
                    <a:pt x="1480" y="718"/>
                  </a:lnTo>
                  <a:lnTo>
                    <a:pt x="1492" y="736"/>
                  </a:lnTo>
                  <a:lnTo>
                    <a:pt x="1507" y="749"/>
                  </a:lnTo>
                  <a:lnTo>
                    <a:pt x="1526" y="764"/>
                  </a:lnTo>
                  <a:lnTo>
                    <a:pt x="1545" y="772"/>
                  </a:lnTo>
                  <a:lnTo>
                    <a:pt x="1574" y="778"/>
                  </a:lnTo>
                  <a:lnTo>
                    <a:pt x="1599" y="781"/>
                  </a:lnTo>
                  <a:lnTo>
                    <a:pt x="1623" y="783"/>
                  </a:lnTo>
                  <a:lnTo>
                    <a:pt x="1649" y="781"/>
                  </a:lnTo>
                  <a:lnTo>
                    <a:pt x="1681" y="778"/>
                  </a:lnTo>
                  <a:lnTo>
                    <a:pt x="1706" y="777"/>
                  </a:lnTo>
                  <a:lnTo>
                    <a:pt x="1731" y="774"/>
                  </a:lnTo>
                  <a:lnTo>
                    <a:pt x="1754" y="772"/>
                  </a:lnTo>
                  <a:lnTo>
                    <a:pt x="1782" y="774"/>
                  </a:lnTo>
                  <a:lnTo>
                    <a:pt x="1797" y="777"/>
                  </a:lnTo>
                  <a:lnTo>
                    <a:pt x="1815" y="781"/>
                  </a:lnTo>
                  <a:lnTo>
                    <a:pt x="1831" y="790"/>
                  </a:lnTo>
                  <a:lnTo>
                    <a:pt x="1848" y="803"/>
                  </a:lnTo>
                  <a:lnTo>
                    <a:pt x="1861" y="818"/>
                  </a:lnTo>
                  <a:lnTo>
                    <a:pt x="1872" y="840"/>
                  </a:lnTo>
                  <a:lnTo>
                    <a:pt x="1876" y="859"/>
                  </a:lnTo>
                  <a:lnTo>
                    <a:pt x="1879" y="882"/>
                  </a:lnTo>
                  <a:lnTo>
                    <a:pt x="1882" y="925"/>
                  </a:lnTo>
                  <a:lnTo>
                    <a:pt x="1880" y="975"/>
                  </a:lnTo>
                  <a:lnTo>
                    <a:pt x="1882" y="1027"/>
                  </a:lnTo>
                  <a:lnTo>
                    <a:pt x="1878" y="1089"/>
                  </a:lnTo>
                  <a:lnTo>
                    <a:pt x="1873" y="1131"/>
                  </a:lnTo>
                  <a:lnTo>
                    <a:pt x="1869" y="1165"/>
                  </a:lnTo>
                  <a:lnTo>
                    <a:pt x="1861" y="1184"/>
                  </a:lnTo>
                  <a:lnTo>
                    <a:pt x="1850" y="1202"/>
                  </a:lnTo>
                  <a:lnTo>
                    <a:pt x="1836" y="1213"/>
                  </a:lnTo>
                  <a:lnTo>
                    <a:pt x="1819" y="1224"/>
                  </a:lnTo>
                  <a:lnTo>
                    <a:pt x="1798" y="1230"/>
                  </a:lnTo>
                  <a:lnTo>
                    <a:pt x="1781" y="1234"/>
                  </a:lnTo>
                  <a:lnTo>
                    <a:pt x="1744" y="1235"/>
                  </a:lnTo>
                  <a:lnTo>
                    <a:pt x="1712" y="1234"/>
                  </a:lnTo>
                  <a:lnTo>
                    <a:pt x="1686" y="1230"/>
                  </a:lnTo>
                  <a:lnTo>
                    <a:pt x="1662" y="1228"/>
                  </a:lnTo>
                  <a:lnTo>
                    <a:pt x="1636" y="1227"/>
                  </a:lnTo>
                  <a:lnTo>
                    <a:pt x="1612" y="1227"/>
                  </a:lnTo>
                  <a:lnTo>
                    <a:pt x="1592" y="1228"/>
                  </a:lnTo>
                  <a:lnTo>
                    <a:pt x="1570" y="1230"/>
                  </a:lnTo>
                  <a:lnTo>
                    <a:pt x="1543" y="1237"/>
                  </a:lnTo>
                  <a:lnTo>
                    <a:pt x="1529" y="1243"/>
                  </a:lnTo>
                  <a:lnTo>
                    <a:pt x="1516" y="1249"/>
                  </a:lnTo>
                  <a:lnTo>
                    <a:pt x="1498" y="1260"/>
                  </a:lnTo>
                  <a:lnTo>
                    <a:pt x="1486" y="1275"/>
                  </a:lnTo>
                  <a:lnTo>
                    <a:pt x="1477" y="1288"/>
                  </a:lnTo>
                  <a:lnTo>
                    <a:pt x="1469" y="1304"/>
                  </a:lnTo>
                  <a:lnTo>
                    <a:pt x="1464" y="1320"/>
                  </a:lnTo>
                  <a:lnTo>
                    <a:pt x="1463" y="1338"/>
                  </a:lnTo>
                  <a:lnTo>
                    <a:pt x="1464" y="1357"/>
                  </a:lnTo>
                  <a:lnTo>
                    <a:pt x="1464" y="1389"/>
                  </a:lnTo>
                  <a:lnTo>
                    <a:pt x="1463" y="1423"/>
                  </a:lnTo>
                  <a:lnTo>
                    <a:pt x="1454" y="1448"/>
                  </a:lnTo>
                  <a:lnTo>
                    <a:pt x="1445" y="1468"/>
                  </a:lnTo>
                  <a:lnTo>
                    <a:pt x="1432" y="1483"/>
                  </a:lnTo>
                  <a:lnTo>
                    <a:pt x="1413" y="1495"/>
                  </a:lnTo>
                  <a:lnTo>
                    <a:pt x="1394" y="1505"/>
                  </a:lnTo>
                  <a:lnTo>
                    <a:pt x="1372" y="1511"/>
                  </a:lnTo>
                  <a:lnTo>
                    <a:pt x="1344" y="1517"/>
                  </a:lnTo>
                  <a:lnTo>
                    <a:pt x="1321" y="1524"/>
                  </a:lnTo>
                  <a:lnTo>
                    <a:pt x="1293" y="1529"/>
                  </a:lnTo>
                  <a:lnTo>
                    <a:pt x="1269" y="1533"/>
                  </a:lnTo>
                  <a:lnTo>
                    <a:pt x="1243" y="1539"/>
                  </a:lnTo>
                  <a:lnTo>
                    <a:pt x="1222" y="1549"/>
                  </a:lnTo>
                  <a:lnTo>
                    <a:pt x="1199" y="1559"/>
                  </a:lnTo>
                  <a:lnTo>
                    <a:pt x="1177" y="1573"/>
                  </a:lnTo>
                  <a:lnTo>
                    <a:pt x="1161" y="1590"/>
                  </a:lnTo>
                  <a:lnTo>
                    <a:pt x="1146" y="1611"/>
                  </a:lnTo>
                  <a:lnTo>
                    <a:pt x="1134" y="1636"/>
                  </a:lnTo>
                  <a:lnTo>
                    <a:pt x="1132" y="1658"/>
                  </a:lnTo>
                  <a:lnTo>
                    <a:pt x="1133" y="1682"/>
                  </a:lnTo>
                  <a:lnTo>
                    <a:pt x="1137" y="1706"/>
                  </a:lnTo>
                  <a:lnTo>
                    <a:pt x="1145" y="1731"/>
                  </a:lnTo>
                  <a:lnTo>
                    <a:pt x="1151" y="1759"/>
                  </a:lnTo>
                  <a:lnTo>
                    <a:pt x="1155" y="1784"/>
                  </a:lnTo>
                  <a:lnTo>
                    <a:pt x="1161" y="1816"/>
                  </a:lnTo>
                  <a:lnTo>
                    <a:pt x="1161" y="1848"/>
                  </a:lnTo>
                  <a:lnTo>
                    <a:pt x="1154" y="1880"/>
                  </a:lnTo>
                  <a:lnTo>
                    <a:pt x="1146" y="1905"/>
                  </a:lnTo>
                  <a:lnTo>
                    <a:pt x="1137" y="1930"/>
                  </a:lnTo>
                  <a:lnTo>
                    <a:pt x="1126" y="1954"/>
                  </a:lnTo>
                  <a:lnTo>
                    <a:pt x="1110" y="1983"/>
                  </a:lnTo>
                  <a:lnTo>
                    <a:pt x="1092" y="2002"/>
                  </a:lnTo>
                  <a:lnTo>
                    <a:pt x="1077" y="2015"/>
                  </a:lnTo>
                  <a:lnTo>
                    <a:pt x="1058" y="2031"/>
                  </a:lnTo>
                  <a:lnTo>
                    <a:pt x="1038" y="2046"/>
                  </a:lnTo>
                  <a:lnTo>
                    <a:pt x="1019" y="2053"/>
                  </a:lnTo>
                  <a:lnTo>
                    <a:pt x="1001" y="2058"/>
                  </a:lnTo>
                  <a:lnTo>
                    <a:pt x="972" y="2061"/>
                  </a:lnTo>
                  <a:lnTo>
                    <a:pt x="938" y="2062"/>
                  </a:lnTo>
                  <a:lnTo>
                    <a:pt x="897" y="2061"/>
                  </a:lnTo>
                  <a:lnTo>
                    <a:pt x="878" y="2061"/>
                  </a:lnTo>
                  <a:lnTo>
                    <a:pt x="853" y="2056"/>
                  </a:lnTo>
                  <a:lnTo>
                    <a:pt x="827" y="2049"/>
                  </a:lnTo>
                  <a:lnTo>
                    <a:pt x="803" y="2036"/>
                  </a:lnTo>
                  <a:lnTo>
                    <a:pt x="789" y="2024"/>
                  </a:lnTo>
                  <a:lnTo>
                    <a:pt x="773" y="2008"/>
                  </a:lnTo>
                  <a:lnTo>
                    <a:pt x="759" y="1993"/>
                  </a:lnTo>
                  <a:lnTo>
                    <a:pt x="746" y="1974"/>
                  </a:lnTo>
                  <a:lnTo>
                    <a:pt x="736" y="1955"/>
                  </a:lnTo>
                  <a:lnTo>
                    <a:pt x="727" y="1932"/>
                  </a:lnTo>
                  <a:lnTo>
                    <a:pt x="723" y="1907"/>
                  </a:lnTo>
                  <a:lnTo>
                    <a:pt x="721" y="1888"/>
                  </a:lnTo>
                  <a:lnTo>
                    <a:pt x="721" y="1861"/>
                  </a:lnTo>
                  <a:lnTo>
                    <a:pt x="723" y="1839"/>
                  </a:lnTo>
                  <a:lnTo>
                    <a:pt x="730" y="1816"/>
                  </a:lnTo>
                  <a:lnTo>
                    <a:pt x="736" y="1788"/>
                  </a:lnTo>
                  <a:lnTo>
                    <a:pt x="743" y="1762"/>
                  </a:lnTo>
                  <a:lnTo>
                    <a:pt x="748" y="1738"/>
                  </a:lnTo>
                  <a:lnTo>
                    <a:pt x="749" y="1716"/>
                  </a:lnTo>
                  <a:lnTo>
                    <a:pt x="748" y="1699"/>
                  </a:lnTo>
                  <a:lnTo>
                    <a:pt x="743" y="1681"/>
                  </a:lnTo>
                  <a:lnTo>
                    <a:pt x="731" y="1659"/>
                  </a:lnTo>
                  <a:lnTo>
                    <a:pt x="720" y="1644"/>
                  </a:lnTo>
                  <a:lnTo>
                    <a:pt x="705" y="1628"/>
                  </a:lnTo>
                  <a:lnTo>
                    <a:pt x="689" y="1616"/>
                  </a:lnTo>
                  <a:lnTo>
                    <a:pt x="673" y="1605"/>
                  </a:lnTo>
                  <a:lnTo>
                    <a:pt x="649" y="1596"/>
                  </a:lnTo>
                  <a:lnTo>
                    <a:pt x="629" y="1590"/>
                  </a:lnTo>
                  <a:lnTo>
                    <a:pt x="602" y="1584"/>
                  </a:lnTo>
                  <a:lnTo>
                    <a:pt x="579" y="1581"/>
                  </a:lnTo>
                  <a:lnTo>
                    <a:pt x="557" y="1575"/>
                  </a:lnTo>
                  <a:lnTo>
                    <a:pt x="531" y="1570"/>
                  </a:lnTo>
                  <a:lnTo>
                    <a:pt x="509" y="1561"/>
                  </a:lnTo>
                  <a:lnTo>
                    <a:pt x="482" y="1553"/>
                  </a:lnTo>
                  <a:lnTo>
                    <a:pt x="462" y="1545"/>
                  </a:lnTo>
                  <a:lnTo>
                    <a:pt x="446" y="1532"/>
                  </a:lnTo>
                  <a:lnTo>
                    <a:pt x="432" y="1514"/>
                  </a:lnTo>
                  <a:lnTo>
                    <a:pt x="424" y="1492"/>
                  </a:lnTo>
                  <a:lnTo>
                    <a:pt x="416" y="1463"/>
                  </a:lnTo>
                  <a:lnTo>
                    <a:pt x="415" y="1439"/>
                  </a:lnTo>
                  <a:lnTo>
                    <a:pt x="416" y="1413"/>
                  </a:lnTo>
                  <a:lnTo>
                    <a:pt x="419" y="1392"/>
                  </a:lnTo>
                  <a:lnTo>
                    <a:pt x="416" y="1367"/>
                  </a:lnTo>
                  <a:lnTo>
                    <a:pt x="409" y="1348"/>
                  </a:lnTo>
                  <a:lnTo>
                    <a:pt x="396" y="1328"/>
                  </a:lnTo>
                  <a:lnTo>
                    <a:pt x="383" y="1315"/>
                  </a:lnTo>
                  <a:lnTo>
                    <a:pt x="367" y="1301"/>
                  </a:lnTo>
                  <a:lnTo>
                    <a:pt x="345" y="1293"/>
                  </a:lnTo>
                  <a:lnTo>
                    <a:pt x="320" y="1284"/>
                  </a:lnTo>
                  <a:lnTo>
                    <a:pt x="293" y="1281"/>
                  </a:lnTo>
                  <a:lnTo>
                    <a:pt x="271" y="1278"/>
                  </a:lnTo>
                  <a:lnTo>
                    <a:pt x="246" y="1278"/>
                  </a:lnTo>
                  <a:lnTo>
                    <a:pt x="224" y="1281"/>
                  </a:lnTo>
                  <a:lnTo>
                    <a:pt x="202" y="1282"/>
                  </a:lnTo>
                  <a:lnTo>
                    <a:pt x="180" y="1285"/>
                  </a:lnTo>
                  <a:lnTo>
                    <a:pt x="158" y="1288"/>
                  </a:lnTo>
                  <a:lnTo>
                    <a:pt x="122" y="1288"/>
                  </a:lnTo>
                  <a:lnTo>
                    <a:pt x="98" y="1287"/>
                  </a:lnTo>
                  <a:lnTo>
                    <a:pt x="73" y="1281"/>
                  </a:lnTo>
                  <a:lnTo>
                    <a:pt x="56" y="1272"/>
                  </a:lnTo>
                  <a:lnTo>
                    <a:pt x="37" y="1257"/>
                  </a:lnTo>
                  <a:lnTo>
                    <a:pt x="24" y="1241"/>
                  </a:lnTo>
                  <a:lnTo>
                    <a:pt x="15" y="1224"/>
                  </a:lnTo>
                  <a:lnTo>
                    <a:pt x="5" y="1190"/>
                  </a:lnTo>
                  <a:lnTo>
                    <a:pt x="3" y="1155"/>
                  </a:lnTo>
                  <a:lnTo>
                    <a:pt x="2" y="1120"/>
                  </a:lnTo>
                  <a:lnTo>
                    <a:pt x="0" y="1076"/>
                  </a:lnTo>
                  <a:lnTo>
                    <a:pt x="3" y="1038"/>
                  </a:lnTo>
                  <a:lnTo>
                    <a:pt x="5" y="997"/>
                  </a:lnTo>
                  <a:lnTo>
                    <a:pt x="6" y="960"/>
                  </a:lnTo>
                  <a:lnTo>
                    <a:pt x="9" y="922"/>
                  </a:lnTo>
                  <a:lnTo>
                    <a:pt x="13" y="893"/>
                  </a:lnTo>
                  <a:lnTo>
                    <a:pt x="18" y="860"/>
                  </a:lnTo>
                  <a:lnTo>
                    <a:pt x="24" y="835"/>
                  </a:lnTo>
                  <a:lnTo>
                    <a:pt x="32" y="819"/>
                  </a:lnTo>
                  <a:lnTo>
                    <a:pt x="46" y="803"/>
                  </a:lnTo>
                  <a:lnTo>
                    <a:pt x="59" y="793"/>
                  </a:lnTo>
                  <a:lnTo>
                    <a:pt x="76" y="781"/>
                  </a:lnTo>
                  <a:lnTo>
                    <a:pt x="92" y="778"/>
                  </a:lnTo>
                  <a:lnTo>
                    <a:pt x="113" y="774"/>
                  </a:lnTo>
                  <a:lnTo>
                    <a:pt x="139" y="772"/>
                  </a:lnTo>
                  <a:lnTo>
                    <a:pt x="163" y="774"/>
                  </a:lnTo>
                  <a:lnTo>
                    <a:pt x="195" y="778"/>
                  </a:lnTo>
                  <a:lnTo>
                    <a:pt x="223" y="780"/>
                  </a:lnTo>
                  <a:lnTo>
                    <a:pt x="246" y="781"/>
                  </a:lnTo>
                  <a:lnTo>
                    <a:pt x="279" y="783"/>
                  </a:lnTo>
                  <a:lnTo>
                    <a:pt x="312" y="778"/>
                  </a:lnTo>
                  <a:lnTo>
                    <a:pt x="340" y="772"/>
                  </a:lnTo>
                  <a:lnTo>
                    <a:pt x="367" y="762"/>
                  </a:lnTo>
                  <a:lnTo>
                    <a:pt x="384" y="752"/>
                  </a:lnTo>
                  <a:lnTo>
                    <a:pt x="402" y="736"/>
                  </a:lnTo>
                  <a:lnTo>
                    <a:pt x="415" y="715"/>
                  </a:lnTo>
                  <a:lnTo>
                    <a:pt x="424" y="695"/>
                  </a:lnTo>
                  <a:lnTo>
                    <a:pt x="427" y="673"/>
                  </a:lnTo>
                  <a:lnTo>
                    <a:pt x="425" y="657"/>
                  </a:lnTo>
                  <a:lnTo>
                    <a:pt x="424" y="626"/>
                  </a:lnTo>
                  <a:lnTo>
                    <a:pt x="425" y="595"/>
                  </a:lnTo>
                  <a:lnTo>
                    <a:pt x="431" y="572"/>
                  </a:lnTo>
                  <a:lnTo>
                    <a:pt x="438" y="550"/>
                  </a:lnTo>
                  <a:lnTo>
                    <a:pt x="449" y="534"/>
                  </a:lnTo>
                  <a:lnTo>
                    <a:pt x="469" y="517"/>
                  </a:lnTo>
                  <a:lnTo>
                    <a:pt x="491" y="506"/>
                  </a:lnTo>
                  <a:lnTo>
                    <a:pt x="519" y="497"/>
                  </a:lnTo>
                  <a:lnTo>
                    <a:pt x="547" y="490"/>
                  </a:lnTo>
                  <a:lnTo>
                    <a:pt x="570" y="484"/>
                  </a:lnTo>
                  <a:lnTo>
                    <a:pt x="600" y="479"/>
                  </a:lnTo>
                  <a:lnTo>
                    <a:pt x="627" y="473"/>
                  </a:lnTo>
                  <a:lnTo>
                    <a:pt x="660" y="465"/>
                  </a:lnTo>
                  <a:lnTo>
                    <a:pt x="690" y="451"/>
                  </a:lnTo>
                  <a:lnTo>
                    <a:pt x="717" y="431"/>
                  </a:lnTo>
                  <a:close/>
                </a:path>
              </a:pathLst>
            </a:custGeom>
            <a:solidFill>
              <a:srgbClr val="FFC629"/>
            </a:solidFill>
            <a:ln w="38100">
              <a:solidFill>
                <a:srgbClr val="000000"/>
              </a:solidFill>
              <a:prstDash val="solid"/>
              <a:round/>
              <a:headEnd/>
              <a:tailEnd/>
            </a:ln>
          </p:spPr>
          <p:txBody>
            <a:bodyPr/>
            <a:lstStyle/>
            <a:p>
              <a:pPr eaLnBrk="1" fontAlgn="auto" hangingPunct="1">
                <a:spcBef>
                  <a:spcPts val="0"/>
                </a:spcBef>
                <a:spcAft>
                  <a:spcPts val="0"/>
                </a:spcAft>
                <a:defRPr/>
              </a:pPr>
              <a:endParaRPr lang="en-US" sz="1800" b="0">
                <a:solidFill>
                  <a:prstClr val="black"/>
                </a:solidFill>
                <a:latin typeface="Calibri" panose="020F0502020204030204"/>
                <a:ea typeface="+mn-ea"/>
              </a:endParaRPr>
            </a:p>
          </p:txBody>
        </p:sp>
        <p:sp>
          <p:nvSpPr>
            <p:cNvPr id="11" name="Text Box 7">
              <a:extLst>
                <a:ext uri="{FF2B5EF4-FFF2-40B4-BE49-F238E27FC236}">
                  <a16:creationId xmlns:a16="http://schemas.microsoft.com/office/drawing/2014/main" id="{BCB0B7FF-7110-4AAC-A7BB-A23B07A2657F}"/>
                </a:ext>
              </a:extLst>
            </p:cNvPr>
            <p:cNvSpPr txBox="1">
              <a:spLocks noChangeArrowheads="1"/>
            </p:cNvSpPr>
            <p:nvPr/>
          </p:nvSpPr>
          <p:spPr bwMode="auto">
            <a:xfrm>
              <a:off x="3697023" y="2846671"/>
              <a:ext cx="3466459" cy="131069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spcBef>
                  <a:spcPts val="600"/>
                </a:spcBef>
              </a:pPr>
              <a:endParaRPr lang="en-US" altLang="en-US" sz="2200" dirty="0">
                <a:solidFill>
                  <a:srgbClr val="12284C"/>
                </a:solidFill>
                <a:cs typeface="Arial" panose="020B0604020202020204" pitchFamily="34" charset="0"/>
              </a:endParaRPr>
            </a:p>
            <a:p>
              <a:pPr algn="ctr" eaLnBrk="1" hangingPunct="1">
                <a:spcBef>
                  <a:spcPts val="600"/>
                </a:spcBef>
              </a:pPr>
              <a:r>
                <a:rPr lang="en-US" altLang="en-US" sz="2200" dirty="0">
                  <a:solidFill>
                    <a:srgbClr val="12284C"/>
                  </a:solidFill>
                  <a:cs typeface="Arial" panose="020B0604020202020204" pitchFamily="34" charset="0"/>
                </a:rPr>
                <a:t>Successful</a:t>
              </a:r>
            </a:p>
            <a:p>
              <a:pPr algn="ctr" eaLnBrk="1" hangingPunct="1">
                <a:spcBef>
                  <a:spcPts val="600"/>
                </a:spcBef>
              </a:pPr>
              <a:r>
                <a:rPr lang="en-US" altLang="en-US" sz="2200" dirty="0">
                  <a:solidFill>
                    <a:srgbClr val="12284C"/>
                  </a:solidFill>
                  <a:cs typeface="Arial" panose="020B0604020202020204" pitchFamily="34" charset="0"/>
                </a:rPr>
                <a:t>Transformation</a:t>
              </a:r>
            </a:p>
          </p:txBody>
        </p:sp>
        <p:grpSp>
          <p:nvGrpSpPr>
            <p:cNvPr id="12" name="Group 8">
              <a:extLst>
                <a:ext uri="{FF2B5EF4-FFF2-40B4-BE49-F238E27FC236}">
                  <a16:creationId xmlns:a16="http://schemas.microsoft.com/office/drawing/2014/main" id="{FB7546CC-AE71-4854-9BBA-A2DF4F9FEBAE}"/>
                </a:ext>
              </a:extLst>
            </p:cNvPr>
            <p:cNvGrpSpPr>
              <a:grpSpLocks/>
            </p:cNvGrpSpPr>
            <p:nvPr/>
          </p:nvGrpSpPr>
          <p:grpSpPr bwMode="auto">
            <a:xfrm>
              <a:off x="1731818" y="1338147"/>
              <a:ext cx="3713751" cy="2467206"/>
              <a:chOff x="1210" y="832"/>
              <a:chExt cx="1697" cy="1378"/>
            </a:xfrm>
            <a:solidFill>
              <a:srgbClr val="0070C0"/>
            </a:solidFill>
          </p:grpSpPr>
          <p:sp>
            <p:nvSpPr>
              <p:cNvPr id="19" name="Freeform 9">
                <a:extLst>
                  <a:ext uri="{FF2B5EF4-FFF2-40B4-BE49-F238E27FC236}">
                    <a16:creationId xmlns:a16="http://schemas.microsoft.com/office/drawing/2014/main" id="{484C0BF5-3C87-4C5C-B125-3C2568ABA53C}"/>
                  </a:ext>
                </a:extLst>
              </p:cNvPr>
              <p:cNvSpPr>
                <a:spLocks/>
              </p:cNvSpPr>
              <p:nvPr/>
            </p:nvSpPr>
            <p:spPr bwMode="auto">
              <a:xfrm>
                <a:off x="1210" y="832"/>
                <a:ext cx="1697" cy="1378"/>
              </a:xfrm>
              <a:custGeom>
                <a:avLst/>
                <a:gdLst>
                  <a:gd name="T0" fmla="*/ 1697 w 1697"/>
                  <a:gd name="T1" fmla="*/ 0 h 1378"/>
                  <a:gd name="T2" fmla="*/ 2 w 1697"/>
                  <a:gd name="T3" fmla="*/ 1378 h 1378"/>
                  <a:gd name="T4" fmla="*/ 160 w 1697"/>
                  <a:gd name="T5" fmla="*/ 1351 h 1378"/>
                  <a:gd name="T6" fmla="*/ 156 w 1697"/>
                  <a:gd name="T7" fmla="*/ 1306 h 1378"/>
                  <a:gd name="T8" fmla="*/ 138 w 1697"/>
                  <a:gd name="T9" fmla="*/ 1244 h 1378"/>
                  <a:gd name="T10" fmla="*/ 132 w 1697"/>
                  <a:gd name="T11" fmla="*/ 1194 h 1378"/>
                  <a:gd name="T12" fmla="*/ 144 w 1697"/>
                  <a:gd name="T13" fmla="*/ 1143 h 1378"/>
                  <a:gd name="T14" fmla="*/ 179 w 1697"/>
                  <a:gd name="T15" fmla="*/ 1099 h 1378"/>
                  <a:gd name="T16" fmla="*/ 223 w 1697"/>
                  <a:gd name="T17" fmla="*/ 1067 h 1378"/>
                  <a:gd name="T18" fmla="*/ 276 w 1697"/>
                  <a:gd name="T19" fmla="*/ 1051 h 1378"/>
                  <a:gd name="T20" fmla="*/ 352 w 1697"/>
                  <a:gd name="T21" fmla="*/ 1052 h 1378"/>
                  <a:gd name="T22" fmla="*/ 402 w 1697"/>
                  <a:gd name="T23" fmla="*/ 1063 h 1378"/>
                  <a:gd name="T24" fmla="*/ 452 w 1697"/>
                  <a:gd name="T25" fmla="*/ 1098 h 1378"/>
                  <a:gd name="T26" fmla="*/ 485 w 1697"/>
                  <a:gd name="T27" fmla="*/ 1140 h 1378"/>
                  <a:gd name="T28" fmla="*/ 500 w 1697"/>
                  <a:gd name="T29" fmla="*/ 1186 h 1378"/>
                  <a:gd name="T30" fmla="*/ 497 w 1697"/>
                  <a:gd name="T31" fmla="*/ 1235 h 1378"/>
                  <a:gd name="T32" fmla="*/ 485 w 1697"/>
                  <a:gd name="T33" fmla="*/ 1281 h 1378"/>
                  <a:gd name="T34" fmla="*/ 474 w 1697"/>
                  <a:gd name="T35" fmla="*/ 1328 h 1378"/>
                  <a:gd name="T36" fmla="*/ 479 w 1697"/>
                  <a:gd name="T37" fmla="*/ 1372 h 1378"/>
                  <a:gd name="T38" fmla="*/ 761 w 1697"/>
                  <a:gd name="T39" fmla="*/ 1323 h 1378"/>
                  <a:gd name="T40" fmla="*/ 764 w 1697"/>
                  <a:gd name="T41" fmla="*/ 1262 h 1378"/>
                  <a:gd name="T42" fmla="*/ 768 w 1697"/>
                  <a:gd name="T43" fmla="*/ 1211 h 1378"/>
                  <a:gd name="T44" fmla="*/ 781 w 1697"/>
                  <a:gd name="T45" fmla="*/ 1167 h 1378"/>
                  <a:gd name="T46" fmla="*/ 806 w 1697"/>
                  <a:gd name="T47" fmla="*/ 1137 h 1378"/>
                  <a:gd name="T48" fmla="*/ 841 w 1697"/>
                  <a:gd name="T49" fmla="*/ 1121 h 1378"/>
                  <a:gd name="T50" fmla="*/ 881 w 1697"/>
                  <a:gd name="T51" fmla="*/ 1117 h 1378"/>
                  <a:gd name="T52" fmla="*/ 929 w 1697"/>
                  <a:gd name="T53" fmla="*/ 1118 h 1378"/>
                  <a:gd name="T54" fmla="*/ 973 w 1697"/>
                  <a:gd name="T55" fmla="*/ 1123 h 1378"/>
                  <a:gd name="T56" fmla="*/ 1029 w 1697"/>
                  <a:gd name="T57" fmla="*/ 1126 h 1378"/>
                  <a:gd name="T58" fmla="*/ 1079 w 1697"/>
                  <a:gd name="T59" fmla="*/ 1118 h 1378"/>
                  <a:gd name="T60" fmla="*/ 1124 w 1697"/>
                  <a:gd name="T61" fmla="*/ 1102 h 1378"/>
                  <a:gd name="T62" fmla="*/ 1158 w 1697"/>
                  <a:gd name="T63" fmla="*/ 1071 h 1378"/>
                  <a:gd name="T64" fmla="*/ 1177 w 1697"/>
                  <a:gd name="T65" fmla="*/ 1033 h 1378"/>
                  <a:gd name="T66" fmla="*/ 1177 w 1697"/>
                  <a:gd name="T67" fmla="*/ 989 h 1378"/>
                  <a:gd name="T68" fmla="*/ 1177 w 1697"/>
                  <a:gd name="T69" fmla="*/ 941 h 1378"/>
                  <a:gd name="T70" fmla="*/ 1187 w 1697"/>
                  <a:gd name="T71" fmla="*/ 901 h 1378"/>
                  <a:gd name="T72" fmla="*/ 1208 w 1697"/>
                  <a:gd name="T73" fmla="*/ 869 h 1378"/>
                  <a:gd name="T74" fmla="*/ 1250 w 1697"/>
                  <a:gd name="T75" fmla="*/ 847 h 1378"/>
                  <a:gd name="T76" fmla="*/ 1296 w 1697"/>
                  <a:gd name="T77" fmla="*/ 834 h 1378"/>
                  <a:gd name="T78" fmla="*/ 1350 w 1697"/>
                  <a:gd name="T79" fmla="*/ 822 h 1378"/>
                  <a:gd name="T80" fmla="*/ 1398 w 1697"/>
                  <a:gd name="T81" fmla="*/ 811 h 1378"/>
                  <a:gd name="T82" fmla="*/ 1439 w 1697"/>
                  <a:gd name="T83" fmla="*/ 794 h 1378"/>
                  <a:gd name="T84" fmla="*/ 1470 w 1697"/>
                  <a:gd name="T85" fmla="*/ 771 h 1378"/>
                  <a:gd name="T86" fmla="*/ 1497 w 1697"/>
                  <a:gd name="T87" fmla="*/ 734 h 1378"/>
                  <a:gd name="T88" fmla="*/ 1510 w 1697"/>
                  <a:gd name="T89" fmla="*/ 687 h 1378"/>
                  <a:gd name="T90" fmla="*/ 1504 w 1697"/>
                  <a:gd name="T91" fmla="*/ 642 h 1378"/>
                  <a:gd name="T92" fmla="*/ 1489 w 1697"/>
                  <a:gd name="T93" fmla="*/ 583 h 1378"/>
                  <a:gd name="T94" fmla="*/ 1480 w 1697"/>
                  <a:gd name="T95" fmla="*/ 534 h 1378"/>
                  <a:gd name="T96" fmla="*/ 1483 w 1697"/>
                  <a:gd name="T97" fmla="*/ 485 h 1378"/>
                  <a:gd name="T98" fmla="*/ 1498 w 1697"/>
                  <a:gd name="T99" fmla="*/ 444 h 1378"/>
                  <a:gd name="T100" fmla="*/ 1523 w 1697"/>
                  <a:gd name="T101" fmla="*/ 408 h 1378"/>
                  <a:gd name="T102" fmla="*/ 1560 w 1697"/>
                  <a:gd name="T103" fmla="*/ 372 h 1378"/>
                  <a:gd name="T104" fmla="*/ 1602 w 1697"/>
                  <a:gd name="T105" fmla="*/ 352 h 1378"/>
                  <a:gd name="T106" fmla="*/ 1645 w 1697"/>
                  <a:gd name="T107" fmla="*/ 343 h 1378"/>
                  <a:gd name="T108" fmla="*/ 1697 w 1697"/>
                  <a:gd name="T109" fmla="*/ 343 h 13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97" h="1378">
                    <a:moveTo>
                      <a:pt x="1697" y="343"/>
                    </a:moveTo>
                    <a:lnTo>
                      <a:pt x="1697" y="0"/>
                    </a:lnTo>
                    <a:lnTo>
                      <a:pt x="0" y="0"/>
                    </a:lnTo>
                    <a:lnTo>
                      <a:pt x="2" y="1378"/>
                    </a:lnTo>
                    <a:lnTo>
                      <a:pt x="153" y="1378"/>
                    </a:lnTo>
                    <a:lnTo>
                      <a:pt x="160" y="1351"/>
                    </a:lnTo>
                    <a:lnTo>
                      <a:pt x="160" y="1332"/>
                    </a:lnTo>
                    <a:lnTo>
                      <a:pt x="156" y="1306"/>
                    </a:lnTo>
                    <a:lnTo>
                      <a:pt x="147" y="1278"/>
                    </a:lnTo>
                    <a:lnTo>
                      <a:pt x="138" y="1244"/>
                    </a:lnTo>
                    <a:lnTo>
                      <a:pt x="134" y="1218"/>
                    </a:lnTo>
                    <a:lnTo>
                      <a:pt x="132" y="1194"/>
                    </a:lnTo>
                    <a:lnTo>
                      <a:pt x="137" y="1168"/>
                    </a:lnTo>
                    <a:lnTo>
                      <a:pt x="144" y="1143"/>
                    </a:lnTo>
                    <a:lnTo>
                      <a:pt x="160" y="1118"/>
                    </a:lnTo>
                    <a:lnTo>
                      <a:pt x="179" y="1099"/>
                    </a:lnTo>
                    <a:lnTo>
                      <a:pt x="200" y="1080"/>
                    </a:lnTo>
                    <a:lnTo>
                      <a:pt x="223" y="1067"/>
                    </a:lnTo>
                    <a:lnTo>
                      <a:pt x="251" y="1055"/>
                    </a:lnTo>
                    <a:lnTo>
                      <a:pt x="276" y="1051"/>
                    </a:lnTo>
                    <a:lnTo>
                      <a:pt x="311" y="1049"/>
                    </a:lnTo>
                    <a:lnTo>
                      <a:pt x="352" y="1052"/>
                    </a:lnTo>
                    <a:lnTo>
                      <a:pt x="378" y="1055"/>
                    </a:lnTo>
                    <a:lnTo>
                      <a:pt x="402" y="1063"/>
                    </a:lnTo>
                    <a:lnTo>
                      <a:pt x="424" y="1076"/>
                    </a:lnTo>
                    <a:lnTo>
                      <a:pt x="452" y="1098"/>
                    </a:lnTo>
                    <a:lnTo>
                      <a:pt x="469" y="1118"/>
                    </a:lnTo>
                    <a:lnTo>
                      <a:pt x="485" y="1140"/>
                    </a:lnTo>
                    <a:lnTo>
                      <a:pt x="494" y="1164"/>
                    </a:lnTo>
                    <a:lnTo>
                      <a:pt x="500" y="1186"/>
                    </a:lnTo>
                    <a:lnTo>
                      <a:pt x="500" y="1211"/>
                    </a:lnTo>
                    <a:lnTo>
                      <a:pt x="497" y="1235"/>
                    </a:lnTo>
                    <a:lnTo>
                      <a:pt x="491" y="1259"/>
                    </a:lnTo>
                    <a:lnTo>
                      <a:pt x="485" y="1281"/>
                    </a:lnTo>
                    <a:lnTo>
                      <a:pt x="478" y="1304"/>
                    </a:lnTo>
                    <a:lnTo>
                      <a:pt x="474" y="1328"/>
                    </a:lnTo>
                    <a:lnTo>
                      <a:pt x="474" y="1348"/>
                    </a:lnTo>
                    <a:lnTo>
                      <a:pt x="479" y="1372"/>
                    </a:lnTo>
                    <a:lnTo>
                      <a:pt x="764" y="1372"/>
                    </a:lnTo>
                    <a:lnTo>
                      <a:pt x="761" y="1323"/>
                    </a:lnTo>
                    <a:lnTo>
                      <a:pt x="764" y="1288"/>
                    </a:lnTo>
                    <a:lnTo>
                      <a:pt x="764" y="1262"/>
                    </a:lnTo>
                    <a:lnTo>
                      <a:pt x="765" y="1237"/>
                    </a:lnTo>
                    <a:lnTo>
                      <a:pt x="768" y="1211"/>
                    </a:lnTo>
                    <a:lnTo>
                      <a:pt x="774" y="1184"/>
                    </a:lnTo>
                    <a:lnTo>
                      <a:pt x="781" y="1167"/>
                    </a:lnTo>
                    <a:lnTo>
                      <a:pt x="792" y="1151"/>
                    </a:lnTo>
                    <a:lnTo>
                      <a:pt x="806" y="1137"/>
                    </a:lnTo>
                    <a:lnTo>
                      <a:pt x="822" y="1127"/>
                    </a:lnTo>
                    <a:lnTo>
                      <a:pt x="841" y="1121"/>
                    </a:lnTo>
                    <a:lnTo>
                      <a:pt x="862" y="1118"/>
                    </a:lnTo>
                    <a:lnTo>
                      <a:pt x="881" y="1117"/>
                    </a:lnTo>
                    <a:lnTo>
                      <a:pt x="906" y="1117"/>
                    </a:lnTo>
                    <a:lnTo>
                      <a:pt x="929" y="1118"/>
                    </a:lnTo>
                    <a:lnTo>
                      <a:pt x="948" y="1121"/>
                    </a:lnTo>
                    <a:lnTo>
                      <a:pt x="973" y="1123"/>
                    </a:lnTo>
                    <a:lnTo>
                      <a:pt x="1000" y="1126"/>
                    </a:lnTo>
                    <a:lnTo>
                      <a:pt x="1029" y="1126"/>
                    </a:lnTo>
                    <a:lnTo>
                      <a:pt x="1054" y="1123"/>
                    </a:lnTo>
                    <a:lnTo>
                      <a:pt x="1079" y="1118"/>
                    </a:lnTo>
                    <a:lnTo>
                      <a:pt x="1105" y="1112"/>
                    </a:lnTo>
                    <a:lnTo>
                      <a:pt x="1124" y="1102"/>
                    </a:lnTo>
                    <a:lnTo>
                      <a:pt x="1145" y="1089"/>
                    </a:lnTo>
                    <a:lnTo>
                      <a:pt x="1158" y="1071"/>
                    </a:lnTo>
                    <a:lnTo>
                      <a:pt x="1171" y="1052"/>
                    </a:lnTo>
                    <a:lnTo>
                      <a:pt x="1177" y="1033"/>
                    </a:lnTo>
                    <a:lnTo>
                      <a:pt x="1180" y="1011"/>
                    </a:lnTo>
                    <a:lnTo>
                      <a:pt x="1177" y="989"/>
                    </a:lnTo>
                    <a:lnTo>
                      <a:pt x="1176" y="966"/>
                    </a:lnTo>
                    <a:lnTo>
                      <a:pt x="1177" y="941"/>
                    </a:lnTo>
                    <a:lnTo>
                      <a:pt x="1181" y="922"/>
                    </a:lnTo>
                    <a:lnTo>
                      <a:pt x="1187" y="901"/>
                    </a:lnTo>
                    <a:lnTo>
                      <a:pt x="1196" y="882"/>
                    </a:lnTo>
                    <a:lnTo>
                      <a:pt x="1208" y="869"/>
                    </a:lnTo>
                    <a:lnTo>
                      <a:pt x="1227" y="856"/>
                    </a:lnTo>
                    <a:lnTo>
                      <a:pt x="1250" y="847"/>
                    </a:lnTo>
                    <a:lnTo>
                      <a:pt x="1274" y="840"/>
                    </a:lnTo>
                    <a:lnTo>
                      <a:pt x="1296" y="834"/>
                    </a:lnTo>
                    <a:lnTo>
                      <a:pt x="1319" y="828"/>
                    </a:lnTo>
                    <a:lnTo>
                      <a:pt x="1350" y="822"/>
                    </a:lnTo>
                    <a:lnTo>
                      <a:pt x="1373" y="818"/>
                    </a:lnTo>
                    <a:lnTo>
                      <a:pt x="1398" y="811"/>
                    </a:lnTo>
                    <a:lnTo>
                      <a:pt x="1419" y="803"/>
                    </a:lnTo>
                    <a:lnTo>
                      <a:pt x="1439" y="794"/>
                    </a:lnTo>
                    <a:lnTo>
                      <a:pt x="1456" y="783"/>
                    </a:lnTo>
                    <a:lnTo>
                      <a:pt x="1470" y="771"/>
                    </a:lnTo>
                    <a:lnTo>
                      <a:pt x="1486" y="752"/>
                    </a:lnTo>
                    <a:lnTo>
                      <a:pt x="1497" y="734"/>
                    </a:lnTo>
                    <a:lnTo>
                      <a:pt x="1505" y="714"/>
                    </a:lnTo>
                    <a:lnTo>
                      <a:pt x="1510" y="687"/>
                    </a:lnTo>
                    <a:lnTo>
                      <a:pt x="1507" y="665"/>
                    </a:lnTo>
                    <a:lnTo>
                      <a:pt x="1504" y="642"/>
                    </a:lnTo>
                    <a:lnTo>
                      <a:pt x="1497" y="614"/>
                    </a:lnTo>
                    <a:lnTo>
                      <a:pt x="1489" y="583"/>
                    </a:lnTo>
                    <a:lnTo>
                      <a:pt x="1482" y="556"/>
                    </a:lnTo>
                    <a:lnTo>
                      <a:pt x="1480" y="534"/>
                    </a:lnTo>
                    <a:lnTo>
                      <a:pt x="1480" y="513"/>
                    </a:lnTo>
                    <a:lnTo>
                      <a:pt x="1483" y="485"/>
                    </a:lnTo>
                    <a:lnTo>
                      <a:pt x="1491" y="462"/>
                    </a:lnTo>
                    <a:lnTo>
                      <a:pt x="1498" y="444"/>
                    </a:lnTo>
                    <a:lnTo>
                      <a:pt x="1508" y="427"/>
                    </a:lnTo>
                    <a:lnTo>
                      <a:pt x="1523" y="408"/>
                    </a:lnTo>
                    <a:lnTo>
                      <a:pt x="1539" y="388"/>
                    </a:lnTo>
                    <a:lnTo>
                      <a:pt x="1560" y="372"/>
                    </a:lnTo>
                    <a:lnTo>
                      <a:pt x="1582" y="359"/>
                    </a:lnTo>
                    <a:lnTo>
                      <a:pt x="1602" y="352"/>
                    </a:lnTo>
                    <a:lnTo>
                      <a:pt x="1623" y="346"/>
                    </a:lnTo>
                    <a:lnTo>
                      <a:pt x="1645" y="343"/>
                    </a:lnTo>
                    <a:lnTo>
                      <a:pt x="1671" y="343"/>
                    </a:lnTo>
                    <a:lnTo>
                      <a:pt x="1697" y="343"/>
                    </a:lnTo>
                    <a:close/>
                  </a:path>
                </a:pathLst>
              </a:custGeom>
              <a:solidFill>
                <a:srgbClr val="FFC629"/>
              </a:solidFill>
              <a:ln w="38100">
                <a:solidFill>
                  <a:srgbClr val="000000"/>
                </a:solidFill>
                <a:prstDash val="solid"/>
                <a:round/>
                <a:headEnd/>
                <a:tailEnd/>
              </a:ln>
            </p:spPr>
            <p:txBody>
              <a:bodyPr/>
              <a:lstStyle/>
              <a:p>
                <a:pPr eaLnBrk="1" fontAlgn="auto" hangingPunct="1">
                  <a:spcBef>
                    <a:spcPts val="0"/>
                  </a:spcBef>
                  <a:spcAft>
                    <a:spcPts val="0"/>
                  </a:spcAft>
                  <a:defRPr/>
                </a:pPr>
                <a:endParaRPr lang="en-US" sz="1800" b="0">
                  <a:solidFill>
                    <a:prstClr val="white"/>
                  </a:solidFill>
                  <a:latin typeface="Calibri" panose="020F0502020204030204"/>
                  <a:ea typeface="+mn-ea"/>
                </a:endParaRPr>
              </a:p>
            </p:txBody>
          </p:sp>
          <p:sp>
            <p:nvSpPr>
              <p:cNvPr id="20" name="Text Box 10">
                <a:extLst>
                  <a:ext uri="{FF2B5EF4-FFF2-40B4-BE49-F238E27FC236}">
                    <a16:creationId xmlns:a16="http://schemas.microsoft.com/office/drawing/2014/main" id="{834396F4-ED74-47AA-AED5-2C762234C589}"/>
                  </a:ext>
                </a:extLst>
              </p:cNvPr>
              <p:cNvSpPr txBox="1">
                <a:spLocks noChangeArrowheads="1"/>
              </p:cNvSpPr>
              <p:nvPr/>
            </p:nvSpPr>
            <p:spPr bwMode="auto">
              <a:xfrm>
                <a:off x="1335" y="1085"/>
                <a:ext cx="1075" cy="436"/>
              </a:xfrm>
              <a:prstGeom prst="rect">
                <a:avLst/>
              </a:prstGeom>
              <a:noFill/>
              <a:ln>
                <a:noFill/>
              </a:ln>
              <a:effectLst/>
            </p:spPr>
            <p:txBody>
              <a:bodyPr>
                <a:spAutoFit/>
              </a:bodyPr>
              <a:lstStyle/>
              <a:p>
                <a:pPr algn="ctr" eaLnBrk="1" fontAlgn="auto" hangingPunct="1">
                  <a:spcBef>
                    <a:spcPts val="900"/>
                  </a:spcBef>
                  <a:spcAft>
                    <a:spcPts val="0"/>
                  </a:spcAft>
                  <a:defRPr/>
                </a:pPr>
                <a:r>
                  <a:rPr lang="en-US" sz="2200" b="1" dirty="0">
                    <a:solidFill>
                      <a:srgbClr val="12284C"/>
                    </a:solidFill>
                    <a:latin typeface="Arial" panose="020B0604020202020204" pitchFamily="34" charset="0"/>
                    <a:ea typeface="MS PGothic" charset="0"/>
                    <a:cs typeface="Arial" panose="020B0604020202020204" pitchFamily="34" charset="0"/>
                  </a:rPr>
                  <a:t>Project Management</a:t>
                </a:r>
              </a:p>
            </p:txBody>
          </p:sp>
        </p:grpSp>
        <p:sp>
          <p:nvSpPr>
            <p:cNvPr id="13" name="Freeform 11">
              <a:extLst>
                <a:ext uri="{FF2B5EF4-FFF2-40B4-BE49-F238E27FC236}">
                  <a16:creationId xmlns:a16="http://schemas.microsoft.com/office/drawing/2014/main" id="{7D7A5545-6ADC-4F95-9AB4-FA8FEE4FE286}"/>
                </a:ext>
              </a:extLst>
            </p:cNvPr>
            <p:cNvSpPr>
              <a:spLocks/>
            </p:cNvSpPr>
            <p:nvPr/>
          </p:nvSpPr>
          <p:spPr bwMode="auto">
            <a:xfrm>
              <a:off x="5445565" y="1338147"/>
              <a:ext cx="3698435" cy="2944044"/>
            </a:xfrm>
            <a:custGeom>
              <a:avLst/>
              <a:gdLst>
                <a:gd name="T0" fmla="*/ 0 w 1690"/>
                <a:gd name="T1" fmla="*/ 0 h 1644"/>
                <a:gd name="T2" fmla="*/ 2147483647 w 1690"/>
                <a:gd name="T3" fmla="*/ 2147483647 h 1644"/>
                <a:gd name="T4" fmla="*/ 2147483647 w 1690"/>
                <a:gd name="T5" fmla="*/ 2147483647 h 1644"/>
                <a:gd name="T6" fmla="*/ 2147483647 w 1690"/>
                <a:gd name="T7" fmla="*/ 2147483647 h 1644"/>
                <a:gd name="T8" fmla="*/ 2147483647 w 1690"/>
                <a:gd name="T9" fmla="*/ 2147483647 h 1644"/>
                <a:gd name="T10" fmla="*/ 2147483647 w 1690"/>
                <a:gd name="T11" fmla="*/ 2147483647 h 1644"/>
                <a:gd name="T12" fmla="*/ 2147483647 w 1690"/>
                <a:gd name="T13" fmla="*/ 2147483647 h 1644"/>
                <a:gd name="T14" fmla="*/ 2147483647 w 1690"/>
                <a:gd name="T15" fmla="*/ 2147483647 h 1644"/>
                <a:gd name="T16" fmla="*/ 2147483647 w 1690"/>
                <a:gd name="T17" fmla="*/ 2147483647 h 1644"/>
                <a:gd name="T18" fmla="*/ 2147483647 w 1690"/>
                <a:gd name="T19" fmla="*/ 2147483647 h 1644"/>
                <a:gd name="T20" fmla="*/ 2147483647 w 1690"/>
                <a:gd name="T21" fmla="*/ 2147483647 h 1644"/>
                <a:gd name="T22" fmla="*/ 2147483647 w 1690"/>
                <a:gd name="T23" fmla="*/ 2147483647 h 1644"/>
                <a:gd name="T24" fmla="*/ 2147483647 w 1690"/>
                <a:gd name="T25" fmla="*/ 2147483647 h 1644"/>
                <a:gd name="T26" fmla="*/ 2147483647 w 1690"/>
                <a:gd name="T27" fmla="*/ 2147483647 h 1644"/>
                <a:gd name="T28" fmla="*/ 2147483647 w 1690"/>
                <a:gd name="T29" fmla="*/ 2147483647 h 1644"/>
                <a:gd name="T30" fmla="*/ 2147483647 w 1690"/>
                <a:gd name="T31" fmla="*/ 2147483647 h 1644"/>
                <a:gd name="T32" fmla="*/ 2147483647 w 1690"/>
                <a:gd name="T33" fmla="*/ 2147483647 h 1644"/>
                <a:gd name="T34" fmla="*/ 2147483647 w 1690"/>
                <a:gd name="T35" fmla="*/ 2147483647 h 1644"/>
                <a:gd name="T36" fmla="*/ 2147483647 w 1690"/>
                <a:gd name="T37" fmla="*/ 2147483647 h 1644"/>
                <a:gd name="T38" fmla="*/ 2147483647 w 1690"/>
                <a:gd name="T39" fmla="*/ 2147483647 h 1644"/>
                <a:gd name="T40" fmla="*/ 2147483647 w 1690"/>
                <a:gd name="T41" fmla="*/ 2147483647 h 1644"/>
                <a:gd name="T42" fmla="*/ 2147483647 w 1690"/>
                <a:gd name="T43" fmla="*/ 2147483647 h 1644"/>
                <a:gd name="T44" fmla="*/ 2147483647 w 1690"/>
                <a:gd name="T45" fmla="*/ 2147483647 h 1644"/>
                <a:gd name="T46" fmla="*/ 2147483647 w 1690"/>
                <a:gd name="T47" fmla="*/ 2147483647 h 1644"/>
                <a:gd name="T48" fmla="*/ 2147483647 w 1690"/>
                <a:gd name="T49" fmla="*/ 2147483647 h 1644"/>
                <a:gd name="T50" fmla="*/ 2147483647 w 1690"/>
                <a:gd name="T51" fmla="*/ 2147483647 h 1644"/>
                <a:gd name="T52" fmla="*/ 2147483647 w 1690"/>
                <a:gd name="T53" fmla="*/ 2147483647 h 1644"/>
                <a:gd name="T54" fmla="*/ 2147483647 w 1690"/>
                <a:gd name="T55" fmla="*/ 2147483647 h 1644"/>
                <a:gd name="T56" fmla="*/ 2147483647 w 1690"/>
                <a:gd name="T57" fmla="*/ 2147483647 h 1644"/>
                <a:gd name="T58" fmla="*/ 2147483647 w 1690"/>
                <a:gd name="T59" fmla="*/ 2147483647 h 1644"/>
                <a:gd name="T60" fmla="*/ 2147483647 w 1690"/>
                <a:gd name="T61" fmla="*/ 2147483647 h 1644"/>
                <a:gd name="T62" fmla="*/ 2147483647 w 1690"/>
                <a:gd name="T63" fmla="*/ 2147483647 h 1644"/>
                <a:gd name="T64" fmla="*/ 2147483647 w 1690"/>
                <a:gd name="T65" fmla="*/ 2147483647 h 1644"/>
                <a:gd name="T66" fmla="*/ 2147483647 w 1690"/>
                <a:gd name="T67" fmla="*/ 2147483647 h 1644"/>
                <a:gd name="T68" fmla="*/ 2147483647 w 1690"/>
                <a:gd name="T69" fmla="*/ 2147483647 h 1644"/>
                <a:gd name="T70" fmla="*/ 2147483647 w 1690"/>
                <a:gd name="T71" fmla="*/ 2147483647 h 1644"/>
                <a:gd name="T72" fmla="*/ 2147483647 w 1690"/>
                <a:gd name="T73" fmla="*/ 2147483647 h 1644"/>
                <a:gd name="T74" fmla="*/ 2147483647 w 1690"/>
                <a:gd name="T75" fmla="*/ 2147483647 h 1644"/>
                <a:gd name="T76" fmla="*/ 2147483647 w 1690"/>
                <a:gd name="T77" fmla="*/ 2147483647 h 1644"/>
                <a:gd name="T78" fmla="*/ 2147483647 w 1690"/>
                <a:gd name="T79" fmla="*/ 2147483647 h 1644"/>
                <a:gd name="T80" fmla="*/ 2147483647 w 1690"/>
                <a:gd name="T81" fmla="*/ 2147483647 h 1644"/>
                <a:gd name="T82" fmla="*/ 2147483647 w 1690"/>
                <a:gd name="T83" fmla="*/ 2147483647 h 1644"/>
                <a:gd name="T84" fmla="*/ 2147483647 w 1690"/>
                <a:gd name="T85" fmla="*/ 2147483647 h 1644"/>
                <a:gd name="T86" fmla="*/ 2147483647 w 1690"/>
                <a:gd name="T87" fmla="*/ 2147483647 h 1644"/>
                <a:gd name="T88" fmla="*/ 2147483647 w 1690"/>
                <a:gd name="T89" fmla="*/ 2147483647 h 1644"/>
                <a:gd name="T90" fmla="*/ 2147483647 w 1690"/>
                <a:gd name="T91" fmla="*/ 2147483647 h 1644"/>
                <a:gd name="T92" fmla="*/ 2147483647 w 1690"/>
                <a:gd name="T93" fmla="*/ 2147483647 h 1644"/>
                <a:gd name="T94" fmla="*/ 2147483647 w 1690"/>
                <a:gd name="T95" fmla="*/ 2147483647 h 1644"/>
                <a:gd name="T96" fmla="*/ 2147483647 w 1690"/>
                <a:gd name="T97" fmla="*/ 2147483647 h 1644"/>
                <a:gd name="T98" fmla="*/ 2147483647 w 1690"/>
                <a:gd name="T99" fmla="*/ 2147483647 h 1644"/>
                <a:gd name="T100" fmla="*/ 2147483647 w 1690"/>
                <a:gd name="T101" fmla="*/ 2147483647 h 1644"/>
                <a:gd name="T102" fmla="*/ 2147483647 w 1690"/>
                <a:gd name="T103" fmla="*/ 2147483647 h 1644"/>
                <a:gd name="T104" fmla="*/ 2147483647 w 1690"/>
                <a:gd name="T105" fmla="*/ 2147483647 h 1644"/>
                <a:gd name="T106" fmla="*/ 2147483647 w 1690"/>
                <a:gd name="T107" fmla="*/ 2147483647 h 1644"/>
                <a:gd name="T108" fmla="*/ 2147483647 w 1690"/>
                <a:gd name="T109" fmla="*/ 2147483647 h 1644"/>
                <a:gd name="T110" fmla="*/ 2147483647 w 1690"/>
                <a:gd name="T111" fmla="*/ 2147483647 h 1644"/>
                <a:gd name="T112" fmla="*/ 2147483647 w 1690"/>
                <a:gd name="T113" fmla="*/ 2147483647 h 1644"/>
                <a:gd name="T114" fmla="*/ 2147483647 w 1690"/>
                <a:gd name="T115" fmla="*/ 2147483647 h 1644"/>
                <a:gd name="T116" fmla="*/ 2147483647 w 1690"/>
                <a:gd name="T117" fmla="*/ 2147483647 h 1644"/>
                <a:gd name="T118" fmla="*/ 2147483647 w 1690"/>
                <a:gd name="T119" fmla="*/ 2147483647 h 1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90" h="1644">
                  <a:moveTo>
                    <a:pt x="0" y="343"/>
                  </a:moveTo>
                  <a:lnTo>
                    <a:pt x="0" y="0"/>
                  </a:lnTo>
                  <a:lnTo>
                    <a:pt x="1689" y="0"/>
                  </a:lnTo>
                  <a:lnTo>
                    <a:pt x="1690" y="1313"/>
                  </a:lnTo>
                  <a:lnTo>
                    <a:pt x="1544" y="1313"/>
                  </a:lnTo>
                  <a:lnTo>
                    <a:pt x="1538" y="1325"/>
                  </a:lnTo>
                  <a:lnTo>
                    <a:pt x="1533" y="1341"/>
                  </a:lnTo>
                  <a:lnTo>
                    <a:pt x="1533" y="1354"/>
                  </a:lnTo>
                  <a:lnTo>
                    <a:pt x="1535" y="1370"/>
                  </a:lnTo>
                  <a:lnTo>
                    <a:pt x="1541" y="1391"/>
                  </a:lnTo>
                  <a:lnTo>
                    <a:pt x="1547" y="1417"/>
                  </a:lnTo>
                  <a:lnTo>
                    <a:pt x="1552" y="1435"/>
                  </a:lnTo>
                  <a:lnTo>
                    <a:pt x="1557" y="1457"/>
                  </a:lnTo>
                  <a:lnTo>
                    <a:pt x="1560" y="1477"/>
                  </a:lnTo>
                  <a:lnTo>
                    <a:pt x="1560" y="1498"/>
                  </a:lnTo>
                  <a:lnTo>
                    <a:pt x="1557" y="1517"/>
                  </a:lnTo>
                  <a:lnTo>
                    <a:pt x="1552" y="1537"/>
                  </a:lnTo>
                  <a:lnTo>
                    <a:pt x="1545" y="1556"/>
                  </a:lnTo>
                  <a:lnTo>
                    <a:pt x="1533" y="1571"/>
                  </a:lnTo>
                  <a:lnTo>
                    <a:pt x="1517" y="1589"/>
                  </a:lnTo>
                  <a:lnTo>
                    <a:pt x="1501" y="1602"/>
                  </a:lnTo>
                  <a:lnTo>
                    <a:pt x="1486" y="1615"/>
                  </a:lnTo>
                  <a:lnTo>
                    <a:pt x="1469" y="1625"/>
                  </a:lnTo>
                  <a:lnTo>
                    <a:pt x="1448" y="1633"/>
                  </a:lnTo>
                  <a:lnTo>
                    <a:pt x="1423" y="1640"/>
                  </a:lnTo>
                  <a:lnTo>
                    <a:pt x="1400" y="1643"/>
                  </a:lnTo>
                  <a:lnTo>
                    <a:pt x="1379" y="1644"/>
                  </a:lnTo>
                  <a:lnTo>
                    <a:pt x="1357" y="1644"/>
                  </a:lnTo>
                  <a:lnTo>
                    <a:pt x="1337" y="1643"/>
                  </a:lnTo>
                  <a:lnTo>
                    <a:pt x="1321" y="1640"/>
                  </a:lnTo>
                  <a:lnTo>
                    <a:pt x="1302" y="1634"/>
                  </a:lnTo>
                  <a:lnTo>
                    <a:pt x="1283" y="1628"/>
                  </a:lnTo>
                  <a:lnTo>
                    <a:pt x="1268" y="1619"/>
                  </a:lnTo>
                  <a:lnTo>
                    <a:pt x="1252" y="1608"/>
                  </a:lnTo>
                  <a:lnTo>
                    <a:pt x="1237" y="1593"/>
                  </a:lnTo>
                  <a:lnTo>
                    <a:pt x="1223" y="1577"/>
                  </a:lnTo>
                  <a:lnTo>
                    <a:pt x="1209" y="1561"/>
                  </a:lnTo>
                  <a:lnTo>
                    <a:pt x="1199" y="1543"/>
                  </a:lnTo>
                  <a:lnTo>
                    <a:pt x="1192" y="1521"/>
                  </a:lnTo>
                  <a:lnTo>
                    <a:pt x="1186" y="1496"/>
                  </a:lnTo>
                  <a:lnTo>
                    <a:pt x="1186" y="1473"/>
                  </a:lnTo>
                  <a:lnTo>
                    <a:pt x="1192" y="1449"/>
                  </a:lnTo>
                  <a:lnTo>
                    <a:pt x="1198" y="1426"/>
                  </a:lnTo>
                  <a:lnTo>
                    <a:pt x="1204" y="1403"/>
                  </a:lnTo>
                  <a:lnTo>
                    <a:pt x="1211" y="1376"/>
                  </a:lnTo>
                  <a:lnTo>
                    <a:pt x="1214" y="1356"/>
                  </a:lnTo>
                  <a:lnTo>
                    <a:pt x="1214" y="1344"/>
                  </a:lnTo>
                  <a:lnTo>
                    <a:pt x="1212" y="1334"/>
                  </a:lnTo>
                  <a:lnTo>
                    <a:pt x="1208" y="1322"/>
                  </a:lnTo>
                  <a:lnTo>
                    <a:pt x="927" y="1322"/>
                  </a:lnTo>
                  <a:lnTo>
                    <a:pt x="931" y="1272"/>
                  </a:lnTo>
                  <a:lnTo>
                    <a:pt x="930" y="1244"/>
                  </a:lnTo>
                  <a:lnTo>
                    <a:pt x="927" y="1218"/>
                  </a:lnTo>
                  <a:lnTo>
                    <a:pt x="924" y="1193"/>
                  </a:lnTo>
                  <a:lnTo>
                    <a:pt x="919" y="1177"/>
                  </a:lnTo>
                  <a:lnTo>
                    <a:pt x="912" y="1162"/>
                  </a:lnTo>
                  <a:lnTo>
                    <a:pt x="903" y="1149"/>
                  </a:lnTo>
                  <a:lnTo>
                    <a:pt x="888" y="1137"/>
                  </a:lnTo>
                  <a:lnTo>
                    <a:pt x="872" y="1127"/>
                  </a:lnTo>
                  <a:lnTo>
                    <a:pt x="856" y="1121"/>
                  </a:lnTo>
                  <a:lnTo>
                    <a:pt x="842" y="1118"/>
                  </a:lnTo>
                  <a:lnTo>
                    <a:pt x="817" y="1117"/>
                  </a:lnTo>
                  <a:lnTo>
                    <a:pt x="787" y="1117"/>
                  </a:lnTo>
                  <a:lnTo>
                    <a:pt x="760" y="1120"/>
                  </a:lnTo>
                  <a:lnTo>
                    <a:pt x="729" y="1121"/>
                  </a:lnTo>
                  <a:lnTo>
                    <a:pt x="705" y="1124"/>
                  </a:lnTo>
                  <a:lnTo>
                    <a:pt x="675" y="1126"/>
                  </a:lnTo>
                  <a:lnTo>
                    <a:pt x="650" y="1124"/>
                  </a:lnTo>
                  <a:lnTo>
                    <a:pt x="628" y="1121"/>
                  </a:lnTo>
                  <a:lnTo>
                    <a:pt x="594" y="1114"/>
                  </a:lnTo>
                  <a:lnTo>
                    <a:pt x="572" y="1104"/>
                  </a:lnTo>
                  <a:lnTo>
                    <a:pt x="551" y="1089"/>
                  </a:lnTo>
                  <a:lnTo>
                    <a:pt x="538" y="1073"/>
                  </a:lnTo>
                  <a:lnTo>
                    <a:pt x="527" y="1055"/>
                  </a:lnTo>
                  <a:lnTo>
                    <a:pt x="518" y="1033"/>
                  </a:lnTo>
                  <a:lnTo>
                    <a:pt x="516" y="1010"/>
                  </a:lnTo>
                  <a:lnTo>
                    <a:pt x="516" y="981"/>
                  </a:lnTo>
                  <a:lnTo>
                    <a:pt x="518" y="959"/>
                  </a:lnTo>
                  <a:lnTo>
                    <a:pt x="516" y="937"/>
                  </a:lnTo>
                  <a:lnTo>
                    <a:pt x="510" y="912"/>
                  </a:lnTo>
                  <a:lnTo>
                    <a:pt x="506" y="897"/>
                  </a:lnTo>
                  <a:lnTo>
                    <a:pt x="499" y="882"/>
                  </a:lnTo>
                  <a:lnTo>
                    <a:pt x="490" y="872"/>
                  </a:lnTo>
                  <a:lnTo>
                    <a:pt x="481" y="863"/>
                  </a:lnTo>
                  <a:lnTo>
                    <a:pt x="462" y="854"/>
                  </a:lnTo>
                  <a:lnTo>
                    <a:pt x="440" y="844"/>
                  </a:lnTo>
                  <a:lnTo>
                    <a:pt x="415" y="837"/>
                  </a:lnTo>
                  <a:lnTo>
                    <a:pt x="386" y="830"/>
                  </a:lnTo>
                  <a:lnTo>
                    <a:pt x="357" y="824"/>
                  </a:lnTo>
                  <a:lnTo>
                    <a:pt x="326" y="819"/>
                  </a:lnTo>
                  <a:lnTo>
                    <a:pt x="304" y="812"/>
                  </a:lnTo>
                  <a:lnTo>
                    <a:pt x="280" y="805"/>
                  </a:lnTo>
                  <a:lnTo>
                    <a:pt x="257" y="796"/>
                  </a:lnTo>
                  <a:lnTo>
                    <a:pt x="241" y="783"/>
                  </a:lnTo>
                  <a:lnTo>
                    <a:pt x="222" y="767"/>
                  </a:lnTo>
                  <a:lnTo>
                    <a:pt x="208" y="752"/>
                  </a:lnTo>
                  <a:lnTo>
                    <a:pt x="197" y="734"/>
                  </a:lnTo>
                  <a:lnTo>
                    <a:pt x="188" y="714"/>
                  </a:lnTo>
                  <a:lnTo>
                    <a:pt x="185" y="692"/>
                  </a:lnTo>
                  <a:lnTo>
                    <a:pt x="185" y="671"/>
                  </a:lnTo>
                  <a:lnTo>
                    <a:pt x="189" y="652"/>
                  </a:lnTo>
                  <a:lnTo>
                    <a:pt x="197" y="624"/>
                  </a:lnTo>
                  <a:lnTo>
                    <a:pt x="204" y="597"/>
                  </a:lnTo>
                  <a:lnTo>
                    <a:pt x="207" y="572"/>
                  </a:lnTo>
                  <a:lnTo>
                    <a:pt x="213" y="547"/>
                  </a:lnTo>
                  <a:lnTo>
                    <a:pt x="216" y="522"/>
                  </a:lnTo>
                  <a:lnTo>
                    <a:pt x="213" y="495"/>
                  </a:lnTo>
                  <a:lnTo>
                    <a:pt x="207" y="472"/>
                  </a:lnTo>
                  <a:lnTo>
                    <a:pt x="198" y="449"/>
                  </a:lnTo>
                  <a:lnTo>
                    <a:pt x="186" y="427"/>
                  </a:lnTo>
                  <a:lnTo>
                    <a:pt x="173" y="409"/>
                  </a:lnTo>
                  <a:lnTo>
                    <a:pt x="166" y="399"/>
                  </a:lnTo>
                  <a:lnTo>
                    <a:pt x="153" y="386"/>
                  </a:lnTo>
                  <a:lnTo>
                    <a:pt x="140" y="374"/>
                  </a:lnTo>
                  <a:lnTo>
                    <a:pt x="126" y="365"/>
                  </a:lnTo>
                  <a:lnTo>
                    <a:pt x="109" y="356"/>
                  </a:lnTo>
                  <a:lnTo>
                    <a:pt x="91" y="350"/>
                  </a:lnTo>
                  <a:lnTo>
                    <a:pt x="69" y="345"/>
                  </a:lnTo>
                  <a:lnTo>
                    <a:pt x="44" y="343"/>
                  </a:lnTo>
                  <a:lnTo>
                    <a:pt x="22" y="343"/>
                  </a:lnTo>
                  <a:lnTo>
                    <a:pt x="0" y="343"/>
                  </a:lnTo>
                  <a:close/>
                </a:path>
              </a:pathLst>
            </a:custGeom>
            <a:solidFill>
              <a:srgbClr val="FFC629"/>
            </a:solidFill>
            <a:ln w="38100">
              <a:solidFill>
                <a:srgbClr val="12284C"/>
              </a:solidFill>
              <a:prstDash val="solid"/>
              <a:round/>
              <a:headEnd/>
              <a:tailEnd/>
            </a:ln>
          </p:spPr>
          <p:txBody>
            <a:bodyPr/>
            <a:lstStyle/>
            <a:p>
              <a:pPr eaLnBrk="1" fontAlgn="auto" hangingPunct="1">
                <a:spcBef>
                  <a:spcPts val="0"/>
                </a:spcBef>
                <a:spcAft>
                  <a:spcPts val="0"/>
                </a:spcAft>
                <a:defRPr/>
              </a:pPr>
              <a:endParaRPr lang="en-US" sz="1800" b="0">
                <a:solidFill>
                  <a:prstClr val="white"/>
                </a:solidFill>
                <a:latin typeface="Calibri" panose="020F0502020204030204"/>
                <a:ea typeface="+mn-ea"/>
              </a:endParaRPr>
            </a:p>
          </p:txBody>
        </p:sp>
        <p:sp>
          <p:nvSpPr>
            <p:cNvPr id="14" name="Text Box 12">
              <a:extLst>
                <a:ext uri="{FF2B5EF4-FFF2-40B4-BE49-F238E27FC236}">
                  <a16:creationId xmlns:a16="http://schemas.microsoft.com/office/drawing/2014/main" id="{F5A0D4F0-6E92-4D36-9DE6-394C82445332}"/>
                </a:ext>
              </a:extLst>
            </p:cNvPr>
            <p:cNvSpPr txBox="1">
              <a:spLocks noChangeArrowheads="1"/>
            </p:cNvSpPr>
            <p:nvPr/>
          </p:nvSpPr>
          <p:spPr bwMode="auto">
            <a:xfrm>
              <a:off x="6249216" y="1669803"/>
              <a:ext cx="2708766" cy="112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200" dirty="0">
                  <a:solidFill>
                    <a:srgbClr val="12284C"/>
                  </a:solidFill>
                  <a:cs typeface="Arial" panose="020B0604020202020204" pitchFamily="34" charset="0"/>
                </a:rPr>
                <a:t>Future State</a:t>
              </a:r>
            </a:p>
            <a:p>
              <a:pPr algn="ctr" eaLnBrk="1" hangingPunct="1"/>
              <a:r>
                <a:rPr lang="en-US" altLang="en-US" sz="2200" dirty="0">
                  <a:solidFill>
                    <a:srgbClr val="12284C"/>
                  </a:solidFill>
                  <a:cs typeface="Arial" panose="020B0604020202020204" pitchFamily="34" charset="0"/>
                </a:rPr>
                <a:t>Process</a:t>
              </a:r>
            </a:p>
            <a:p>
              <a:pPr algn="ctr" eaLnBrk="1" hangingPunct="1"/>
              <a:r>
                <a:rPr lang="en-US" altLang="en-US" sz="2200" dirty="0">
                  <a:solidFill>
                    <a:srgbClr val="12284C"/>
                  </a:solidFill>
                  <a:cs typeface="Arial" panose="020B0604020202020204" pitchFamily="34" charset="0"/>
                </a:rPr>
                <a:t>Reimagining</a:t>
              </a:r>
            </a:p>
          </p:txBody>
        </p:sp>
        <p:sp>
          <p:nvSpPr>
            <p:cNvPr id="15" name="Freeform 13">
              <a:extLst>
                <a:ext uri="{FF2B5EF4-FFF2-40B4-BE49-F238E27FC236}">
                  <a16:creationId xmlns:a16="http://schemas.microsoft.com/office/drawing/2014/main" id="{1AFB75B3-623A-4F0A-8183-E43642D49B3F}"/>
                </a:ext>
              </a:extLst>
            </p:cNvPr>
            <p:cNvSpPr>
              <a:spLocks/>
            </p:cNvSpPr>
            <p:nvPr/>
          </p:nvSpPr>
          <p:spPr bwMode="auto">
            <a:xfrm>
              <a:off x="1731818" y="3208557"/>
              <a:ext cx="3698435" cy="2944044"/>
            </a:xfrm>
            <a:custGeom>
              <a:avLst/>
              <a:gdLst>
                <a:gd name="T0" fmla="*/ 2147483647 w 1690"/>
                <a:gd name="T1" fmla="*/ 2147483647 h 1644"/>
                <a:gd name="T2" fmla="*/ 0 w 1690"/>
                <a:gd name="T3" fmla="*/ 2147483647 h 1644"/>
                <a:gd name="T4" fmla="*/ 2147483647 w 1690"/>
                <a:gd name="T5" fmla="*/ 2147483647 h 1644"/>
                <a:gd name="T6" fmla="*/ 2147483647 w 1690"/>
                <a:gd name="T7" fmla="*/ 2147483647 h 1644"/>
                <a:gd name="T8" fmla="*/ 2147483647 w 1690"/>
                <a:gd name="T9" fmla="*/ 2147483647 h 1644"/>
                <a:gd name="T10" fmla="*/ 2147483647 w 1690"/>
                <a:gd name="T11" fmla="*/ 2147483647 h 1644"/>
                <a:gd name="T12" fmla="*/ 2147483647 w 1690"/>
                <a:gd name="T13" fmla="*/ 2147483647 h 1644"/>
                <a:gd name="T14" fmla="*/ 2147483647 w 1690"/>
                <a:gd name="T15" fmla="*/ 2147483647 h 1644"/>
                <a:gd name="T16" fmla="*/ 2147483647 w 1690"/>
                <a:gd name="T17" fmla="*/ 2147483647 h 1644"/>
                <a:gd name="T18" fmla="*/ 2147483647 w 1690"/>
                <a:gd name="T19" fmla="*/ 2147483647 h 1644"/>
                <a:gd name="T20" fmla="*/ 2147483647 w 1690"/>
                <a:gd name="T21" fmla="*/ 2147483647 h 1644"/>
                <a:gd name="T22" fmla="*/ 2147483647 w 1690"/>
                <a:gd name="T23" fmla="*/ 2147483647 h 1644"/>
                <a:gd name="T24" fmla="*/ 2147483647 w 1690"/>
                <a:gd name="T25" fmla="*/ 2147483647 h 1644"/>
                <a:gd name="T26" fmla="*/ 2147483647 w 1690"/>
                <a:gd name="T27" fmla="*/ 0 h 1644"/>
                <a:gd name="T28" fmla="*/ 2147483647 w 1690"/>
                <a:gd name="T29" fmla="*/ 2147483647 h 1644"/>
                <a:gd name="T30" fmla="*/ 2147483647 w 1690"/>
                <a:gd name="T31" fmla="*/ 2147483647 h 1644"/>
                <a:gd name="T32" fmla="*/ 2147483647 w 1690"/>
                <a:gd name="T33" fmla="*/ 2147483647 h 1644"/>
                <a:gd name="T34" fmla="*/ 2147483647 w 1690"/>
                <a:gd name="T35" fmla="*/ 2147483647 h 1644"/>
                <a:gd name="T36" fmla="*/ 2147483647 w 1690"/>
                <a:gd name="T37" fmla="*/ 2147483647 h 1644"/>
                <a:gd name="T38" fmla="*/ 2147483647 w 1690"/>
                <a:gd name="T39" fmla="*/ 2147483647 h 1644"/>
                <a:gd name="T40" fmla="*/ 2147483647 w 1690"/>
                <a:gd name="T41" fmla="*/ 2147483647 h 1644"/>
                <a:gd name="T42" fmla="*/ 2147483647 w 1690"/>
                <a:gd name="T43" fmla="*/ 2147483647 h 1644"/>
                <a:gd name="T44" fmla="*/ 2147483647 w 1690"/>
                <a:gd name="T45" fmla="*/ 2147483647 h 1644"/>
                <a:gd name="T46" fmla="*/ 2147483647 w 1690"/>
                <a:gd name="T47" fmla="*/ 2147483647 h 1644"/>
                <a:gd name="T48" fmla="*/ 2147483647 w 1690"/>
                <a:gd name="T49" fmla="*/ 2147483647 h 1644"/>
                <a:gd name="T50" fmla="*/ 2147483647 w 1690"/>
                <a:gd name="T51" fmla="*/ 2147483647 h 1644"/>
                <a:gd name="T52" fmla="*/ 2147483647 w 1690"/>
                <a:gd name="T53" fmla="*/ 2147483647 h 1644"/>
                <a:gd name="T54" fmla="*/ 2147483647 w 1690"/>
                <a:gd name="T55" fmla="*/ 2147483647 h 1644"/>
                <a:gd name="T56" fmla="*/ 2147483647 w 1690"/>
                <a:gd name="T57" fmla="*/ 2147483647 h 1644"/>
                <a:gd name="T58" fmla="*/ 2147483647 w 1690"/>
                <a:gd name="T59" fmla="*/ 2147483647 h 1644"/>
                <a:gd name="T60" fmla="*/ 2147483647 w 1690"/>
                <a:gd name="T61" fmla="*/ 2147483647 h 1644"/>
                <a:gd name="T62" fmla="*/ 2147483647 w 1690"/>
                <a:gd name="T63" fmla="*/ 2147483647 h 1644"/>
                <a:gd name="T64" fmla="*/ 2147483647 w 1690"/>
                <a:gd name="T65" fmla="*/ 2147483647 h 1644"/>
                <a:gd name="T66" fmla="*/ 2147483647 w 1690"/>
                <a:gd name="T67" fmla="*/ 2147483647 h 1644"/>
                <a:gd name="T68" fmla="*/ 2147483647 w 1690"/>
                <a:gd name="T69" fmla="*/ 2147483647 h 1644"/>
                <a:gd name="T70" fmla="*/ 2147483647 w 1690"/>
                <a:gd name="T71" fmla="*/ 2147483647 h 1644"/>
                <a:gd name="T72" fmla="*/ 2147483647 w 1690"/>
                <a:gd name="T73" fmla="*/ 2147483647 h 1644"/>
                <a:gd name="T74" fmla="*/ 2147483647 w 1690"/>
                <a:gd name="T75" fmla="*/ 2147483647 h 1644"/>
                <a:gd name="T76" fmla="*/ 2147483647 w 1690"/>
                <a:gd name="T77" fmla="*/ 2147483647 h 1644"/>
                <a:gd name="T78" fmla="*/ 2147483647 w 1690"/>
                <a:gd name="T79" fmla="*/ 2147483647 h 1644"/>
                <a:gd name="T80" fmla="*/ 2147483647 w 1690"/>
                <a:gd name="T81" fmla="*/ 2147483647 h 1644"/>
                <a:gd name="T82" fmla="*/ 2147483647 w 1690"/>
                <a:gd name="T83" fmla="*/ 2147483647 h 1644"/>
                <a:gd name="T84" fmla="*/ 2147483647 w 1690"/>
                <a:gd name="T85" fmla="*/ 2147483647 h 1644"/>
                <a:gd name="T86" fmla="*/ 2147483647 w 1690"/>
                <a:gd name="T87" fmla="*/ 2147483647 h 1644"/>
                <a:gd name="T88" fmla="*/ 2147483647 w 1690"/>
                <a:gd name="T89" fmla="*/ 2147483647 h 1644"/>
                <a:gd name="T90" fmla="*/ 2147483647 w 1690"/>
                <a:gd name="T91" fmla="*/ 2147483647 h 1644"/>
                <a:gd name="T92" fmla="*/ 2147483647 w 1690"/>
                <a:gd name="T93" fmla="*/ 2147483647 h 1644"/>
                <a:gd name="T94" fmla="*/ 2147483647 w 1690"/>
                <a:gd name="T95" fmla="*/ 2147483647 h 1644"/>
                <a:gd name="T96" fmla="*/ 2147483647 w 1690"/>
                <a:gd name="T97" fmla="*/ 2147483647 h 1644"/>
                <a:gd name="T98" fmla="*/ 2147483647 w 1690"/>
                <a:gd name="T99" fmla="*/ 2147483647 h 1644"/>
                <a:gd name="T100" fmla="*/ 2147483647 w 1690"/>
                <a:gd name="T101" fmla="*/ 2147483647 h 1644"/>
                <a:gd name="T102" fmla="*/ 2147483647 w 1690"/>
                <a:gd name="T103" fmla="*/ 2147483647 h 1644"/>
                <a:gd name="T104" fmla="*/ 2147483647 w 1690"/>
                <a:gd name="T105" fmla="*/ 2147483647 h 1644"/>
                <a:gd name="T106" fmla="*/ 2147483647 w 1690"/>
                <a:gd name="T107" fmla="*/ 2147483647 h 1644"/>
                <a:gd name="T108" fmla="*/ 2147483647 w 1690"/>
                <a:gd name="T109" fmla="*/ 2147483647 h 1644"/>
                <a:gd name="T110" fmla="*/ 2147483647 w 1690"/>
                <a:gd name="T111" fmla="*/ 2147483647 h 1644"/>
                <a:gd name="T112" fmla="*/ 2147483647 w 1690"/>
                <a:gd name="T113" fmla="*/ 2147483647 h 1644"/>
                <a:gd name="T114" fmla="*/ 2147483647 w 1690"/>
                <a:gd name="T115" fmla="*/ 2147483647 h 1644"/>
                <a:gd name="T116" fmla="*/ 2147483647 w 1690"/>
                <a:gd name="T117" fmla="*/ 2147483647 h 1644"/>
                <a:gd name="T118" fmla="*/ 2147483647 w 1690"/>
                <a:gd name="T119" fmla="*/ 2147483647 h 1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90" h="1644">
                  <a:moveTo>
                    <a:pt x="1690" y="1354"/>
                  </a:moveTo>
                  <a:lnTo>
                    <a:pt x="1690" y="1644"/>
                  </a:lnTo>
                  <a:lnTo>
                    <a:pt x="2" y="1644"/>
                  </a:lnTo>
                  <a:lnTo>
                    <a:pt x="0" y="331"/>
                  </a:lnTo>
                  <a:lnTo>
                    <a:pt x="147" y="331"/>
                  </a:lnTo>
                  <a:lnTo>
                    <a:pt x="153" y="319"/>
                  </a:lnTo>
                  <a:lnTo>
                    <a:pt x="157" y="303"/>
                  </a:lnTo>
                  <a:lnTo>
                    <a:pt x="157" y="290"/>
                  </a:lnTo>
                  <a:lnTo>
                    <a:pt x="156" y="274"/>
                  </a:lnTo>
                  <a:lnTo>
                    <a:pt x="150" y="254"/>
                  </a:lnTo>
                  <a:lnTo>
                    <a:pt x="144" y="227"/>
                  </a:lnTo>
                  <a:lnTo>
                    <a:pt x="138" y="210"/>
                  </a:lnTo>
                  <a:lnTo>
                    <a:pt x="132" y="188"/>
                  </a:lnTo>
                  <a:lnTo>
                    <a:pt x="131" y="167"/>
                  </a:lnTo>
                  <a:lnTo>
                    <a:pt x="131" y="147"/>
                  </a:lnTo>
                  <a:lnTo>
                    <a:pt x="132" y="127"/>
                  </a:lnTo>
                  <a:lnTo>
                    <a:pt x="138" y="107"/>
                  </a:lnTo>
                  <a:lnTo>
                    <a:pt x="145" y="88"/>
                  </a:lnTo>
                  <a:lnTo>
                    <a:pt x="157" y="73"/>
                  </a:lnTo>
                  <a:lnTo>
                    <a:pt x="173" y="56"/>
                  </a:lnTo>
                  <a:lnTo>
                    <a:pt x="188" y="42"/>
                  </a:lnTo>
                  <a:lnTo>
                    <a:pt x="204" y="29"/>
                  </a:lnTo>
                  <a:lnTo>
                    <a:pt x="222" y="19"/>
                  </a:lnTo>
                  <a:lnTo>
                    <a:pt x="242" y="10"/>
                  </a:lnTo>
                  <a:lnTo>
                    <a:pt x="266" y="4"/>
                  </a:lnTo>
                  <a:lnTo>
                    <a:pt x="290" y="1"/>
                  </a:lnTo>
                  <a:lnTo>
                    <a:pt x="311" y="0"/>
                  </a:lnTo>
                  <a:lnTo>
                    <a:pt x="333" y="0"/>
                  </a:lnTo>
                  <a:lnTo>
                    <a:pt x="353" y="1"/>
                  </a:lnTo>
                  <a:lnTo>
                    <a:pt x="370" y="4"/>
                  </a:lnTo>
                  <a:lnTo>
                    <a:pt x="389" y="10"/>
                  </a:lnTo>
                  <a:lnTo>
                    <a:pt x="408" y="16"/>
                  </a:lnTo>
                  <a:lnTo>
                    <a:pt x="422" y="25"/>
                  </a:lnTo>
                  <a:lnTo>
                    <a:pt x="438" y="37"/>
                  </a:lnTo>
                  <a:lnTo>
                    <a:pt x="453" y="51"/>
                  </a:lnTo>
                  <a:lnTo>
                    <a:pt x="468" y="67"/>
                  </a:lnTo>
                  <a:lnTo>
                    <a:pt x="481" y="84"/>
                  </a:lnTo>
                  <a:lnTo>
                    <a:pt x="491" y="101"/>
                  </a:lnTo>
                  <a:lnTo>
                    <a:pt x="499" y="123"/>
                  </a:lnTo>
                  <a:lnTo>
                    <a:pt x="504" y="148"/>
                  </a:lnTo>
                  <a:lnTo>
                    <a:pt x="504" y="171"/>
                  </a:lnTo>
                  <a:lnTo>
                    <a:pt x="499" y="195"/>
                  </a:lnTo>
                  <a:lnTo>
                    <a:pt x="493" y="218"/>
                  </a:lnTo>
                  <a:lnTo>
                    <a:pt x="487" y="242"/>
                  </a:lnTo>
                  <a:lnTo>
                    <a:pt x="479" y="268"/>
                  </a:lnTo>
                  <a:lnTo>
                    <a:pt x="475" y="289"/>
                  </a:lnTo>
                  <a:lnTo>
                    <a:pt x="475" y="300"/>
                  </a:lnTo>
                  <a:lnTo>
                    <a:pt x="478" y="311"/>
                  </a:lnTo>
                  <a:lnTo>
                    <a:pt x="482" y="322"/>
                  </a:lnTo>
                  <a:lnTo>
                    <a:pt x="762" y="322"/>
                  </a:lnTo>
                  <a:lnTo>
                    <a:pt x="756" y="377"/>
                  </a:lnTo>
                  <a:lnTo>
                    <a:pt x="755" y="409"/>
                  </a:lnTo>
                  <a:lnTo>
                    <a:pt x="756" y="435"/>
                  </a:lnTo>
                  <a:lnTo>
                    <a:pt x="758" y="460"/>
                  </a:lnTo>
                  <a:lnTo>
                    <a:pt x="761" y="487"/>
                  </a:lnTo>
                  <a:lnTo>
                    <a:pt x="765" y="513"/>
                  </a:lnTo>
                  <a:lnTo>
                    <a:pt x="774" y="530"/>
                  </a:lnTo>
                  <a:lnTo>
                    <a:pt x="784" y="545"/>
                  </a:lnTo>
                  <a:lnTo>
                    <a:pt x="798" y="558"/>
                  </a:lnTo>
                  <a:lnTo>
                    <a:pt x="815" y="569"/>
                  </a:lnTo>
                  <a:lnTo>
                    <a:pt x="834" y="576"/>
                  </a:lnTo>
                  <a:lnTo>
                    <a:pt x="853" y="579"/>
                  </a:lnTo>
                  <a:lnTo>
                    <a:pt x="874" y="580"/>
                  </a:lnTo>
                  <a:lnTo>
                    <a:pt x="897" y="580"/>
                  </a:lnTo>
                  <a:lnTo>
                    <a:pt x="922" y="577"/>
                  </a:lnTo>
                  <a:lnTo>
                    <a:pt x="940" y="576"/>
                  </a:lnTo>
                  <a:lnTo>
                    <a:pt x="966" y="573"/>
                  </a:lnTo>
                  <a:lnTo>
                    <a:pt x="992" y="570"/>
                  </a:lnTo>
                  <a:lnTo>
                    <a:pt x="1022" y="570"/>
                  </a:lnTo>
                  <a:lnTo>
                    <a:pt x="1047" y="573"/>
                  </a:lnTo>
                  <a:lnTo>
                    <a:pt x="1072" y="577"/>
                  </a:lnTo>
                  <a:lnTo>
                    <a:pt x="1096" y="586"/>
                  </a:lnTo>
                  <a:lnTo>
                    <a:pt x="1117" y="595"/>
                  </a:lnTo>
                  <a:lnTo>
                    <a:pt x="1138" y="610"/>
                  </a:lnTo>
                  <a:lnTo>
                    <a:pt x="1151" y="626"/>
                  </a:lnTo>
                  <a:lnTo>
                    <a:pt x="1162" y="645"/>
                  </a:lnTo>
                  <a:lnTo>
                    <a:pt x="1170" y="665"/>
                  </a:lnTo>
                  <a:lnTo>
                    <a:pt x="1173" y="686"/>
                  </a:lnTo>
                  <a:lnTo>
                    <a:pt x="1170" y="709"/>
                  </a:lnTo>
                  <a:lnTo>
                    <a:pt x="1168" y="733"/>
                  </a:lnTo>
                  <a:lnTo>
                    <a:pt x="1170" y="756"/>
                  </a:lnTo>
                  <a:lnTo>
                    <a:pt x="1173" y="777"/>
                  </a:lnTo>
                  <a:lnTo>
                    <a:pt x="1180" y="796"/>
                  </a:lnTo>
                  <a:lnTo>
                    <a:pt x="1189" y="815"/>
                  </a:lnTo>
                  <a:lnTo>
                    <a:pt x="1201" y="828"/>
                  </a:lnTo>
                  <a:lnTo>
                    <a:pt x="1218" y="841"/>
                  </a:lnTo>
                  <a:lnTo>
                    <a:pt x="1242" y="850"/>
                  </a:lnTo>
                  <a:lnTo>
                    <a:pt x="1266" y="857"/>
                  </a:lnTo>
                  <a:lnTo>
                    <a:pt x="1287" y="863"/>
                  </a:lnTo>
                  <a:lnTo>
                    <a:pt x="1312" y="869"/>
                  </a:lnTo>
                  <a:lnTo>
                    <a:pt x="1341" y="875"/>
                  </a:lnTo>
                  <a:lnTo>
                    <a:pt x="1366" y="879"/>
                  </a:lnTo>
                  <a:lnTo>
                    <a:pt x="1391" y="887"/>
                  </a:lnTo>
                  <a:lnTo>
                    <a:pt x="1412" y="894"/>
                  </a:lnTo>
                  <a:lnTo>
                    <a:pt x="1432" y="903"/>
                  </a:lnTo>
                  <a:lnTo>
                    <a:pt x="1448" y="914"/>
                  </a:lnTo>
                  <a:lnTo>
                    <a:pt x="1461" y="926"/>
                  </a:lnTo>
                  <a:lnTo>
                    <a:pt x="1479" y="945"/>
                  </a:lnTo>
                  <a:lnTo>
                    <a:pt x="1489" y="963"/>
                  </a:lnTo>
                  <a:lnTo>
                    <a:pt x="1498" y="982"/>
                  </a:lnTo>
                  <a:lnTo>
                    <a:pt x="1502" y="1008"/>
                  </a:lnTo>
                  <a:lnTo>
                    <a:pt x="1500" y="1033"/>
                  </a:lnTo>
                  <a:lnTo>
                    <a:pt x="1495" y="1055"/>
                  </a:lnTo>
                  <a:lnTo>
                    <a:pt x="1489" y="1083"/>
                  </a:lnTo>
                  <a:lnTo>
                    <a:pt x="1482" y="1114"/>
                  </a:lnTo>
                  <a:lnTo>
                    <a:pt x="1475" y="1142"/>
                  </a:lnTo>
                  <a:lnTo>
                    <a:pt x="1472" y="1165"/>
                  </a:lnTo>
                  <a:lnTo>
                    <a:pt x="1472" y="1184"/>
                  </a:lnTo>
                  <a:lnTo>
                    <a:pt x="1476" y="1212"/>
                  </a:lnTo>
                  <a:lnTo>
                    <a:pt x="1482" y="1235"/>
                  </a:lnTo>
                  <a:lnTo>
                    <a:pt x="1491" y="1253"/>
                  </a:lnTo>
                  <a:lnTo>
                    <a:pt x="1501" y="1271"/>
                  </a:lnTo>
                  <a:lnTo>
                    <a:pt x="1516" y="1290"/>
                  </a:lnTo>
                  <a:lnTo>
                    <a:pt x="1532" y="1309"/>
                  </a:lnTo>
                  <a:lnTo>
                    <a:pt x="1551" y="1325"/>
                  </a:lnTo>
                  <a:lnTo>
                    <a:pt x="1573" y="1338"/>
                  </a:lnTo>
                  <a:lnTo>
                    <a:pt x="1593" y="1345"/>
                  </a:lnTo>
                  <a:lnTo>
                    <a:pt x="1615" y="1351"/>
                  </a:lnTo>
                  <a:lnTo>
                    <a:pt x="1637" y="1354"/>
                  </a:lnTo>
                  <a:lnTo>
                    <a:pt x="1664" y="1356"/>
                  </a:lnTo>
                  <a:lnTo>
                    <a:pt x="1690" y="1354"/>
                  </a:lnTo>
                  <a:close/>
                </a:path>
              </a:pathLst>
            </a:custGeom>
            <a:solidFill>
              <a:srgbClr val="FFC629"/>
            </a:solidFill>
            <a:ln w="38100">
              <a:solidFill>
                <a:srgbClr val="12284C"/>
              </a:solidFill>
              <a:prstDash val="solid"/>
              <a:round/>
              <a:headEnd/>
              <a:tailEnd/>
            </a:ln>
          </p:spPr>
          <p:txBody>
            <a:bodyPr/>
            <a:lstStyle/>
            <a:p>
              <a:pPr eaLnBrk="1" fontAlgn="auto" hangingPunct="1">
                <a:spcBef>
                  <a:spcPts val="0"/>
                </a:spcBef>
                <a:spcAft>
                  <a:spcPts val="0"/>
                </a:spcAft>
                <a:defRPr/>
              </a:pPr>
              <a:endParaRPr lang="en-US" sz="1800" b="0">
                <a:solidFill>
                  <a:prstClr val="white"/>
                </a:solidFill>
                <a:latin typeface="Calibri" panose="020F0502020204030204"/>
                <a:ea typeface="+mn-ea"/>
              </a:endParaRPr>
            </a:p>
          </p:txBody>
        </p:sp>
        <p:sp>
          <p:nvSpPr>
            <p:cNvPr id="16" name="Freeform 15">
              <a:extLst>
                <a:ext uri="{FF2B5EF4-FFF2-40B4-BE49-F238E27FC236}">
                  <a16:creationId xmlns:a16="http://schemas.microsoft.com/office/drawing/2014/main" id="{5FBEFE51-D411-4541-8E26-30EC9EDEA8E4}"/>
                </a:ext>
              </a:extLst>
            </p:cNvPr>
            <p:cNvSpPr>
              <a:spLocks/>
            </p:cNvSpPr>
            <p:nvPr/>
          </p:nvSpPr>
          <p:spPr bwMode="auto">
            <a:xfrm>
              <a:off x="5430253" y="3686622"/>
              <a:ext cx="3713747" cy="2465979"/>
            </a:xfrm>
            <a:custGeom>
              <a:avLst/>
              <a:gdLst>
                <a:gd name="T0" fmla="*/ 0 w 1697"/>
                <a:gd name="T1" fmla="*/ 1377 h 1377"/>
                <a:gd name="T2" fmla="*/ 1696 w 1697"/>
                <a:gd name="T3" fmla="*/ 0 h 1377"/>
                <a:gd name="T4" fmla="*/ 1537 w 1697"/>
                <a:gd name="T5" fmla="*/ 26 h 1377"/>
                <a:gd name="T6" fmla="*/ 1542 w 1697"/>
                <a:gd name="T7" fmla="*/ 72 h 1377"/>
                <a:gd name="T8" fmla="*/ 1559 w 1697"/>
                <a:gd name="T9" fmla="*/ 133 h 1377"/>
                <a:gd name="T10" fmla="*/ 1564 w 1697"/>
                <a:gd name="T11" fmla="*/ 183 h 1377"/>
                <a:gd name="T12" fmla="*/ 1554 w 1697"/>
                <a:gd name="T13" fmla="*/ 234 h 1377"/>
                <a:gd name="T14" fmla="*/ 1518 w 1697"/>
                <a:gd name="T15" fmla="*/ 278 h 1377"/>
                <a:gd name="T16" fmla="*/ 1474 w 1697"/>
                <a:gd name="T17" fmla="*/ 310 h 1377"/>
                <a:gd name="T18" fmla="*/ 1422 w 1697"/>
                <a:gd name="T19" fmla="*/ 326 h 1377"/>
                <a:gd name="T20" fmla="*/ 1345 w 1697"/>
                <a:gd name="T21" fmla="*/ 325 h 1377"/>
                <a:gd name="T22" fmla="*/ 1296 w 1697"/>
                <a:gd name="T23" fmla="*/ 315 h 1377"/>
                <a:gd name="T24" fmla="*/ 1246 w 1697"/>
                <a:gd name="T25" fmla="*/ 280 h 1377"/>
                <a:gd name="T26" fmla="*/ 1212 w 1697"/>
                <a:gd name="T27" fmla="*/ 237 h 1377"/>
                <a:gd name="T28" fmla="*/ 1197 w 1697"/>
                <a:gd name="T29" fmla="*/ 192 h 1377"/>
                <a:gd name="T30" fmla="*/ 1200 w 1697"/>
                <a:gd name="T31" fmla="*/ 142 h 1377"/>
                <a:gd name="T32" fmla="*/ 1212 w 1697"/>
                <a:gd name="T33" fmla="*/ 96 h 1377"/>
                <a:gd name="T34" fmla="*/ 1224 w 1697"/>
                <a:gd name="T35" fmla="*/ 50 h 1377"/>
                <a:gd name="T36" fmla="*/ 1218 w 1697"/>
                <a:gd name="T37" fmla="*/ 6 h 1377"/>
                <a:gd name="T38" fmla="*/ 937 w 1697"/>
                <a:gd name="T39" fmla="*/ 54 h 1377"/>
                <a:gd name="T40" fmla="*/ 932 w 1697"/>
                <a:gd name="T41" fmla="*/ 115 h 1377"/>
                <a:gd name="T42" fmla="*/ 929 w 1697"/>
                <a:gd name="T43" fmla="*/ 167 h 1377"/>
                <a:gd name="T44" fmla="*/ 916 w 1697"/>
                <a:gd name="T45" fmla="*/ 211 h 1377"/>
                <a:gd name="T46" fmla="*/ 891 w 1697"/>
                <a:gd name="T47" fmla="*/ 240 h 1377"/>
                <a:gd name="T48" fmla="*/ 856 w 1697"/>
                <a:gd name="T49" fmla="*/ 256 h 1377"/>
                <a:gd name="T50" fmla="*/ 816 w 1697"/>
                <a:gd name="T51" fmla="*/ 261 h 1377"/>
                <a:gd name="T52" fmla="*/ 768 w 1697"/>
                <a:gd name="T53" fmla="*/ 258 h 1377"/>
                <a:gd name="T54" fmla="*/ 724 w 1697"/>
                <a:gd name="T55" fmla="*/ 255 h 1377"/>
                <a:gd name="T56" fmla="*/ 668 w 1697"/>
                <a:gd name="T57" fmla="*/ 252 h 1377"/>
                <a:gd name="T58" fmla="*/ 619 w 1697"/>
                <a:gd name="T59" fmla="*/ 258 h 1377"/>
                <a:gd name="T60" fmla="*/ 573 w 1697"/>
                <a:gd name="T61" fmla="*/ 275 h 1377"/>
                <a:gd name="T62" fmla="*/ 539 w 1697"/>
                <a:gd name="T63" fmla="*/ 306 h 1377"/>
                <a:gd name="T64" fmla="*/ 520 w 1697"/>
                <a:gd name="T65" fmla="*/ 344 h 1377"/>
                <a:gd name="T66" fmla="*/ 520 w 1697"/>
                <a:gd name="T67" fmla="*/ 388 h 1377"/>
                <a:gd name="T68" fmla="*/ 520 w 1697"/>
                <a:gd name="T69" fmla="*/ 436 h 1377"/>
                <a:gd name="T70" fmla="*/ 510 w 1697"/>
                <a:gd name="T71" fmla="*/ 476 h 1377"/>
                <a:gd name="T72" fmla="*/ 490 w 1697"/>
                <a:gd name="T73" fmla="*/ 508 h 1377"/>
                <a:gd name="T74" fmla="*/ 447 w 1697"/>
                <a:gd name="T75" fmla="*/ 530 h 1377"/>
                <a:gd name="T76" fmla="*/ 402 w 1697"/>
                <a:gd name="T77" fmla="*/ 543 h 1377"/>
                <a:gd name="T78" fmla="*/ 347 w 1697"/>
                <a:gd name="T79" fmla="*/ 555 h 1377"/>
                <a:gd name="T80" fmla="*/ 299 w 1697"/>
                <a:gd name="T81" fmla="*/ 567 h 1377"/>
                <a:gd name="T82" fmla="*/ 258 w 1697"/>
                <a:gd name="T83" fmla="*/ 583 h 1377"/>
                <a:gd name="T84" fmla="*/ 227 w 1697"/>
                <a:gd name="T85" fmla="*/ 606 h 1377"/>
                <a:gd name="T86" fmla="*/ 201 w 1697"/>
                <a:gd name="T87" fmla="*/ 643 h 1377"/>
                <a:gd name="T88" fmla="*/ 188 w 1697"/>
                <a:gd name="T89" fmla="*/ 688 h 1377"/>
                <a:gd name="T90" fmla="*/ 193 w 1697"/>
                <a:gd name="T91" fmla="*/ 735 h 1377"/>
                <a:gd name="T92" fmla="*/ 208 w 1697"/>
                <a:gd name="T93" fmla="*/ 794 h 1377"/>
                <a:gd name="T94" fmla="*/ 217 w 1697"/>
                <a:gd name="T95" fmla="*/ 844 h 1377"/>
                <a:gd name="T96" fmla="*/ 214 w 1697"/>
                <a:gd name="T97" fmla="*/ 892 h 1377"/>
                <a:gd name="T98" fmla="*/ 201 w 1697"/>
                <a:gd name="T99" fmla="*/ 936 h 1377"/>
                <a:gd name="T100" fmla="*/ 180 w 1697"/>
                <a:gd name="T101" fmla="*/ 980 h 1377"/>
                <a:gd name="T102" fmla="*/ 147 w 1697"/>
                <a:gd name="T103" fmla="*/ 1028 h 1377"/>
                <a:gd name="T104" fmla="*/ 113 w 1697"/>
                <a:gd name="T105" fmla="*/ 1059 h 1377"/>
                <a:gd name="T106" fmla="*/ 78 w 1697"/>
                <a:gd name="T107" fmla="*/ 1078 h 1377"/>
                <a:gd name="T108" fmla="*/ 25 w 1697"/>
                <a:gd name="T109" fmla="*/ 1089 h 13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97" h="1377">
                  <a:moveTo>
                    <a:pt x="0" y="1089"/>
                  </a:moveTo>
                  <a:lnTo>
                    <a:pt x="0" y="1377"/>
                  </a:lnTo>
                  <a:lnTo>
                    <a:pt x="1697" y="1377"/>
                  </a:lnTo>
                  <a:lnTo>
                    <a:pt x="1696" y="0"/>
                  </a:lnTo>
                  <a:lnTo>
                    <a:pt x="1545" y="0"/>
                  </a:lnTo>
                  <a:lnTo>
                    <a:pt x="1537" y="26"/>
                  </a:lnTo>
                  <a:lnTo>
                    <a:pt x="1537" y="45"/>
                  </a:lnTo>
                  <a:lnTo>
                    <a:pt x="1542" y="72"/>
                  </a:lnTo>
                  <a:lnTo>
                    <a:pt x="1551" y="99"/>
                  </a:lnTo>
                  <a:lnTo>
                    <a:pt x="1559" y="133"/>
                  </a:lnTo>
                  <a:lnTo>
                    <a:pt x="1564" y="159"/>
                  </a:lnTo>
                  <a:lnTo>
                    <a:pt x="1564" y="183"/>
                  </a:lnTo>
                  <a:lnTo>
                    <a:pt x="1561" y="209"/>
                  </a:lnTo>
                  <a:lnTo>
                    <a:pt x="1554" y="234"/>
                  </a:lnTo>
                  <a:lnTo>
                    <a:pt x="1537" y="258"/>
                  </a:lnTo>
                  <a:lnTo>
                    <a:pt x="1518" y="278"/>
                  </a:lnTo>
                  <a:lnTo>
                    <a:pt x="1498" y="297"/>
                  </a:lnTo>
                  <a:lnTo>
                    <a:pt x="1474" y="310"/>
                  </a:lnTo>
                  <a:lnTo>
                    <a:pt x="1447" y="321"/>
                  </a:lnTo>
                  <a:lnTo>
                    <a:pt x="1422" y="326"/>
                  </a:lnTo>
                  <a:lnTo>
                    <a:pt x="1386" y="328"/>
                  </a:lnTo>
                  <a:lnTo>
                    <a:pt x="1345" y="325"/>
                  </a:lnTo>
                  <a:lnTo>
                    <a:pt x="1319" y="321"/>
                  </a:lnTo>
                  <a:lnTo>
                    <a:pt x="1296" y="315"/>
                  </a:lnTo>
                  <a:lnTo>
                    <a:pt x="1274" y="302"/>
                  </a:lnTo>
                  <a:lnTo>
                    <a:pt x="1246" y="280"/>
                  </a:lnTo>
                  <a:lnTo>
                    <a:pt x="1228" y="259"/>
                  </a:lnTo>
                  <a:lnTo>
                    <a:pt x="1212" y="237"/>
                  </a:lnTo>
                  <a:lnTo>
                    <a:pt x="1203" y="214"/>
                  </a:lnTo>
                  <a:lnTo>
                    <a:pt x="1197" y="192"/>
                  </a:lnTo>
                  <a:lnTo>
                    <a:pt x="1197" y="167"/>
                  </a:lnTo>
                  <a:lnTo>
                    <a:pt x="1200" y="142"/>
                  </a:lnTo>
                  <a:lnTo>
                    <a:pt x="1206" y="118"/>
                  </a:lnTo>
                  <a:lnTo>
                    <a:pt x="1212" y="96"/>
                  </a:lnTo>
                  <a:lnTo>
                    <a:pt x="1219" y="73"/>
                  </a:lnTo>
                  <a:lnTo>
                    <a:pt x="1224" y="50"/>
                  </a:lnTo>
                  <a:lnTo>
                    <a:pt x="1224" y="29"/>
                  </a:lnTo>
                  <a:lnTo>
                    <a:pt x="1218" y="6"/>
                  </a:lnTo>
                  <a:lnTo>
                    <a:pt x="934" y="6"/>
                  </a:lnTo>
                  <a:lnTo>
                    <a:pt x="937" y="54"/>
                  </a:lnTo>
                  <a:lnTo>
                    <a:pt x="934" y="88"/>
                  </a:lnTo>
                  <a:lnTo>
                    <a:pt x="932" y="115"/>
                  </a:lnTo>
                  <a:lnTo>
                    <a:pt x="932" y="140"/>
                  </a:lnTo>
                  <a:lnTo>
                    <a:pt x="929" y="167"/>
                  </a:lnTo>
                  <a:lnTo>
                    <a:pt x="923" y="193"/>
                  </a:lnTo>
                  <a:lnTo>
                    <a:pt x="916" y="211"/>
                  </a:lnTo>
                  <a:lnTo>
                    <a:pt x="906" y="227"/>
                  </a:lnTo>
                  <a:lnTo>
                    <a:pt x="891" y="240"/>
                  </a:lnTo>
                  <a:lnTo>
                    <a:pt x="875" y="250"/>
                  </a:lnTo>
                  <a:lnTo>
                    <a:pt x="856" y="256"/>
                  </a:lnTo>
                  <a:lnTo>
                    <a:pt x="835" y="259"/>
                  </a:lnTo>
                  <a:lnTo>
                    <a:pt x="816" y="261"/>
                  </a:lnTo>
                  <a:lnTo>
                    <a:pt x="791" y="261"/>
                  </a:lnTo>
                  <a:lnTo>
                    <a:pt x="768" y="258"/>
                  </a:lnTo>
                  <a:lnTo>
                    <a:pt x="749" y="256"/>
                  </a:lnTo>
                  <a:lnTo>
                    <a:pt x="724" y="255"/>
                  </a:lnTo>
                  <a:lnTo>
                    <a:pt x="698" y="252"/>
                  </a:lnTo>
                  <a:lnTo>
                    <a:pt x="668" y="252"/>
                  </a:lnTo>
                  <a:lnTo>
                    <a:pt x="643" y="255"/>
                  </a:lnTo>
                  <a:lnTo>
                    <a:pt x="619" y="258"/>
                  </a:lnTo>
                  <a:lnTo>
                    <a:pt x="592" y="265"/>
                  </a:lnTo>
                  <a:lnTo>
                    <a:pt x="573" y="275"/>
                  </a:lnTo>
                  <a:lnTo>
                    <a:pt x="553" y="288"/>
                  </a:lnTo>
                  <a:lnTo>
                    <a:pt x="539" y="306"/>
                  </a:lnTo>
                  <a:lnTo>
                    <a:pt x="526" y="325"/>
                  </a:lnTo>
                  <a:lnTo>
                    <a:pt x="520" y="344"/>
                  </a:lnTo>
                  <a:lnTo>
                    <a:pt x="517" y="366"/>
                  </a:lnTo>
                  <a:lnTo>
                    <a:pt x="520" y="388"/>
                  </a:lnTo>
                  <a:lnTo>
                    <a:pt x="522" y="411"/>
                  </a:lnTo>
                  <a:lnTo>
                    <a:pt x="520" y="436"/>
                  </a:lnTo>
                  <a:lnTo>
                    <a:pt x="516" y="455"/>
                  </a:lnTo>
                  <a:lnTo>
                    <a:pt x="510" y="476"/>
                  </a:lnTo>
                  <a:lnTo>
                    <a:pt x="501" y="495"/>
                  </a:lnTo>
                  <a:lnTo>
                    <a:pt x="490" y="508"/>
                  </a:lnTo>
                  <a:lnTo>
                    <a:pt x="470" y="521"/>
                  </a:lnTo>
                  <a:lnTo>
                    <a:pt x="447" y="530"/>
                  </a:lnTo>
                  <a:lnTo>
                    <a:pt x="424" y="538"/>
                  </a:lnTo>
                  <a:lnTo>
                    <a:pt x="402" y="543"/>
                  </a:lnTo>
                  <a:lnTo>
                    <a:pt x="378" y="549"/>
                  </a:lnTo>
                  <a:lnTo>
                    <a:pt x="347" y="555"/>
                  </a:lnTo>
                  <a:lnTo>
                    <a:pt x="324" y="560"/>
                  </a:lnTo>
                  <a:lnTo>
                    <a:pt x="299" y="567"/>
                  </a:lnTo>
                  <a:lnTo>
                    <a:pt x="278" y="574"/>
                  </a:lnTo>
                  <a:lnTo>
                    <a:pt x="258" y="583"/>
                  </a:lnTo>
                  <a:lnTo>
                    <a:pt x="242" y="595"/>
                  </a:lnTo>
                  <a:lnTo>
                    <a:pt x="227" y="606"/>
                  </a:lnTo>
                  <a:lnTo>
                    <a:pt x="211" y="625"/>
                  </a:lnTo>
                  <a:lnTo>
                    <a:pt x="201" y="643"/>
                  </a:lnTo>
                  <a:lnTo>
                    <a:pt x="192" y="664"/>
                  </a:lnTo>
                  <a:lnTo>
                    <a:pt x="188" y="688"/>
                  </a:lnTo>
                  <a:lnTo>
                    <a:pt x="191" y="712"/>
                  </a:lnTo>
                  <a:lnTo>
                    <a:pt x="193" y="735"/>
                  </a:lnTo>
                  <a:lnTo>
                    <a:pt x="201" y="763"/>
                  </a:lnTo>
                  <a:lnTo>
                    <a:pt x="208" y="794"/>
                  </a:lnTo>
                  <a:lnTo>
                    <a:pt x="214" y="822"/>
                  </a:lnTo>
                  <a:lnTo>
                    <a:pt x="217" y="844"/>
                  </a:lnTo>
                  <a:lnTo>
                    <a:pt x="217" y="864"/>
                  </a:lnTo>
                  <a:lnTo>
                    <a:pt x="214" y="892"/>
                  </a:lnTo>
                  <a:lnTo>
                    <a:pt x="207" y="916"/>
                  </a:lnTo>
                  <a:lnTo>
                    <a:pt x="201" y="936"/>
                  </a:lnTo>
                  <a:lnTo>
                    <a:pt x="192" y="955"/>
                  </a:lnTo>
                  <a:lnTo>
                    <a:pt x="180" y="980"/>
                  </a:lnTo>
                  <a:lnTo>
                    <a:pt x="164" y="1008"/>
                  </a:lnTo>
                  <a:lnTo>
                    <a:pt x="147" y="1028"/>
                  </a:lnTo>
                  <a:lnTo>
                    <a:pt x="129" y="1045"/>
                  </a:lnTo>
                  <a:lnTo>
                    <a:pt x="113" y="1059"/>
                  </a:lnTo>
                  <a:lnTo>
                    <a:pt x="95" y="1071"/>
                  </a:lnTo>
                  <a:lnTo>
                    <a:pt x="78" y="1078"/>
                  </a:lnTo>
                  <a:lnTo>
                    <a:pt x="53" y="1084"/>
                  </a:lnTo>
                  <a:lnTo>
                    <a:pt x="25" y="1089"/>
                  </a:lnTo>
                  <a:lnTo>
                    <a:pt x="0" y="1089"/>
                  </a:lnTo>
                  <a:close/>
                </a:path>
              </a:pathLst>
            </a:custGeom>
            <a:solidFill>
              <a:srgbClr val="FFC629"/>
            </a:solidFill>
            <a:ln w="38100">
              <a:solidFill>
                <a:srgbClr val="12284C"/>
              </a:solidFill>
              <a:prstDash val="solid"/>
              <a:round/>
              <a:headEnd/>
              <a:tailEnd/>
            </a:ln>
          </p:spPr>
          <p:txBody>
            <a:bodyPr/>
            <a:lstStyle/>
            <a:p>
              <a:pPr eaLnBrk="1" fontAlgn="auto" hangingPunct="1">
                <a:spcBef>
                  <a:spcPts val="0"/>
                </a:spcBef>
                <a:spcAft>
                  <a:spcPts val="0"/>
                </a:spcAft>
                <a:defRPr/>
              </a:pPr>
              <a:endParaRPr lang="en-US" sz="1800" b="0" dirty="0">
                <a:solidFill>
                  <a:prstClr val="white"/>
                </a:solidFill>
                <a:latin typeface="Calibri" panose="020F0502020204030204"/>
                <a:ea typeface="+mn-ea"/>
              </a:endParaRPr>
            </a:p>
          </p:txBody>
        </p:sp>
        <p:sp>
          <p:nvSpPr>
            <p:cNvPr id="17" name="Text Box 16">
              <a:extLst>
                <a:ext uri="{FF2B5EF4-FFF2-40B4-BE49-F238E27FC236}">
                  <a16:creationId xmlns:a16="http://schemas.microsoft.com/office/drawing/2014/main" id="{55775705-8AF5-4A85-9EAE-AC376009E7F9}"/>
                </a:ext>
              </a:extLst>
            </p:cNvPr>
            <p:cNvSpPr txBox="1">
              <a:spLocks noChangeArrowheads="1"/>
            </p:cNvSpPr>
            <p:nvPr/>
          </p:nvSpPr>
          <p:spPr bwMode="auto">
            <a:xfrm>
              <a:off x="6532620" y="4508772"/>
              <a:ext cx="2521061" cy="112345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200">
                  <a:solidFill>
                    <a:srgbClr val="12284C"/>
                  </a:solidFill>
                  <a:cs typeface="Arial" panose="020B0604020202020204" pitchFamily="34" charset="0"/>
                </a:rPr>
                <a:t>Organizational</a:t>
              </a:r>
            </a:p>
            <a:p>
              <a:pPr algn="ctr" eaLnBrk="1" hangingPunct="1"/>
              <a:r>
                <a:rPr lang="en-US" altLang="en-US" sz="2200">
                  <a:solidFill>
                    <a:srgbClr val="12284C"/>
                  </a:solidFill>
                  <a:cs typeface="Arial" panose="020B0604020202020204" pitchFamily="34" charset="0"/>
                </a:rPr>
                <a:t>Change</a:t>
              </a:r>
            </a:p>
            <a:p>
              <a:pPr algn="ctr" eaLnBrk="1" hangingPunct="1"/>
              <a:r>
                <a:rPr lang="en-US" altLang="en-US" sz="2200">
                  <a:solidFill>
                    <a:srgbClr val="12284C"/>
                  </a:solidFill>
                  <a:cs typeface="Arial" panose="020B0604020202020204" pitchFamily="34" charset="0"/>
                </a:rPr>
                <a:t>Management</a:t>
              </a:r>
            </a:p>
          </p:txBody>
        </p:sp>
        <p:sp>
          <p:nvSpPr>
            <p:cNvPr id="18" name="Text Box 17">
              <a:extLst>
                <a:ext uri="{FF2B5EF4-FFF2-40B4-BE49-F238E27FC236}">
                  <a16:creationId xmlns:a16="http://schemas.microsoft.com/office/drawing/2014/main" id="{FAAE6587-B7A9-4EDB-A6CE-06985D63BE21}"/>
                </a:ext>
              </a:extLst>
            </p:cNvPr>
            <p:cNvSpPr txBox="1">
              <a:spLocks noChangeArrowheads="1"/>
            </p:cNvSpPr>
            <p:nvPr/>
          </p:nvSpPr>
          <p:spPr bwMode="auto">
            <a:xfrm>
              <a:off x="1941906" y="4689823"/>
              <a:ext cx="2416017" cy="95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2200" dirty="0">
                  <a:solidFill>
                    <a:srgbClr val="12284C"/>
                  </a:solidFill>
                  <a:cs typeface="Arial" panose="020B0604020202020204" pitchFamily="34" charset="0"/>
                </a:rPr>
                <a:t>Data </a:t>
              </a:r>
            </a:p>
            <a:p>
              <a:pPr algn="ctr" eaLnBrk="1" hangingPunct="1">
                <a:spcBef>
                  <a:spcPct val="50000"/>
                </a:spcBef>
              </a:pPr>
              <a:r>
                <a:rPr lang="en-US" altLang="en-US" sz="2200" dirty="0">
                  <a:solidFill>
                    <a:srgbClr val="12284C"/>
                  </a:solidFill>
                  <a:cs typeface="Arial" panose="020B0604020202020204" pitchFamily="34" charset="0"/>
                </a:rPr>
                <a:t>Governance</a:t>
              </a:r>
            </a:p>
          </p:txBody>
        </p:sp>
      </p:grpSp>
    </p:spTree>
    <p:extLst>
      <p:ext uri="{BB962C8B-B14F-4D97-AF65-F5344CB8AC3E}">
        <p14:creationId xmlns:p14="http://schemas.microsoft.com/office/powerpoint/2010/main" val="727156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62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138335"/>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52" y="90205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0"/>
            <a:ext cx="11439848" cy="120996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Align project governance for transformation</a:t>
            </a:r>
          </a:p>
        </p:txBody>
      </p:sp>
      <p:sp>
        <p:nvSpPr>
          <p:cNvPr id="21" name="Google Shape;755;p43">
            <a:extLst>
              <a:ext uri="{FF2B5EF4-FFF2-40B4-BE49-F238E27FC236}">
                <a16:creationId xmlns:a16="http://schemas.microsoft.com/office/drawing/2014/main" id="{DABA50A2-ACDA-4C38-B4B7-410A4A3B5A76}"/>
              </a:ext>
            </a:extLst>
          </p:cNvPr>
          <p:cNvSpPr>
            <a:spLocks/>
          </p:cNvSpPr>
          <p:nvPr/>
        </p:nvSpPr>
        <p:spPr bwMode="auto">
          <a:xfrm>
            <a:off x="1501743" y="3363557"/>
            <a:ext cx="1311275" cy="655637"/>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chemeClr val="bg1"/>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12284C"/>
                </a:solidFill>
                <a:cs typeface="Arial" panose="020B0604020202020204" pitchFamily="34" charset="0"/>
                <a:sym typeface="Arial" panose="020B0604020202020204" pitchFamily="34" charset="0"/>
              </a:rPr>
              <a:t>Realign Governance</a:t>
            </a:r>
            <a:endParaRPr lang="en-US" altLang="en-US">
              <a:solidFill>
                <a:srgbClr val="12284C"/>
              </a:solidFill>
              <a:cs typeface="Arial" panose="020B0604020202020204" pitchFamily="34" charset="0"/>
            </a:endParaRPr>
          </a:p>
        </p:txBody>
      </p:sp>
      <p:sp>
        <p:nvSpPr>
          <p:cNvPr id="22" name="Google Shape;756;p43">
            <a:extLst>
              <a:ext uri="{FF2B5EF4-FFF2-40B4-BE49-F238E27FC236}">
                <a16:creationId xmlns:a16="http://schemas.microsoft.com/office/drawing/2014/main" id="{690DEB20-AA1B-49D9-BA91-73CD3D0D9DB9}"/>
              </a:ext>
            </a:extLst>
          </p:cNvPr>
          <p:cNvSpPr>
            <a:spLocks/>
          </p:cNvSpPr>
          <p:nvPr/>
        </p:nvSpPr>
        <p:spPr bwMode="auto">
          <a:xfrm rot="17640000">
            <a:off x="2452655" y="3114320"/>
            <a:ext cx="1246187" cy="23812"/>
          </a:xfrm>
          <a:custGeom>
            <a:avLst/>
            <a:gdLst>
              <a:gd name="T0" fmla="*/ 0 w 1247253"/>
              <a:gd name="T1" fmla="*/ 11624 h 24389"/>
              <a:gd name="T2" fmla="*/ 1245122 w 1247253"/>
              <a:gd name="T3" fmla="*/ 11624 h 24389"/>
              <a:gd name="T4" fmla="*/ 0 60000 65536"/>
              <a:gd name="T5" fmla="*/ 0 60000 65536"/>
            </a:gdLst>
            <a:ahLst/>
            <a:cxnLst>
              <a:cxn ang="T4">
                <a:pos x="T0" y="T1"/>
              </a:cxn>
              <a:cxn ang="T5">
                <a:pos x="T2" y="T3"/>
              </a:cxn>
            </a:cxnLst>
            <a:rect l="0" t="0" r="r" b="b"/>
            <a:pathLst>
              <a:path w="1247253" h="24389" extrusionOk="0">
                <a:moveTo>
                  <a:pt x="0" y="12194"/>
                </a:moveTo>
                <a:lnTo>
                  <a:pt x="1247253" y="12194"/>
                </a:lnTo>
              </a:path>
            </a:pathLst>
          </a:custGeom>
          <a:noFill/>
          <a:ln w="25400" cap="flat" cmpd="sng">
            <a:solidFill>
              <a:srgbClr val="00407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605125" tIns="0" rIns="605125" bIns="0" anchor="ctr"/>
          <a:lstStyle/>
          <a:p>
            <a:endParaRPr lang="en-US">
              <a:latin typeface="Arial" panose="020B0604020202020204" pitchFamily="34" charset="0"/>
              <a:cs typeface="Arial" panose="020B0604020202020204" pitchFamily="34" charset="0"/>
            </a:endParaRPr>
          </a:p>
        </p:txBody>
      </p:sp>
      <p:sp>
        <p:nvSpPr>
          <p:cNvPr id="23" name="Google Shape;757;p43">
            <a:extLst>
              <a:ext uri="{FF2B5EF4-FFF2-40B4-BE49-F238E27FC236}">
                <a16:creationId xmlns:a16="http://schemas.microsoft.com/office/drawing/2014/main" id="{350F4E7C-11AA-4BF0-B1CE-238447EEF24D}"/>
              </a:ext>
            </a:extLst>
          </p:cNvPr>
          <p:cNvSpPr>
            <a:spLocks/>
          </p:cNvSpPr>
          <p:nvPr/>
        </p:nvSpPr>
        <p:spPr bwMode="auto">
          <a:xfrm>
            <a:off x="3338480" y="2231669"/>
            <a:ext cx="1311275" cy="657225"/>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12284C"/>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PMO Capabilities</a:t>
            </a:r>
            <a:endParaRPr lang="en-US" altLang="en-US">
              <a:cs typeface="Arial" panose="020B0604020202020204" pitchFamily="34" charset="0"/>
            </a:endParaRPr>
          </a:p>
        </p:txBody>
      </p:sp>
      <p:sp>
        <p:nvSpPr>
          <p:cNvPr id="24" name="Google Shape;758;p43">
            <a:extLst>
              <a:ext uri="{FF2B5EF4-FFF2-40B4-BE49-F238E27FC236}">
                <a16:creationId xmlns:a16="http://schemas.microsoft.com/office/drawing/2014/main" id="{864ABA0A-AF23-40C8-9681-8DC49D213530}"/>
              </a:ext>
            </a:extLst>
          </p:cNvPr>
          <p:cNvSpPr>
            <a:spLocks/>
          </p:cNvSpPr>
          <p:nvPr/>
        </p:nvSpPr>
        <p:spPr bwMode="auto">
          <a:xfrm rot="18240000">
            <a:off x="4452905" y="2171344"/>
            <a:ext cx="919163" cy="23813"/>
          </a:xfrm>
          <a:custGeom>
            <a:avLst/>
            <a:gdLst>
              <a:gd name="T0" fmla="*/ 0 w 918898"/>
              <a:gd name="T1" fmla="*/ 11625 h 24389"/>
              <a:gd name="T2" fmla="*/ 919428 w 918898"/>
              <a:gd name="T3" fmla="*/ 11625 h 24389"/>
              <a:gd name="T4" fmla="*/ 0 60000 65536"/>
              <a:gd name="T5" fmla="*/ 0 60000 65536"/>
            </a:gdLst>
            <a:ahLst/>
            <a:cxnLst>
              <a:cxn ang="T4">
                <a:pos x="T0" y="T1"/>
              </a:cxn>
              <a:cxn ang="T5">
                <a:pos x="T2" y="T3"/>
              </a:cxn>
            </a:cxnLst>
            <a:rect l="0" t="0" r="r" b="b"/>
            <a:pathLst>
              <a:path w="918898" h="24389" extrusionOk="0">
                <a:moveTo>
                  <a:pt x="0" y="12194"/>
                </a:moveTo>
                <a:lnTo>
                  <a:pt x="918898"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449175" tIns="0" rIns="449175" bIns="0" anchor="ctr"/>
          <a:lstStyle/>
          <a:p>
            <a:endParaRPr lang="en-US">
              <a:latin typeface="Arial" panose="020B0604020202020204" pitchFamily="34" charset="0"/>
              <a:cs typeface="Arial" panose="020B0604020202020204" pitchFamily="34" charset="0"/>
            </a:endParaRPr>
          </a:p>
        </p:txBody>
      </p:sp>
      <p:sp>
        <p:nvSpPr>
          <p:cNvPr id="25" name="Google Shape;759;p43">
            <a:extLst>
              <a:ext uri="{FF2B5EF4-FFF2-40B4-BE49-F238E27FC236}">
                <a16:creationId xmlns:a16="http://schemas.microsoft.com/office/drawing/2014/main" id="{CB861ED7-ADC0-4C4B-9832-B59A09DA0D27}"/>
              </a:ext>
            </a:extLst>
          </p:cNvPr>
          <p:cNvSpPr>
            <a:spLocks/>
          </p:cNvSpPr>
          <p:nvPr/>
        </p:nvSpPr>
        <p:spPr bwMode="auto">
          <a:xfrm>
            <a:off x="5175218" y="1477607"/>
            <a:ext cx="1311275" cy="655637"/>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12284C"/>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Project</a:t>
            </a:r>
            <a:endParaRPr lang="en-US" altLang="en-US">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Managers</a:t>
            </a:r>
            <a:endParaRPr lang="en-US" altLang="en-US">
              <a:cs typeface="Arial" panose="020B0604020202020204" pitchFamily="34" charset="0"/>
            </a:endParaRPr>
          </a:p>
        </p:txBody>
      </p:sp>
      <p:sp>
        <p:nvSpPr>
          <p:cNvPr id="26" name="Google Shape;760;p43">
            <a:extLst>
              <a:ext uri="{FF2B5EF4-FFF2-40B4-BE49-F238E27FC236}">
                <a16:creationId xmlns:a16="http://schemas.microsoft.com/office/drawing/2014/main" id="{32155853-1EC4-4E8C-83E0-75A7663368EF}"/>
              </a:ext>
            </a:extLst>
          </p:cNvPr>
          <p:cNvSpPr>
            <a:spLocks/>
          </p:cNvSpPr>
          <p:nvPr/>
        </p:nvSpPr>
        <p:spPr bwMode="auto">
          <a:xfrm>
            <a:off x="4649755" y="2547582"/>
            <a:ext cx="525463" cy="25400"/>
          </a:xfrm>
          <a:custGeom>
            <a:avLst/>
            <a:gdLst>
              <a:gd name="T0" fmla="*/ 0 w 524750"/>
              <a:gd name="T1" fmla="*/ 13225 h 24389"/>
              <a:gd name="T2" fmla="*/ 526177 w 524750"/>
              <a:gd name="T3" fmla="*/ 13225 h 24389"/>
              <a:gd name="T4" fmla="*/ 0 60000 65536"/>
              <a:gd name="T5" fmla="*/ 0 60000 65536"/>
            </a:gdLst>
            <a:ahLst/>
            <a:cxnLst>
              <a:cxn ang="T4">
                <a:pos x="T0" y="T1"/>
              </a:cxn>
              <a:cxn ang="T5">
                <a:pos x="T2" y="T3"/>
              </a:cxn>
            </a:cxnLst>
            <a:rect l="0" t="0" r="r" b="b"/>
            <a:pathLst>
              <a:path w="524750" h="24389" extrusionOk="0">
                <a:moveTo>
                  <a:pt x="0" y="12194"/>
                </a:moveTo>
                <a:lnTo>
                  <a:pt x="524750"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261950" tIns="0" rIns="261950" bIns="0" anchor="ctr"/>
          <a:lstStyle/>
          <a:p>
            <a:endParaRPr lang="en-US">
              <a:latin typeface="Arial" panose="020B0604020202020204" pitchFamily="34" charset="0"/>
              <a:cs typeface="Arial" panose="020B0604020202020204" pitchFamily="34" charset="0"/>
            </a:endParaRPr>
          </a:p>
        </p:txBody>
      </p:sp>
      <p:sp>
        <p:nvSpPr>
          <p:cNvPr id="27" name="Google Shape;761;p43">
            <a:extLst>
              <a:ext uri="{FF2B5EF4-FFF2-40B4-BE49-F238E27FC236}">
                <a16:creationId xmlns:a16="http://schemas.microsoft.com/office/drawing/2014/main" id="{7385D8DC-F6BC-44B9-B1E8-756CB1C93DC3}"/>
              </a:ext>
            </a:extLst>
          </p:cNvPr>
          <p:cNvSpPr>
            <a:spLocks/>
          </p:cNvSpPr>
          <p:nvPr/>
        </p:nvSpPr>
        <p:spPr bwMode="auto">
          <a:xfrm>
            <a:off x="5175218" y="2231669"/>
            <a:ext cx="1311275" cy="657225"/>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12284C"/>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dirty="0">
                <a:solidFill>
                  <a:srgbClr val="FFFFFF"/>
                </a:solidFill>
                <a:cs typeface="Arial" panose="020B0604020202020204" pitchFamily="34" charset="0"/>
                <a:sym typeface="Arial" panose="020B0604020202020204" pitchFamily="34" charset="0"/>
              </a:rPr>
              <a:t>Change</a:t>
            </a:r>
            <a:endParaRPr lang="en-US" altLang="en-US" dirty="0">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dirty="0">
                <a:solidFill>
                  <a:srgbClr val="FFFFFF"/>
                </a:solidFill>
                <a:cs typeface="Arial" panose="020B0604020202020204" pitchFamily="34" charset="0"/>
                <a:sym typeface="Arial" panose="020B0604020202020204" pitchFamily="34" charset="0"/>
              </a:rPr>
              <a:t>Management</a:t>
            </a:r>
            <a:endParaRPr lang="en-US" altLang="en-US" dirty="0">
              <a:cs typeface="Arial" panose="020B0604020202020204" pitchFamily="34" charset="0"/>
            </a:endParaRPr>
          </a:p>
        </p:txBody>
      </p:sp>
      <p:sp>
        <p:nvSpPr>
          <p:cNvPr id="28" name="Google Shape;762;p43">
            <a:extLst>
              <a:ext uri="{FF2B5EF4-FFF2-40B4-BE49-F238E27FC236}">
                <a16:creationId xmlns:a16="http://schemas.microsoft.com/office/drawing/2014/main" id="{A715B969-0300-4E0C-B6A4-41B0B924D11A}"/>
              </a:ext>
            </a:extLst>
          </p:cNvPr>
          <p:cNvSpPr>
            <a:spLocks/>
          </p:cNvSpPr>
          <p:nvPr/>
        </p:nvSpPr>
        <p:spPr bwMode="auto">
          <a:xfrm rot="3300000">
            <a:off x="4452906" y="2925406"/>
            <a:ext cx="919162" cy="23813"/>
          </a:xfrm>
          <a:custGeom>
            <a:avLst/>
            <a:gdLst>
              <a:gd name="T0" fmla="*/ 0 w 918898"/>
              <a:gd name="T1" fmla="*/ 11625 h 24389"/>
              <a:gd name="T2" fmla="*/ 919426 w 918898"/>
              <a:gd name="T3" fmla="*/ 11625 h 24389"/>
              <a:gd name="T4" fmla="*/ 0 60000 65536"/>
              <a:gd name="T5" fmla="*/ 0 60000 65536"/>
            </a:gdLst>
            <a:ahLst/>
            <a:cxnLst>
              <a:cxn ang="T4">
                <a:pos x="T0" y="T1"/>
              </a:cxn>
              <a:cxn ang="T5">
                <a:pos x="T2" y="T3"/>
              </a:cxn>
            </a:cxnLst>
            <a:rect l="0" t="0" r="r" b="b"/>
            <a:pathLst>
              <a:path w="918898" h="24389" extrusionOk="0">
                <a:moveTo>
                  <a:pt x="0" y="12194"/>
                </a:moveTo>
                <a:lnTo>
                  <a:pt x="918898"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449175" tIns="0" rIns="449175" bIns="0" anchor="ctr"/>
          <a:lstStyle/>
          <a:p>
            <a:endParaRPr lang="en-US">
              <a:latin typeface="Arial" panose="020B0604020202020204" pitchFamily="34" charset="0"/>
              <a:cs typeface="Arial" panose="020B0604020202020204" pitchFamily="34" charset="0"/>
            </a:endParaRPr>
          </a:p>
        </p:txBody>
      </p:sp>
      <p:sp>
        <p:nvSpPr>
          <p:cNvPr id="29" name="Google Shape;763;p43">
            <a:extLst>
              <a:ext uri="{FF2B5EF4-FFF2-40B4-BE49-F238E27FC236}">
                <a16:creationId xmlns:a16="http://schemas.microsoft.com/office/drawing/2014/main" id="{0F3AD3E7-5A96-4199-AE88-D22954F1B146}"/>
              </a:ext>
            </a:extLst>
          </p:cNvPr>
          <p:cNvSpPr>
            <a:spLocks/>
          </p:cNvSpPr>
          <p:nvPr/>
        </p:nvSpPr>
        <p:spPr bwMode="auto">
          <a:xfrm>
            <a:off x="5175218" y="2987319"/>
            <a:ext cx="1311275"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12284C"/>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Portfolio</a:t>
            </a:r>
            <a:endParaRPr lang="en-US" altLang="en-US">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Mgmt.</a:t>
            </a:r>
            <a:endParaRPr lang="en-US" altLang="en-US">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Tools</a:t>
            </a:r>
            <a:endParaRPr lang="en-US" altLang="en-US">
              <a:cs typeface="Arial" panose="020B0604020202020204" pitchFamily="34" charset="0"/>
            </a:endParaRPr>
          </a:p>
        </p:txBody>
      </p:sp>
      <p:sp>
        <p:nvSpPr>
          <p:cNvPr id="30" name="Google Shape;764;p43">
            <a:extLst>
              <a:ext uri="{FF2B5EF4-FFF2-40B4-BE49-F238E27FC236}">
                <a16:creationId xmlns:a16="http://schemas.microsoft.com/office/drawing/2014/main" id="{755E0710-BCD5-4895-9333-199B84E86E3B}"/>
              </a:ext>
            </a:extLst>
          </p:cNvPr>
          <p:cNvSpPr>
            <a:spLocks/>
          </p:cNvSpPr>
          <p:nvPr/>
        </p:nvSpPr>
        <p:spPr bwMode="auto">
          <a:xfrm>
            <a:off x="6486493" y="3301644"/>
            <a:ext cx="525462" cy="25400"/>
          </a:xfrm>
          <a:custGeom>
            <a:avLst/>
            <a:gdLst>
              <a:gd name="T0" fmla="*/ 0 w 524750"/>
              <a:gd name="T1" fmla="*/ 13225 h 24389"/>
              <a:gd name="T2" fmla="*/ 526175 w 524750"/>
              <a:gd name="T3" fmla="*/ 13225 h 24389"/>
              <a:gd name="T4" fmla="*/ 0 60000 65536"/>
              <a:gd name="T5" fmla="*/ 0 60000 65536"/>
            </a:gdLst>
            <a:ahLst/>
            <a:cxnLst>
              <a:cxn ang="T4">
                <a:pos x="T0" y="T1"/>
              </a:cxn>
              <a:cxn ang="T5">
                <a:pos x="T2" y="T3"/>
              </a:cxn>
            </a:cxnLst>
            <a:rect l="0" t="0" r="r" b="b"/>
            <a:pathLst>
              <a:path w="524750" h="24389" extrusionOk="0">
                <a:moveTo>
                  <a:pt x="0" y="12194"/>
                </a:moveTo>
                <a:lnTo>
                  <a:pt x="524750"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261950" tIns="0" rIns="261950" bIns="0" anchor="ctr"/>
          <a:lstStyle/>
          <a:p>
            <a:endParaRPr lang="en-US">
              <a:latin typeface="Arial" panose="020B0604020202020204" pitchFamily="34" charset="0"/>
              <a:cs typeface="Arial" panose="020B0604020202020204" pitchFamily="34" charset="0"/>
            </a:endParaRPr>
          </a:p>
        </p:txBody>
      </p:sp>
      <p:sp>
        <p:nvSpPr>
          <p:cNvPr id="31" name="Google Shape;765;p43">
            <a:extLst>
              <a:ext uri="{FF2B5EF4-FFF2-40B4-BE49-F238E27FC236}">
                <a16:creationId xmlns:a16="http://schemas.microsoft.com/office/drawing/2014/main" id="{827C844F-C633-4E33-999E-6F3C5F4739D6}"/>
              </a:ext>
            </a:extLst>
          </p:cNvPr>
          <p:cNvSpPr>
            <a:spLocks/>
          </p:cNvSpPr>
          <p:nvPr/>
        </p:nvSpPr>
        <p:spPr bwMode="auto">
          <a:xfrm>
            <a:off x="7011955" y="2987319"/>
            <a:ext cx="1311275"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12284C"/>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Create Prioritized</a:t>
            </a:r>
            <a:endParaRPr lang="en-US" altLang="en-US">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List of Projects</a:t>
            </a:r>
            <a:endParaRPr lang="en-US" altLang="en-US">
              <a:cs typeface="Arial" panose="020B0604020202020204" pitchFamily="34" charset="0"/>
            </a:endParaRPr>
          </a:p>
        </p:txBody>
      </p:sp>
      <p:sp>
        <p:nvSpPr>
          <p:cNvPr id="32" name="Google Shape;766;p43">
            <a:extLst>
              <a:ext uri="{FF2B5EF4-FFF2-40B4-BE49-F238E27FC236}">
                <a16:creationId xmlns:a16="http://schemas.microsoft.com/office/drawing/2014/main" id="{A3F788D0-F5F2-4CCC-9C9A-AFC1F59CFD85}"/>
              </a:ext>
            </a:extLst>
          </p:cNvPr>
          <p:cNvSpPr>
            <a:spLocks/>
          </p:cNvSpPr>
          <p:nvPr/>
        </p:nvSpPr>
        <p:spPr bwMode="auto">
          <a:xfrm>
            <a:off x="8323230" y="3301644"/>
            <a:ext cx="525463" cy="25400"/>
          </a:xfrm>
          <a:custGeom>
            <a:avLst/>
            <a:gdLst>
              <a:gd name="T0" fmla="*/ 0 w 524750"/>
              <a:gd name="T1" fmla="*/ 13225 h 24389"/>
              <a:gd name="T2" fmla="*/ 526177 w 524750"/>
              <a:gd name="T3" fmla="*/ 13225 h 24389"/>
              <a:gd name="T4" fmla="*/ 0 60000 65536"/>
              <a:gd name="T5" fmla="*/ 0 60000 65536"/>
            </a:gdLst>
            <a:ahLst/>
            <a:cxnLst>
              <a:cxn ang="T4">
                <a:pos x="T0" y="T1"/>
              </a:cxn>
              <a:cxn ang="T5">
                <a:pos x="T2" y="T3"/>
              </a:cxn>
            </a:cxnLst>
            <a:rect l="0" t="0" r="r" b="b"/>
            <a:pathLst>
              <a:path w="524750" h="24389" extrusionOk="0">
                <a:moveTo>
                  <a:pt x="0" y="12194"/>
                </a:moveTo>
                <a:lnTo>
                  <a:pt x="524750"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261950" tIns="0" rIns="261950" bIns="0" anchor="ctr"/>
          <a:lstStyle/>
          <a:p>
            <a:endParaRPr lang="en-US">
              <a:latin typeface="Arial" panose="020B0604020202020204" pitchFamily="34" charset="0"/>
              <a:cs typeface="Arial" panose="020B0604020202020204" pitchFamily="34" charset="0"/>
            </a:endParaRPr>
          </a:p>
        </p:txBody>
      </p:sp>
      <p:sp>
        <p:nvSpPr>
          <p:cNvPr id="33" name="Google Shape;767;p43">
            <a:extLst>
              <a:ext uri="{FF2B5EF4-FFF2-40B4-BE49-F238E27FC236}">
                <a16:creationId xmlns:a16="http://schemas.microsoft.com/office/drawing/2014/main" id="{47EA4237-309C-4013-80AD-FA8EEC13688B}"/>
              </a:ext>
            </a:extLst>
          </p:cNvPr>
          <p:cNvSpPr>
            <a:spLocks/>
          </p:cNvSpPr>
          <p:nvPr/>
        </p:nvSpPr>
        <p:spPr bwMode="auto">
          <a:xfrm>
            <a:off x="8848693" y="2987319"/>
            <a:ext cx="1311275"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12284C"/>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Business Driven Leadership</a:t>
            </a:r>
            <a:endParaRPr lang="en-US" altLang="en-US">
              <a:cs typeface="Arial" panose="020B0604020202020204" pitchFamily="34" charset="0"/>
            </a:endParaRPr>
          </a:p>
        </p:txBody>
      </p:sp>
      <p:sp>
        <p:nvSpPr>
          <p:cNvPr id="34" name="Google Shape;768;p43">
            <a:extLst>
              <a:ext uri="{FF2B5EF4-FFF2-40B4-BE49-F238E27FC236}">
                <a16:creationId xmlns:a16="http://schemas.microsoft.com/office/drawing/2014/main" id="{95BC3765-A188-4EC5-9C36-690E9B5B3017}"/>
              </a:ext>
            </a:extLst>
          </p:cNvPr>
          <p:cNvSpPr>
            <a:spLocks/>
          </p:cNvSpPr>
          <p:nvPr/>
        </p:nvSpPr>
        <p:spPr bwMode="auto">
          <a:xfrm rot="3900000">
            <a:off x="2451861" y="4245414"/>
            <a:ext cx="1247775" cy="23812"/>
          </a:xfrm>
          <a:custGeom>
            <a:avLst/>
            <a:gdLst>
              <a:gd name="T0" fmla="*/ 0 w 1247253"/>
              <a:gd name="T1" fmla="*/ 11624 h 24389"/>
              <a:gd name="T2" fmla="*/ 1248297 w 1247253"/>
              <a:gd name="T3" fmla="*/ 11624 h 24389"/>
              <a:gd name="T4" fmla="*/ 0 60000 65536"/>
              <a:gd name="T5" fmla="*/ 0 60000 65536"/>
            </a:gdLst>
            <a:ahLst/>
            <a:cxnLst>
              <a:cxn ang="T4">
                <a:pos x="T0" y="T1"/>
              </a:cxn>
              <a:cxn ang="T5">
                <a:pos x="T2" y="T3"/>
              </a:cxn>
            </a:cxnLst>
            <a:rect l="0" t="0" r="r" b="b"/>
            <a:pathLst>
              <a:path w="1247253" h="24389" extrusionOk="0">
                <a:moveTo>
                  <a:pt x="0" y="12194"/>
                </a:moveTo>
                <a:lnTo>
                  <a:pt x="1247253" y="12194"/>
                </a:lnTo>
              </a:path>
            </a:pathLst>
          </a:custGeom>
          <a:noFill/>
          <a:ln w="25400" cap="flat" cmpd="sng">
            <a:solidFill>
              <a:srgbClr val="00407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605125" tIns="0" rIns="605125" bIns="0" anchor="ctr"/>
          <a:lstStyle/>
          <a:p>
            <a:endParaRPr lang="en-US">
              <a:latin typeface="Arial" panose="020B0604020202020204" pitchFamily="34" charset="0"/>
              <a:cs typeface="Arial" panose="020B0604020202020204" pitchFamily="34" charset="0"/>
            </a:endParaRPr>
          </a:p>
        </p:txBody>
      </p:sp>
      <p:sp>
        <p:nvSpPr>
          <p:cNvPr id="35" name="Google Shape;769;p43">
            <a:extLst>
              <a:ext uri="{FF2B5EF4-FFF2-40B4-BE49-F238E27FC236}">
                <a16:creationId xmlns:a16="http://schemas.microsoft.com/office/drawing/2014/main" id="{AB3A01F1-D09D-4F7B-AC1A-2AEF8335DCC9}"/>
              </a:ext>
            </a:extLst>
          </p:cNvPr>
          <p:cNvSpPr>
            <a:spLocks/>
          </p:cNvSpPr>
          <p:nvPr/>
        </p:nvSpPr>
        <p:spPr bwMode="auto">
          <a:xfrm>
            <a:off x="3338480" y="4495444"/>
            <a:ext cx="1311275"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C89211"/>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Executive Sponsorship</a:t>
            </a:r>
            <a:endParaRPr lang="en-US" altLang="en-US">
              <a:cs typeface="Arial" panose="020B0604020202020204" pitchFamily="34" charset="0"/>
            </a:endParaRPr>
          </a:p>
        </p:txBody>
      </p:sp>
      <p:sp>
        <p:nvSpPr>
          <p:cNvPr id="36" name="Google Shape;770;p43">
            <a:extLst>
              <a:ext uri="{FF2B5EF4-FFF2-40B4-BE49-F238E27FC236}">
                <a16:creationId xmlns:a16="http://schemas.microsoft.com/office/drawing/2014/main" id="{09F7766B-5180-444C-8681-AFFBEE60B54D}"/>
              </a:ext>
            </a:extLst>
          </p:cNvPr>
          <p:cNvSpPr>
            <a:spLocks/>
          </p:cNvSpPr>
          <p:nvPr/>
        </p:nvSpPr>
        <p:spPr bwMode="auto">
          <a:xfrm rot="18240000">
            <a:off x="4437030" y="4409719"/>
            <a:ext cx="969963" cy="23813"/>
          </a:xfrm>
          <a:custGeom>
            <a:avLst/>
            <a:gdLst>
              <a:gd name="T0" fmla="*/ 0 w 970528"/>
              <a:gd name="T1" fmla="*/ 11625 h 24389"/>
              <a:gd name="T2" fmla="*/ 969398 w 970528"/>
              <a:gd name="T3" fmla="*/ 11625 h 24389"/>
              <a:gd name="T4" fmla="*/ 0 60000 65536"/>
              <a:gd name="T5" fmla="*/ 0 60000 65536"/>
            </a:gdLst>
            <a:ahLst/>
            <a:cxnLst>
              <a:cxn ang="T4">
                <a:pos x="T0" y="T1"/>
              </a:cxn>
              <a:cxn ang="T5">
                <a:pos x="T2" y="T3"/>
              </a:cxn>
            </a:cxnLst>
            <a:rect l="0" t="0" r="r" b="b"/>
            <a:pathLst>
              <a:path w="970528" h="24389" extrusionOk="0">
                <a:moveTo>
                  <a:pt x="0" y="12194"/>
                </a:moveTo>
                <a:lnTo>
                  <a:pt x="970528"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473700" tIns="0" rIns="473700" bIns="0" anchor="ctr"/>
          <a:lstStyle/>
          <a:p>
            <a:endParaRPr lang="en-US">
              <a:latin typeface="Arial" panose="020B0604020202020204" pitchFamily="34" charset="0"/>
              <a:cs typeface="Arial" panose="020B0604020202020204" pitchFamily="34" charset="0"/>
            </a:endParaRPr>
          </a:p>
        </p:txBody>
      </p:sp>
      <p:sp>
        <p:nvSpPr>
          <p:cNvPr id="37" name="Google Shape;771;p43">
            <a:extLst>
              <a:ext uri="{FF2B5EF4-FFF2-40B4-BE49-F238E27FC236}">
                <a16:creationId xmlns:a16="http://schemas.microsoft.com/office/drawing/2014/main" id="{4FC6EB29-815D-4905-8F1B-2BA9A8C9894B}"/>
              </a:ext>
            </a:extLst>
          </p:cNvPr>
          <p:cNvSpPr>
            <a:spLocks/>
          </p:cNvSpPr>
          <p:nvPr/>
        </p:nvSpPr>
        <p:spPr bwMode="auto">
          <a:xfrm>
            <a:off x="5194268" y="3692169"/>
            <a:ext cx="1312862"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C89211"/>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Accountability</a:t>
            </a:r>
            <a:endParaRPr lang="en-US" altLang="en-US">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    and Trust	</a:t>
            </a:r>
            <a:endParaRPr lang="en-US" altLang="en-US">
              <a:cs typeface="Arial" panose="020B0604020202020204" pitchFamily="34" charset="0"/>
            </a:endParaRPr>
          </a:p>
        </p:txBody>
      </p:sp>
      <p:sp>
        <p:nvSpPr>
          <p:cNvPr id="38" name="Google Shape;772;p43">
            <a:extLst>
              <a:ext uri="{FF2B5EF4-FFF2-40B4-BE49-F238E27FC236}">
                <a16:creationId xmlns:a16="http://schemas.microsoft.com/office/drawing/2014/main" id="{3264A670-EE70-41A8-A1DE-6BC2A61118AD}"/>
              </a:ext>
            </a:extLst>
          </p:cNvPr>
          <p:cNvSpPr>
            <a:spLocks/>
          </p:cNvSpPr>
          <p:nvPr/>
        </p:nvSpPr>
        <p:spPr bwMode="auto">
          <a:xfrm rot="10800000" flipH="1">
            <a:off x="6526180" y="4622444"/>
            <a:ext cx="482600" cy="249238"/>
          </a:xfrm>
          <a:custGeom>
            <a:avLst/>
            <a:gdLst>
              <a:gd name="T0" fmla="*/ 0 w 507580"/>
              <a:gd name="T1" fmla="*/ 1273465 h 24389"/>
              <a:gd name="T2" fmla="*/ 458849 w 507580"/>
              <a:gd name="T3" fmla="*/ 1273465 h 24389"/>
              <a:gd name="T4" fmla="*/ 0 60000 65536"/>
              <a:gd name="T5" fmla="*/ 0 60000 65536"/>
            </a:gdLst>
            <a:ahLst/>
            <a:cxnLst>
              <a:cxn ang="T4">
                <a:pos x="T0" y="T1"/>
              </a:cxn>
              <a:cxn ang="T5">
                <a:pos x="T2" y="T3"/>
              </a:cxn>
            </a:cxnLst>
            <a:rect l="0" t="0" r="r" b="b"/>
            <a:pathLst>
              <a:path w="507580" h="24389" extrusionOk="0">
                <a:moveTo>
                  <a:pt x="0" y="12194"/>
                </a:moveTo>
                <a:lnTo>
                  <a:pt x="507580"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253800" tIns="0" rIns="253775" bIns="0" anchor="ctr"/>
          <a:lstStyle/>
          <a:p>
            <a:endParaRPr lang="en-US">
              <a:latin typeface="Arial" panose="020B0604020202020204" pitchFamily="34" charset="0"/>
              <a:cs typeface="Arial" panose="020B0604020202020204" pitchFamily="34" charset="0"/>
            </a:endParaRPr>
          </a:p>
        </p:txBody>
      </p:sp>
      <p:sp>
        <p:nvSpPr>
          <p:cNvPr id="39" name="Google Shape;773;p43">
            <a:extLst>
              <a:ext uri="{FF2B5EF4-FFF2-40B4-BE49-F238E27FC236}">
                <a16:creationId xmlns:a16="http://schemas.microsoft.com/office/drawing/2014/main" id="{35AB3808-9618-4757-A80B-D75E745DEF5C}"/>
              </a:ext>
            </a:extLst>
          </p:cNvPr>
          <p:cNvSpPr>
            <a:spLocks/>
          </p:cNvSpPr>
          <p:nvPr/>
        </p:nvSpPr>
        <p:spPr bwMode="auto">
          <a:xfrm>
            <a:off x="7011955" y="4466869"/>
            <a:ext cx="1670050"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C89211"/>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Manage until expected outcomes achieved</a:t>
            </a:r>
            <a:endParaRPr lang="en-US" altLang="en-US">
              <a:cs typeface="Arial" panose="020B0604020202020204" pitchFamily="34" charset="0"/>
            </a:endParaRPr>
          </a:p>
        </p:txBody>
      </p:sp>
      <p:sp>
        <p:nvSpPr>
          <p:cNvPr id="40" name="Google Shape;774;p43">
            <a:extLst>
              <a:ext uri="{FF2B5EF4-FFF2-40B4-BE49-F238E27FC236}">
                <a16:creationId xmlns:a16="http://schemas.microsoft.com/office/drawing/2014/main" id="{3BD2FB0A-8C3E-4998-A09E-B827166921CA}"/>
              </a:ext>
            </a:extLst>
          </p:cNvPr>
          <p:cNvSpPr>
            <a:spLocks/>
          </p:cNvSpPr>
          <p:nvPr/>
        </p:nvSpPr>
        <p:spPr bwMode="auto">
          <a:xfrm rot="21180000">
            <a:off x="4648168" y="4776432"/>
            <a:ext cx="587375" cy="23812"/>
          </a:xfrm>
          <a:custGeom>
            <a:avLst/>
            <a:gdLst>
              <a:gd name="T0" fmla="*/ 0 w 587619"/>
              <a:gd name="T1" fmla="*/ 11624 h 24389"/>
              <a:gd name="T2" fmla="*/ 587131 w 587619"/>
              <a:gd name="T3" fmla="*/ 11624 h 24389"/>
              <a:gd name="T4" fmla="*/ 0 60000 65536"/>
              <a:gd name="T5" fmla="*/ 0 60000 65536"/>
            </a:gdLst>
            <a:ahLst/>
            <a:cxnLst>
              <a:cxn ang="T4">
                <a:pos x="T0" y="T1"/>
              </a:cxn>
              <a:cxn ang="T5">
                <a:pos x="T2" y="T3"/>
              </a:cxn>
            </a:cxnLst>
            <a:rect l="0" t="0" r="r" b="b"/>
            <a:pathLst>
              <a:path w="587619" h="24389" extrusionOk="0">
                <a:moveTo>
                  <a:pt x="0" y="12194"/>
                </a:moveTo>
                <a:lnTo>
                  <a:pt x="587619"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291800" tIns="0" rIns="291800" bIns="0" anchor="ctr"/>
          <a:lstStyle/>
          <a:p>
            <a:endParaRPr lang="en-US">
              <a:latin typeface="Arial" panose="020B0604020202020204" pitchFamily="34" charset="0"/>
              <a:cs typeface="Arial" panose="020B0604020202020204" pitchFamily="34" charset="0"/>
            </a:endParaRPr>
          </a:p>
        </p:txBody>
      </p:sp>
      <p:sp>
        <p:nvSpPr>
          <p:cNvPr id="41" name="Google Shape;775;p43">
            <a:extLst>
              <a:ext uri="{FF2B5EF4-FFF2-40B4-BE49-F238E27FC236}">
                <a16:creationId xmlns:a16="http://schemas.microsoft.com/office/drawing/2014/main" id="{8BBAD362-65DE-4020-A76D-EC7EBE748D39}"/>
              </a:ext>
            </a:extLst>
          </p:cNvPr>
          <p:cNvSpPr>
            <a:spLocks/>
          </p:cNvSpPr>
          <p:nvPr/>
        </p:nvSpPr>
        <p:spPr bwMode="auto">
          <a:xfrm>
            <a:off x="5233955" y="4425594"/>
            <a:ext cx="1311275"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C89211"/>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Measures of</a:t>
            </a:r>
            <a:endParaRPr lang="en-US" altLang="en-US">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      Success</a:t>
            </a:r>
            <a:endParaRPr lang="en-US" altLang="en-US">
              <a:cs typeface="Arial" panose="020B0604020202020204" pitchFamily="34" charset="0"/>
            </a:endParaRPr>
          </a:p>
        </p:txBody>
      </p:sp>
      <p:sp>
        <p:nvSpPr>
          <p:cNvPr id="42" name="Google Shape;776;p43">
            <a:extLst>
              <a:ext uri="{FF2B5EF4-FFF2-40B4-BE49-F238E27FC236}">
                <a16:creationId xmlns:a16="http://schemas.microsoft.com/office/drawing/2014/main" id="{3DD6D8C0-BE04-4323-8177-8C4C86057DAA}"/>
              </a:ext>
            </a:extLst>
          </p:cNvPr>
          <p:cNvSpPr>
            <a:spLocks/>
          </p:cNvSpPr>
          <p:nvPr/>
        </p:nvSpPr>
        <p:spPr bwMode="auto">
          <a:xfrm rot="3300000">
            <a:off x="4452906" y="5189181"/>
            <a:ext cx="919162" cy="23813"/>
          </a:xfrm>
          <a:custGeom>
            <a:avLst/>
            <a:gdLst>
              <a:gd name="T0" fmla="*/ 0 w 918898"/>
              <a:gd name="T1" fmla="*/ 11625 h 24389"/>
              <a:gd name="T2" fmla="*/ 919426 w 918898"/>
              <a:gd name="T3" fmla="*/ 11625 h 24389"/>
              <a:gd name="T4" fmla="*/ 0 60000 65536"/>
              <a:gd name="T5" fmla="*/ 0 60000 65536"/>
            </a:gdLst>
            <a:ahLst/>
            <a:cxnLst>
              <a:cxn ang="T4">
                <a:pos x="T0" y="T1"/>
              </a:cxn>
              <a:cxn ang="T5">
                <a:pos x="T2" y="T3"/>
              </a:cxn>
            </a:cxnLst>
            <a:rect l="0" t="0" r="r" b="b"/>
            <a:pathLst>
              <a:path w="918898" h="24389" extrusionOk="0">
                <a:moveTo>
                  <a:pt x="0" y="12194"/>
                </a:moveTo>
                <a:lnTo>
                  <a:pt x="918898"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449175" tIns="0" rIns="449175" bIns="0" anchor="ctr"/>
          <a:lstStyle/>
          <a:p>
            <a:endParaRPr lang="en-US">
              <a:latin typeface="Arial" panose="020B0604020202020204" pitchFamily="34" charset="0"/>
              <a:cs typeface="Arial" panose="020B0604020202020204" pitchFamily="34" charset="0"/>
            </a:endParaRPr>
          </a:p>
        </p:txBody>
      </p:sp>
      <p:sp>
        <p:nvSpPr>
          <p:cNvPr id="43" name="Google Shape;777;p43">
            <a:extLst>
              <a:ext uri="{FF2B5EF4-FFF2-40B4-BE49-F238E27FC236}">
                <a16:creationId xmlns:a16="http://schemas.microsoft.com/office/drawing/2014/main" id="{B50E64ED-300B-4FDC-A4D7-BD8F0D98C9D8}"/>
              </a:ext>
            </a:extLst>
          </p:cNvPr>
          <p:cNvSpPr>
            <a:spLocks/>
          </p:cNvSpPr>
          <p:nvPr/>
        </p:nvSpPr>
        <p:spPr bwMode="auto">
          <a:xfrm>
            <a:off x="5233955" y="5249507"/>
            <a:ext cx="1312863" cy="655637"/>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C89211"/>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Broad Stakeholder </a:t>
            </a:r>
            <a:endParaRPr lang="en-US" altLang="en-US">
              <a:cs typeface="Arial" panose="020B0604020202020204" pitchFamily="34" charset="0"/>
            </a:endParaRPr>
          </a:p>
          <a:p>
            <a:pPr algn="ctr">
              <a:lnSpc>
                <a:spcPct val="90000"/>
              </a:lnSpc>
              <a:spcBef>
                <a:spcPts val="388"/>
              </a:spcBef>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Representation</a:t>
            </a:r>
            <a:endParaRPr lang="en-US" altLang="en-US">
              <a:cs typeface="Arial" panose="020B0604020202020204" pitchFamily="34" charset="0"/>
            </a:endParaRPr>
          </a:p>
        </p:txBody>
      </p:sp>
      <p:sp>
        <p:nvSpPr>
          <p:cNvPr id="44" name="Google Shape;764;p43">
            <a:extLst>
              <a:ext uri="{FF2B5EF4-FFF2-40B4-BE49-F238E27FC236}">
                <a16:creationId xmlns:a16="http://schemas.microsoft.com/office/drawing/2014/main" id="{0E85C30B-7FB9-4D01-B331-8F11CDB4557A}"/>
              </a:ext>
            </a:extLst>
          </p:cNvPr>
          <p:cNvSpPr>
            <a:spLocks/>
          </p:cNvSpPr>
          <p:nvPr/>
        </p:nvSpPr>
        <p:spPr bwMode="auto">
          <a:xfrm>
            <a:off x="6491255" y="2517419"/>
            <a:ext cx="525463" cy="25400"/>
          </a:xfrm>
          <a:custGeom>
            <a:avLst/>
            <a:gdLst>
              <a:gd name="T0" fmla="*/ 0 w 524750"/>
              <a:gd name="T1" fmla="*/ 13225 h 24389"/>
              <a:gd name="T2" fmla="*/ 526177 w 524750"/>
              <a:gd name="T3" fmla="*/ 13225 h 24389"/>
              <a:gd name="T4" fmla="*/ 0 60000 65536"/>
              <a:gd name="T5" fmla="*/ 0 60000 65536"/>
            </a:gdLst>
            <a:ahLst/>
            <a:cxnLst>
              <a:cxn ang="T4">
                <a:pos x="T0" y="T1"/>
              </a:cxn>
              <a:cxn ang="T5">
                <a:pos x="T2" y="T3"/>
              </a:cxn>
            </a:cxnLst>
            <a:rect l="0" t="0" r="r" b="b"/>
            <a:pathLst>
              <a:path w="524750" h="24389" extrusionOk="0">
                <a:moveTo>
                  <a:pt x="0" y="12194"/>
                </a:moveTo>
                <a:lnTo>
                  <a:pt x="524750"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261950" tIns="0" rIns="261950" bIns="0" anchor="ctr"/>
          <a:lstStyle/>
          <a:p>
            <a:endParaRPr lang="en-US">
              <a:latin typeface="Arial" panose="020B0604020202020204" pitchFamily="34" charset="0"/>
              <a:cs typeface="Arial" panose="020B0604020202020204" pitchFamily="34" charset="0"/>
            </a:endParaRPr>
          </a:p>
        </p:txBody>
      </p:sp>
      <p:sp>
        <p:nvSpPr>
          <p:cNvPr id="45" name="Google Shape;765;p43">
            <a:extLst>
              <a:ext uri="{FF2B5EF4-FFF2-40B4-BE49-F238E27FC236}">
                <a16:creationId xmlns:a16="http://schemas.microsoft.com/office/drawing/2014/main" id="{628B668F-C7B7-42B8-90BD-970029A55505}"/>
              </a:ext>
            </a:extLst>
          </p:cNvPr>
          <p:cNvSpPr>
            <a:spLocks/>
          </p:cNvSpPr>
          <p:nvPr/>
        </p:nvSpPr>
        <p:spPr bwMode="auto">
          <a:xfrm>
            <a:off x="7016718" y="2203094"/>
            <a:ext cx="1311275" cy="655638"/>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12284C"/>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dirty="0">
                <a:solidFill>
                  <a:srgbClr val="FFFFFF"/>
                </a:solidFill>
                <a:cs typeface="Arial" panose="020B0604020202020204" pitchFamily="34" charset="0"/>
                <a:sym typeface="Arial" panose="020B0604020202020204" pitchFamily="34" charset="0"/>
              </a:rPr>
              <a:t>Business Transformation Resources</a:t>
            </a:r>
            <a:endParaRPr lang="en-US" altLang="en-US" dirty="0">
              <a:cs typeface="Arial" panose="020B0604020202020204" pitchFamily="34" charset="0"/>
            </a:endParaRPr>
          </a:p>
        </p:txBody>
      </p:sp>
      <p:sp>
        <p:nvSpPr>
          <p:cNvPr id="46" name="Google Shape;772;p43">
            <a:extLst>
              <a:ext uri="{FF2B5EF4-FFF2-40B4-BE49-F238E27FC236}">
                <a16:creationId xmlns:a16="http://schemas.microsoft.com/office/drawing/2014/main" id="{CE3331E7-4D0F-4D05-BE59-C60F1826B93E}"/>
              </a:ext>
            </a:extLst>
          </p:cNvPr>
          <p:cNvSpPr>
            <a:spLocks/>
          </p:cNvSpPr>
          <p:nvPr/>
        </p:nvSpPr>
        <p:spPr bwMode="auto">
          <a:xfrm rot="10800000" flipH="1">
            <a:off x="6530943" y="5455882"/>
            <a:ext cx="482600" cy="249237"/>
          </a:xfrm>
          <a:custGeom>
            <a:avLst/>
            <a:gdLst>
              <a:gd name="T0" fmla="*/ 0 w 507580"/>
              <a:gd name="T1" fmla="*/ 1273450 h 24389"/>
              <a:gd name="T2" fmla="*/ 458849 w 507580"/>
              <a:gd name="T3" fmla="*/ 1273450 h 24389"/>
              <a:gd name="T4" fmla="*/ 0 60000 65536"/>
              <a:gd name="T5" fmla="*/ 0 60000 65536"/>
            </a:gdLst>
            <a:ahLst/>
            <a:cxnLst>
              <a:cxn ang="T4">
                <a:pos x="T0" y="T1"/>
              </a:cxn>
              <a:cxn ang="T5">
                <a:pos x="T2" y="T3"/>
              </a:cxn>
            </a:cxnLst>
            <a:rect l="0" t="0" r="r" b="b"/>
            <a:pathLst>
              <a:path w="507580" h="24389" extrusionOk="0">
                <a:moveTo>
                  <a:pt x="0" y="12194"/>
                </a:moveTo>
                <a:lnTo>
                  <a:pt x="507580" y="12194"/>
                </a:lnTo>
              </a:path>
            </a:pathLst>
          </a:custGeom>
          <a:noFill/>
          <a:ln w="25400" cap="flat" cmpd="sng">
            <a:solidFill>
              <a:srgbClr val="00498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253800" tIns="0" rIns="253775" bIns="0" anchor="ctr"/>
          <a:lstStyle/>
          <a:p>
            <a:endParaRPr lang="en-US">
              <a:latin typeface="Arial" panose="020B0604020202020204" pitchFamily="34" charset="0"/>
              <a:cs typeface="Arial" panose="020B0604020202020204" pitchFamily="34" charset="0"/>
            </a:endParaRPr>
          </a:p>
        </p:txBody>
      </p:sp>
      <p:sp>
        <p:nvSpPr>
          <p:cNvPr id="47" name="Google Shape;773;p43">
            <a:extLst>
              <a:ext uri="{FF2B5EF4-FFF2-40B4-BE49-F238E27FC236}">
                <a16:creationId xmlns:a16="http://schemas.microsoft.com/office/drawing/2014/main" id="{79ACAEC2-E1C4-445E-8A70-4912983E0391}"/>
              </a:ext>
            </a:extLst>
          </p:cNvPr>
          <p:cNvSpPr>
            <a:spLocks/>
          </p:cNvSpPr>
          <p:nvPr/>
        </p:nvSpPr>
        <p:spPr bwMode="auto">
          <a:xfrm>
            <a:off x="7016718" y="5300307"/>
            <a:ext cx="1670050" cy="655637"/>
          </a:xfrm>
          <a:custGeom>
            <a:avLst/>
            <a:gdLst>
              <a:gd name="T0" fmla="*/ 0 w 1311876"/>
              <a:gd name="T1" fmla="*/ 0 h 655938"/>
              <a:gd name="T2" fmla="*/ 1311876 w 1311876"/>
              <a:gd name="T3" fmla="*/ 655938 h 655938"/>
            </a:gdLst>
            <a:ahLst/>
            <a:cxnLst/>
            <a:rect l="T0" t="T1" r="T2" b="T3"/>
            <a:pathLst>
              <a:path w="1311876" h="655938" extrusionOk="0">
                <a:moveTo>
                  <a:pt x="0" y="65594"/>
                </a:moveTo>
                <a:cubicBezTo>
                  <a:pt x="0" y="29367"/>
                  <a:pt x="29367" y="0"/>
                  <a:pt x="65594" y="0"/>
                </a:cubicBezTo>
                <a:lnTo>
                  <a:pt x="1246282" y="0"/>
                </a:lnTo>
                <a:cubicBezTo>
                  <a:pt x="1282509" y="0"/>
                  <a:pt x="1311876" y="29367"/>
                  <a:pt x="1311876" y="65594"/>
                </a:cubicBezTo>
                <a:lnTo>
                  <a:pt x="1311876" y="590344"/>
                </a:lnTo>
                <a:cubicBezTo>
                  <a:pt x="1311876" y="626571"/>
                  <a:pt x="1282509" y="655938"/>
                  <a:pt x="1246282" y="655938"/>
                </a:cubicBezTo>
                <a:lnTo>
                  <a:pt x="65594" y="655938"/>
                </a:lnTo>
                <a:cubicBezTo>
                  <a:pt x="29367" y="655938"/>
                  <a:pt x="0" y="626571"/>
                  <a:pt x="0" y="590344"/>
                </a:cubicBezTo>
                <a:lnTo>
                  <a:pt x="0" y="65594"/>
                </a:lnTo>
                <a:close/>
              </a:path>
            </a:pathLst>
          </a:custGeom>
          <a:solidFill>
            <a:srgbClr val="C89211"/>
          </a:solidFill>
          <a:ln w="25400">
            <a:solidFill>
              <a:srgbClr val="FFFFFF"/>
            </a:solidFill>
            <a:miter lim="800000"/>
            <a:headEnd type="none" w="sm" len="sm"/>
            <a:tailEnd type="none" w="sm" len="sm"/>
          </a:ln>
        </p:spPr>
        <p:txBody>
          <a:bodyPr lIns="26175" tIns="26175" rIns="26175" bIns="26175"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90000"/>
              </a:lnSpc>
              <a:buClr>
                <a:srgbClr val="FFFFFF"/>
              </a:buClr>
              <a:buSzPts val="1100"/>
              <a:buFont typeface="Arial" panose="020B0604020202020204" pitchFamily="34" charset="0"/>
              <a:buNone/>
            </a:pPr>
            <a:r>
              <a:rPr lang="en-US" altLang="en-US" sz="1100">
                <a:solidFill>
                  <a:srgbClr val="FFFFFF"/>
                </a:solidFill>
                <a:cs typeface="Arial" panose="020B0604020202020204" pitchFamily="34" charset="0"/>
                <a:sym typeface="Arial" panose="020B0604020202020204" pitchFamily="34" charset="0"/>
              </a:rPr>
              <a:t>Business Transformation Committee</a:t>
            </a:r>
            <a:endParaRPr lang="en-US" altLang="en-US">
              <a:cs typeface="Arial" panose="020B0604020202020204" pitchFamily="34" charset="0"/>
            </a:endParaRPr>
          </a:p>
        </p:txBody>
      </p:sp>
      <p:sp>
        <p:nvSpPr>
          <p:cNvPr id="48" name="TextBox 1">
            <a:extLst>
              <a:ext uri="{FF2B5EF4-FFF2-40B4-BE49-F238E27FC236}">
                <a16:creationId xmlns:a16="http://schemas.microsoft.com/office/drawing/2014/main" id="{E7FFEDFF-692C-49C1-B102-1B12CDED08A6}"/>
              </a:ext>
            </a:extLst>
          </p:cNvPr>
          <p:cNvSpPr txBox="1">
            <a:spLocks noChangeArrowheads="1"/>
          </p:cNvSpPr>
          <p:nvPr/>
        </p:nvSpPr>
        <p:spPr bwMode="auto">
          <a:xfrm>
            <a:off x="0" y="6165850"/>
            <a:ext cx="1219199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400" dirty="0">
                <a:solidFill>
                  <a:srgbClr val="FF0000"/>
                </a:solidFill>
                <a:cs typeface="Arial" panose="020B0604020202020204" pitchFamily="34" charset="0"/>
              </a:rPr>
              <a:t>This is required before any transformation initiatives begin!</a:t>
            </a:r>
          </a:p>
        </p:txBody>
      </p:sp>
    </p:spTree>
    <p:extLst>
      <p:ext uri="{BB962C8B-B14F-4D97-AF65-F5344CB8AC3E}">
        <p14:creationId xmlns:p14="http://schemas.microsoft.com/office/powerpoint/2010/main" val="118164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3344862" cy="6858000"/>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887" y="4328885"/>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238805" y="2529115"/>
            <a:ext cx="3344862" cy="1194933"/>
          </a:xfrm>
          <a:noFill/>
        </p:spPr>
        <p:txBody>
          <a:bodyPr lIns="731520">
            <a:noAutofit/>
          </a:bodyPr>
          <a:lstStyle/>
          <a:p>
            <a:r>
              <a:rPr lang="en-US" sz="4800" b="1" dirty="0">
                <a:solidFill>
                  <a:schemeClr val="bg1"/>
                </a:solidFill>
                <a:latin typeface="Arial" panose="020B0604020202020204" pitchFamily="34" charset="0"/>
                <a:cs typeface="Arial" panose="020B0604020202020204" pitchFamily="34" charset="0"/>
              </a:rPr>
              <a:t>Market Analysis Timeline</a:t>
            </a:r>
          </a:p>
        </p:txBody>
      </p:sp>
      <p:pic>
        <p:nvPicPr>
          <p:cNvPr id="9" name="Picture 2">
            <a:extLst>
              <a:ext uri="{FF2B5EF4-FFF2-40B4-BE49-F238E27FC236}">
                <a16:creationId xmlns:a16="http://schemas.microsoft.com/office/drawing/2014/main" id="{A8D0AC3F-CBD1-41A6-BEFA-CAFF04559D46}"/>
              </a:ext>
            </a:extLst>
          </p:cNvPr>
          <p:cNvPicPr>
            <a:picLocks noChangeAspect="1"/>
          </p:cNvPicPr>
          <p:nvPr/>
        </p:nvPicPr>
        <p:blipFill>
          <a:blip r:embed="rId4">
            <a:extLst>
              <a:ext uri="{28A0092B-C50C-407E-A947-70E740481C1C}">
                <a14:useLocalDpi xmlns:a14="http://schemas.microsoft.com/office/drawing/2010/main" val="0"/>
              </a:ext>
            </a:extLst>
          </a:blip>
          <a:srcRect l="38953" t="24263" r="3140" b="15788"/>
          <a:stretch>
            <a:fillRect/>
          </a:stretch>
        </p:blipFill>
        <p:spPr bwMode="auto">
          <a:xfrm>
            <a:off x="3344862" y="809625"/>
            <a:ext cx="8847138" cy="54356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968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A4BA-1F61-41CA-AC26-E9A42BF3E27C}"/>
              </a:ext>
            </a:extLst>
          </p:cNvPr>
          <p:cNvSpPr>
            <a:spLocks noGrp="1"/>
          </p:cNvSpPr>
          <p:nvPr>
            <p:ph type="title"/>
          </p:nvPr>
        </p:nvSpPr>
        <p:spPr>
          <a:xfrm>
            <a:off x="838200" y="365125"/>
            <a:ext cx="3201955" cy="2424728"/>
          </a:xfrm>
        </p:spPr>
        <p:txBody>
          <a:bodyPr>
            <a:noAutofit/>
          </a:bodyPr>
          <a:lstStyle/>
          <a:p>
            <a:r>
              <a:rPr lang="en-US" sz="3600" b="1" dirty="0">
                <a:solidFill>
                  <a:schemeClr val="bg1"/>
                </a:solidFill>
                <a:latin typeface="Arial" panose="020B0604020202020204" pitchFamily="34" charset="0"/>
                <a:cs typeface="Arial" panose="020B0604020202020204" pitchFamily="34" charset="0"/>
              </a:rPr>
              <a:t>Project Management Consistency</a:t>
            </a:r>
          </a:p>
        </p:txBody>
      </p:sp>
      <p:pic>
        <p:nvPicPr>
          <p:cNvPr id="4" name="Graphic 3">
            <a:extLst>
              <a:ext uri="{FF2B5EF4-FFF2-40B4-BE49-F238E27FC236}">
                <a16:creationId xmlns:a16="http://schemas.microsoft.com/office/drawing/2014/main" id="{2AFCA805-C913-4705-801C-3DE9C7BF8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59" y="2546250"/>
            <a:ext cx="3505200" cy="133350"/>
          </a:xfrm>
          <a:prstGeom prst="rect">
            <a:avLst/>
          </a:prstGeom>
        </p:spPr>
      </p:pic>
      <p:pic>
        <p:nvPicPr>
          <p:cNvPr id="5" name="Picture 8" descr="Art of Project Management: Project Management Office (PMO)">
            <a:extLst>
              <a:ext uri="{FF2B5EF4-FFF2-40B4-BE49-F238E27FC236}">
                <a16:creationId xmlns:a16="http://schemas.microsoft.com/office/drawing/2014/main" id="{5ACF7FDD-04DB-41E0-A502-F67110DF1CD9}"/>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24580" y="1279642"/>
            <a:ext cx="7579557" cy="453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984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138335"/>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2152" y="90205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0"/>
            <a:ext cx="11439848" cy="120996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Simplified Data Governance</a:t>
            </a:r>
          </a:p>
        </p:txBody>
      </p:sp>
      <p:sp>
        <p:nvSpPr>
          <p:cNvPr id="49" name="Google Shape;834;p51">
            <a:extLst>
              <a:ext uri="{FF2B5EF4-FFF2-40B4-BE49-F238E27FC236}">
                <a16:creationId xmlns:a16="http://schemas.microsoft.com/office/drawing/2014/main" id="{0E40E496-3BB2-4B1B-A2D1-ED11F3CEB686}"/>
              </a:ext>
            </a:extLst>
          </p:cNvPr>
          <p:cNvSpPr>
            <a:spLocks/>
          </p:cNvSpPr>
          <p:nvPr/>
        </p:nvSpPr>
        <p:spPr bwMode="auto">
          <a:xfrm>
            <a:off x="2559373" y="1264363"/>
            <a:ext cx="1244600" cy="1516063"/>
          </a:xfrm>
          <a:custGeom>
            <a:avLst/>
            <a:gdLst>
              <a:gd name="T0" fmla="*/ 2147483646 w 612"/>
              <a:gd name="T1" fmla="*/ 2147483646 h 1042"/>
              <a:gd name="T2" fmla="*/ 2147483646 w 612"/>
              <a:gd name="T3" fmla="*/ 0 h 1042"/>
              <a:gd name="T4" fmla="*/ 2147483646 w 612"/>
              <a:gd name="T5" fmla="*/ 0 h 1042"/>
              <a:gd name="T6" fmla="*/ 2147483646 w 612"/>
              <a:gd name="T7" fmla="*/ 2147483646 h 1042"/>
              <a:gd name="T8" fmla="*/ 0 w 612"/>
              <a:gd name="T9" fmla="*/ 2147483646 h 1042"/>
              <a:gd name="T10" fmla="*/ 2147483646 w 612"/>
              <a:gd name="T11" fmla="*/ 2147483646 h 1042"/>
              <a:gd name="T12" fmla="*/ 2147483646 w 612"/>
              <a:gd name="T13" fmla="*/ 2147483646 h 1042"/>
              <a:gd name="T14" fmla="*/ 2147483646 w 612"/>
              <a:gd name="T15" fmla="*/ 2147483646 h 10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2" h="1042" extrusionOk="0">
                <a:moveTo>
                  <a:pt x="545" y="825"/>
                </a:moveTo>
                <a:lnTo>
                  <a:pt x="545" y="0"/>
                </a:lnTo>
                <a:lnTo>
                  <a:pt x="67" y="0"/>
                </a:lnTo>
                <a:lnTo>
                  <a:pt x="67" y="825"/>
                </a:lnTo>
                <a:lnTo>
                  <a:pt x="0" y="825"/>
                </a:lnTo>
                <a:lnTo>
                  <a:pt x="306" y="1042"/>
                </a:lnTo>
                <a:lnTo>
                  <a:pt x="612" y="825"/>
                </a:lnTo>
                <a:lnTo>
                  <a:pt x="545" y="825"/>
                </a:lnTo>
                <a:close/>
              </a:path>
            </a:pathLst>
          </a:custGeom>
          <a:solidFill>
            <a:srgbClr val="558E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50" name="Google Shape;835;p51">
            <a:extLst>
              <a:ext uri="{FF2B5EF4-FFF2-40B4-BE49-F238E27FC236}">
                <a16:creationId xmlns:a16="http://schemas.microsoft.com/office/drawing/2014/main" id="{FA7C3FA8-952C-401F-91A4-D9344564D23A}"/>
              </a:ext>
            </a:extLst>
          </p:cNvPr>
          <p:cNvSpPr>
            <a:spLocks/>
          </p:cNvSpPr>
          <p:nvPr/>
        </p:nvSpPr>
        <p:spPr bwMode="auto">
          <a:xfrm>
            <a:off x="3929386" y="1273888"/>
            <a:ext cx="1133475" cy="1516063"/>
          </a:xfrm>
          <a:custGeom>
            <a:avLst/>
            <a:gdLst>
              <a:gd name="T0" fmla="*/ 2147483646 w 611"/>
              <a:gd name="T1" fmla="*/ 2147483646 h 1042"/>
              <a:gd name="T2" fmla="*/ 2147483646 w 611"/>
              <a:gd name="T3" fmla="*/ 0 h 1042"/>
              <a:gd name="T4" fmla="*/ 2147483646 w 611"/>
              <a:gd name="T5" fmla="*/ 0 h 1042"/>
              <a:gd name="T6" fmla="*/ 2147483646 w 611"/>
              <a:gd name="T7" fmla="*/ 2147483646 h 1042"/>
              <a:gd name="T8" fmla="*/ 0 w 611"/>
              <a:gd name="T9" fmla="*/ 2147483646 h 1042"/>
              <a:gd name="T10" fmla="*/ 2147483646 w 611"/>
              <a:gd name="T11" fmla="*/ 2147483646 h 1042"/>
              <a:gd name="T12" fmla="*/ 2147483646 w 611"/>
              <a:gd name="T13" fmla="*/ 2147483646 h 1042"/>
              <a:gd name="T14" fmla="*/ 2147483646 w 611"/>
              <a:gd name="T15" fmla="*/ 2147483646 h 10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1" h="1042" extrusionOk="0">
                <a:moveTo>
                  <a:pt x="544" y="825"/>
                </a:moveTo>
                <a:lnTo>
                  <a:pt x="544" y="0"/>
                </a:lnTo>
                <a:lnTo>
                  <a:pt x="67" y="0"/>
                </a:lnTo>
                <a:lnTo>
                  <a:pt x="67" y="825"/>
                </a:lnTo>
                <a:lnTo>
                  <a:pt x="0" y="825"/>
                </a:lnTo>
                <a:lnTo>
                  <a:pt x="306" y="1042"/>
                </a:lnTo>
                <a:lnTo>
                  <a:pt x="611" y="825"/>
                </a:lnTo>
                <a:lnTo>
                  <a:pt x="544" y="825"/>
                </a:lnTo>
                <a:close/>
              </a:path>
            </a:pathLst>
          </a:custGeom>
          <a:solidFill>
            <a:srgbClr val="558E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51" name="Google Shape;836;p51">
            <a:extLst>
              <a:ext uri="{FF2B5EF4-FFF2-40B4-BE49-F238E27FC236}">
                <a16:creationId xmlns:a16="http://schemas.microsoft.com/office/drawing/2014/main" id="{B77E449E-EF8F-4720-AACE-07B8F07C940F}"/>
              </a:ext>
            </a:extLst>
          </p:cNvPr>
          <p:cNvSpPr>
            <a:spLocks/>
          </p:cNvSpPr>
          <p:nvPr/>
        </p:nvSpPr>
        <p:spPr bwMode="auto">
          <a:xfrm>
            <a:off x="5316861" y="1273888"/>
            <a:ext cx="1290637" cy="1481138"/>
          </a:xfrm>
          <a:custGeom>
            <a:avLst/>
            <a:gdLst>
              <a:gd name="T0" fmla="*/ 2147483646 w 612"/>
              <a:gd name="T1" fmla="*/ 2147483646 h 1042"/>
              <a:gd name="T2" fmla="*/ 2147483646 w 612"/>
              <a:gd name="T3" fmla="*/ 0 h 1042"/>
              <a:gd name="T4" fmla="*/ 2147483646 w 612"/>
              <a:gd name="T5" fmla="*/ 0 h 1042"/>
              <a:gd name="T6" fmla="*/ 2147483646 w 612"/>
              <a:gd name="T7" fmla="*/ 2147483646 h 1042"/>
              <a:gd name="T8" fmla="*/ 0 w 612"/>
              <a:gd name="T9" fmla="*/ 2147483646 h 1042"/>
              <a:gd name="T10" fmla="*/ 2147483646 w 612"/>
              <a:gd name="T11" fmla="*/ 2147483646 h 1042"/>
              <a:gd name="T12" fmla="*/ 2147483646 w 612"/>
              <a:gd name="T13" fmla="*/ 2147483646 h 1042"/>
              <a:gd name="T14" fmla="*/ 2147483646 w 612"/>
              <a:gd name="T15" fmla="*/ 2147483646 h 10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2" h="1042" extrusionOk="0">
                <a:moveTo>
                  <a:pt x="545" y="825"/>
                </a:moveTo>
                <a:lnTo>
                  <a:pt x="545" y="0"/>
                </a:lnTo>
                <a:lnTo>
                  <a:pt x="67" y="0"/>
                </a:lnTo>
                <a:lnTo>
                  <a:pt x="67" y="825"/>
                </a:lnTo>
                <a:lnTo>
                  <a:pt x="0" y="825"/>
                </a:lnTo>
                <a:lnTo>
                  <a:pt x="306" y="1042"/>
                </a:lnTo>
                <a:lnTo>
                  <a:pt x="612" y="825"/>
                </a:lnTo>
                <a:lnTo>
                  <a:pt x="545" y="825"/>
                </a:lnTo>
                <a:close/>
              </a:path>
            </a:pathLst>
          </a:custGeom>
          <a:solidFill>
            <a:srgbClr val="558E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52" name="Google Shape;837;p51">
            <a:extLst>
              <a:ext uri="{FF2B5EF4-FFF2-40B4-BE49-F238E27FC236}">
                <a16:creationId xmlns:a16="http://schemas.microsoft.com/office/drawing/2014/main" id="{B53331D9-E5BC-4DEF-9371-4509304A61F6}"/>
              </a:ext>
            </a:extLst>
          </p:cNvPr>
          <p:cNvSpPr txBox="1">
            <a:spLocks noChangeArrowheads="1"/>
          </p:cNvSpPr>
          <p:nvPr/>
        </p:nvSpPr>
        <p:spPr bwMode="auto">
          <a:xfrm>
            <a:off x="2691136" y="1565988"/>
            <a:ext cx="94297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80000"/>
              </a:lnSpc>
              <a:buClr>
                <a:srgbClr val="FFFFFF"/>
              </a:buClr>
              <a:buSzPts val="1300"/>
              <a:buFont typeface="Arial" panose="020B0604020202020204" pitchFamily="34" charset="0"/>
              <a:buNone/>
            </a:pPr>
            <a:r>
              <a:rPr lang="en-US" altLang="en-US" sz="1300">
                <a:solidFill>
                  <a:srgbClr val="FFFFFF"/>
                </a:solidFill>
                <a:cs typeface="Arial" panose="020B0604020202020204" pitchFamily="34" charset="0"/>
                <a:sym typeface="Arial" panose="020B0604020202020204" pitchFamily="34" charset="0"/>
              </a:rPr>
              <a:t>Standard data inputs</a:t>
            </a:r>
            <a:endParaRPr lang="en-US" altLang="en-US"/>
          </a:p>
        </p:txBody>
      </p:sp>
      <p:sp>
        <p:nvSpPr>
          <p:cNvPr id="53" name="Google Shape;838;p51">
            <a:extLst>
              <a:ext uri="{FF2B5EF4-FFF2-40B4-BE49-F238E27FC236}">
                <a16:creationId xmlns:a16="http://schemas.microsoft.com/office/drawing/2014/main" id="{38C709BB-7628-44F3-A5E4-98A869C8ED3B}"/>
              </a:ext>
            </a:extLst>
          </p:cNvPr>
          <p:cNvSpPr txBox="1">
            <a:spLocks noChangeArrowheads="1"/>
          </p:cNvSpPr>
          <p:nvPr/>
        </p:nvSpPr>
        <p:spPr bwMode="auto">
          <a:xfrm>
            <a:off x="4002411" y="1608851"/>
            <a:ext cx="9842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80000"/>
              </a:lnSpc>
              <a:buClr>
                <a:srgbClr val="FFFFFF"/>
              </a:buClr>
              <a:buSzPts val="1300"/>
              <a:buFont typeface="Arial" panose="020B0604020202020204" pitchFamily="34" charset="0"/>
              <a:buNone/>
            </a:pPr>
            <a:r>
              <a:rPr lang="en-US" altLang="en-US" sz="1300">
                <a:solidFill>
                  <a:srgbClr val="FFFFFF"/>
                </a:solidFill>
                <a:cs typeface="Arial" panose="020B0604020202020204" pitchFamily="34" charset="0"/>
                <a:sym typeface="Arial" panose="020B0604020202020204" pitchFamily="34" charset="0"/>
              </a:rPr>
              <a:t>Common</a:t>
            </a:r>
            <a:endParaRPr lang="en-US" altLang="en-US"/>
          </a:p>
          <a:p>
            <a:pPr algn="ctr">
              <a:lnSpc>
                <a:spcPct val="80000"/>
              </a:lnSpc>
              <a:buClr>
                <a:srgbClr val="FFFFFF"/>
              </a:buClr>
              <a:buSzPts val="1300"/>
              <a:buFont typeface="Arial" panose="020B0604020202020204" pitchFamily="34" charset="0"/>
              <a:buNone/>
            </a:pPr>
            <a:r>
              <a:rPr lang="en-US" altLang="en-US" sz="1300">
                <a:solidFill>
                  <a:srgbClr val="FFFFFF"/>
                </a:solidFill>
                <a:cs typeface="Arial" panose="020B0604020202020204" pitchFamily="34" charset="0"/>
                <a:sym typeface="Arial" panose="020B0604020202020204" pitchFamily="34" charset="0"/>
              </a:rPr>
              <a:t>Tools</a:t>
            </a:r>
            <a:endParaRPr lang="en-US" altLang="en-US"/>
          </a:p>
        </p:txBody>
      </p:sp>
      <p:sp>
        <p:nvSpPr>
          <p:cNvPr id="54" name="Google Shape;839;p51">
            <a:extLst>
              <a:ext uri="{FF2B5EF4-FFF2-40B4-BE49-F238E27FC236}">
                <a16:creationId xmlns:a16="http://schemas.microsoft.com/office/drawing/2014/main" id="{50E703B1-988B-42A1-ADE0-AD708408C162}"/>
              </a:ext>
            </a:extLst>
          </p:cNvPr>
          <p:cNvSpPr txBox="1">
            <a:spLocks noChangeArrowheads="1"/>
          </p:cNvSpPr>
          <p:nvPr/>
        </p:nvSpPr>
        <p:spPr bwMode="auto">
          <a:xfrm>
            <a:off x="5448623" y="1646951"/>
            <a:ext cx="10255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80000"/>
              </a:lnSpc>
              <a:buClr>
                <a:srgbClr val="FFFFFF"/>
              </a:buClr>
              <a:buSzPts val="1300"/>
              <a:buFont typeface="Arial" panose="020B0604020202020204" pitchFamily="34" charset="0"/>
              <a:buNone/>
            </a:pPr>
            <a:r>
              <a:rPr lang="en-US" altLang="en-US" sz="1300">
                <a:solidFill>
                  <a:srgbClr val="FFFFFF"/>
                </a:solidFill>
                <a:cs typeface="Arial" panose="020B0604020202020204" pitchFamily="34" charset="0"/>
                <a:sym typeface="Arial" panose="020B0604020202020204" pitchFamily="34" charset="0"/>
              </a:rPr>
              <a:t>Common Processes</a:t>
            </a:r>
            <a:endParaRPr lang="en-US" altLang="en-US"/>
          </a:p>
        </p:txBody>
      </p:sp>
      <p:sp>
        <p:nvSpPr>
          <p:cNvPr id="55" name="Google Shape;840;p51">
            <a:extLst>
              <a:ext uri="{FF2B5EF4-FFF2-40B4-BE49-F238E27FC236}">
                <a16:creationId xmlns:a16="http://schemas.microsoft.com/office/drawing/2014/main" id="{DDCACCFA-8647-4F8E-B030-F63E67CE280F}"/>
              </a:ext>
            </a:extLst>
          </p:cNvPr>
          <p:cNvSpPr>
            <a:spLocks/>
          </p:cNvSpPr>
          <p:nvPr/>
        </p:nvSpPr>
        <p:spPr bwMode="auto">
          <a:xfrm>
            <a:off x="4404048" y="5136276"/>
            <a:ext cx="1679575" cy="398462"/>
          </a:xfrm>
          <a:custGeom>
            <a:avLst/>
            <a:gdLst>
              <a:gd name="T0" fmla="*/ 0 w 433"/>
              <a:gd name="T1" fmla="*/ 0 h 132"/>
              <a:gd name="T2" fmla="*/ 2147483646 w 433"/>
              <a:gd name="T3" fmla="*/ 2147483646 h 132"/>
              <a:gd name="T4" fmla="*/ 2147483646 w 433"/>
              <a:gd name="T5" fmla="*/ 2147483646 h 132"/>
              <a:gd name="T6" fmla="*/ 2147483646 w 433"/>
              <a:gd name="T7" fmla="*/ 2147483646 h 132"/>
              <a:gd name="T8" fmla="*/ 0 w 433"/>
              <a:gd name="T9" fmla="*/ 0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3" h="132" extrusionOk="0">
                <a:moveTo>
                  <a:pt x="0" y="0"/>
                </a:moveTo>
                <a:cubicBezTo>
                  <a:pt x="98" y="132"/>
                  <a:pt x="98" y="132"/>
                  <a:pt x="98" y="132"/>
                </a:cubicBezTo>
                <a:cubicBezTo>
                  <a:pt x="336" y="132"/>
                  <a:pt x="336" y="132"/>
                  <a:pt x="336" y="132"/>
                </a:cubicBezTo>
                <a:cubicBezTo>
                  <a:pt x="433" y="4"/>
                  <a:pt x="433" y="4"/>
                  <a:pt x="433" y="4"/>
                </a:cubicBezTo>
                <a:cubicBezTo>
                  <a:pt x="271" y="28"/>
                  <a:pt x="53" y="6"/>
                  <a:pt x="0" y="0"/>
                </a:cubicBezTo>
                <a:close/>
              </a:path>
            </a:pathLst>
          </a:custGeom>
          <a:solidFill>
            <a:srgbClr val="6EC5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56" name="Google Shape;841;p51">
            <a:extLst>
              <a:ext uri="{FF2B5EF4-FFF2-40B4-BE49-F238E27FC236}">
                <a16:creationId xmlns:a16="http://schemas.microsoft.com/office/drawing/2014/main" id="{27C53875-80FE-42BD-9767-66A351A5934B}"/>
              </a:ext>
            </a:extLst>
          </p:cNvPr>
          <p:cNvSpPr>
            <a:spLocks/>
          </p:cNvSpPr>
          <p:nvPr/>
        </p:nvSpPr>
        <p:spPr bwMode="auto">
          <a:xfrm>
            <a:off x="3218186" y="3904376"/>
            <a:ext cx="4059237" cy="746125"/>
          </a:xfrm>
          <a:custGeom>
            <a:avLst/>
            <a:gdLst>
              <a:gd name="T0" fmla="*/ 0 w 1047"/>
              <a:gd name="T1" fmla="*/ 0 h 247"/>
              <a:gd name="T2" fmla="*/ 2147483646 w 1047"/>
              <a:gd name="T3" fmla="*/ 2147483646 h 247"/>
              <a:gd name="T4" fmla="*/ 2147483646 w 1047"/>
              <a:gd name="T5" fmla="*/ 2147483646 h 247"/>
              <a:gd name="T6" fmla="*/ 2147483646 w 1047"/>
              <a:gd name="T7" fmla="*/ 2147483646 h 247"/>
              <a:gd name="T8" fmla="*/ 0 w 1047"/>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7" h="247" extrusionOk="0">
                <a:moveTo>
                  <a:pt x="0" y="0"/>
                </a:moveTo>
                <a:cubicBezTo>
                  <a:pt x="170" y="227"/>
                  <a:pt x="170" y="227"/>
                  <a:pt x="170" y="227"/>
                </a:cubicBezTo>
                <a:cubicBezTo>
                  <a:pt x="260" y="231"/>
                  <a:pt x="639" y="247"/>
                  <a:pt x="877" y="227"/>
                </a:cubicBezTo>
                <a:cubicBezTo>
                  <a:pt x="1047" y="1"/>
                  <a:pt x="1047" y="1"/>
                  <a:pt x="1047" y="1"/>
                </a:cubicBezTo>
                <a:cubicBezTo>
                  <a:pt x="745" y="37"/>
                  <a:pt x="75" y="4"/>
                  <a:pt x="0" y="0"/>
                </a:cubicBezTo>
                <a:close/>
              </a:path>
            </a:pathLst>
          </a:custGeom>
          <a:solidFill>
            <a:srgbClr val="F8AB3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57" name="Google Shape;842;p51">
            <a:extLst>
              <a:ext uri="{FF2B5EF4-FFF2-40B4-BE49-F238E27FC236}">
                <a16:creationId xmlns:a16="http://schemas.microsoft.com/office/drawing/2014/main" id="{C7C7B22F-F657-49AD-B16F-47DA6310135C}"/>
              </a:ext>
            </a:extLst>
          </p:cNvPr>
          <p:cNvSpPr>
            <a:spLocks/>
          </p:cNvSpPr>
          <p:nvPr/>
        </p:nvSpPr>
        <p:spPr bwMode="auto">
          <a:xfrm>
            <a:off x="3878586" y="4590176"/>
            <a:ext cx="2738437" cy="631825"/>
          </a:xfrm>
          <a:custGeom>
            <a:avLst/>
            <a:gdLst>
              <a:gd name="T0" fmla="*/ 0 w 707"/>
              <a:gd name="T1" fmla="*/ 0 h 209"/>
              <a:gd name="T2" fmla="*/ 2147483646 w 707"/>
              <a:gd name="T3" fmla="*/ 2147483646 h 209"/>
              <a:gd name="T4" fmla="*/ 2147483646 w 707"/>
              <a:gd name="T5" fmla="*/ 2147483646 h 209"/>
              <a:gd name="T6" fmla="*/ 2147483646 w 707"/>
              <a:gd name="T7" fmla="*/ 0 h 209"/>
              <a:gd name="T8" fmla="*/ 0 w 707"/>
              <a:gd name="T9" fmla="*/ 0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09" extrusionOk="0">
                <a:moveTo>
                  <a:pt x="0" y="0"/>
                </a:moveTo>
                <a:cubicBezTo>
                  <a:pt x="136" y="181"/>
                  <a:pt x="136" y="181"/>
                  <a:pt x="136" y="181"/>
                </a:cubicBezTo>
                <a:cubicBezTo>
                  <a:pt x="189" y="187"/>
                  <a:pt x="407" y="209"/>
                  <a:pt x="569" y="185"/>
                </a:cubicBezTo>
                <a:cubicBezTo>
                  <a:pt x="707" y="0"/>
                  <a:pt x="707" y="0"/>
                  <a:pt x="707" y="0"/>
                </a:cubicBezTo>
                <a:cubicBezTo>
                  <a:pt x="469" y="20"/>
                  <a:pt x="90" y="4"/>
                  <a:pt x="0" y="0"/>
                </a:cubicBezTo>
                <a:close/>
              </a:path>
            </a:pathLst>
          </a:custGeom>
          <a:solidFill>
            <a:srgbClr val="B2D05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58" name="Google Shape;843;p51">
            <a:extLst>
              <a:ext uri="{FF2B5EF4-FFF2-40B4-BE49-F238E27FC236}">
                <a16:creationId xmlns:a16="http://schemas.microsoft.com/office/drawing/2014/main" id="{9D67D118-177E-4F75-A498-21400E69453C}"/>
              </a:ext>
            </a:extLst>
          </p:cNvPr>
          <p:cNvSpPr>
            <a:spLocks/>
          </p:cNvSpPr>
          <p:nvPr/>
        </p:nvSpPr>
        <p:spPr bwMode="auto">
          <a:xfrm>
            <a:off x="2591123" y="3248738"/>
            <a:ext cx="5326063" cy="766763"/>
          </a:xfrm>
          <a:custGeom>
            <a:avLst/>
            <a:gdLst>
              <a:gd name="T0" fmla="*/ 2147483646 w 1374"/>
              <a:gd name="T1" fmla="*/ 2147483646 h 254"/>
              <a:gd name="T2" fmla="*/ 2147483646 w 1374"/>
              <a:gd name="T3" fmla="*/ 0 h 254"/>
              <a:gd name="T4" fmla="*/ 0 w 1374"/>
              <a:gd name="T5" fmla="*/ 0 h 254"/>
              <a:gd name="T6" fmla="*/ 2147483646 w 1374"/>
              <a:gd name="T7" fmla="*/ 2147483646 h 254"/>
              <a:gd name="T8" fmla="*/ 2147483646 w 1374"/>
              <a:gd name="T9" fmla="*/ 2147483646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 h="254" extrusionOk="0">
                <a:moveTo>
                  <a:pt x="1209" y="218"/>
                </a:moveTo>
                <a:cubicBezTo>
                  <a:pt x="1374" y="0"/>
                  <a:pt x="1374" y="0"/>
                  <a:pt x="1374" y="0"/>
                </a:cubicBezTo>
                <a:cubicBezTo>
                  <a:pt x="0" y="0"/>
                  <a:pt x="0" y="0"/>
                  <a:pt x="0" y="0"/>
                </a:cubicBezTo>
                <a:cubicBezTo>
                  <a:pt x="162" y="217"/>
                  <a:pt x="162" y="217"/>
                  <a:pt x="162" y="217"/>
                </a:cubicBezTo>
                <a:cubicBezTo>
                  <a:pt x="237" y="221"/>
                  <a:pt x="907" y="254"/>
                  <a:pt x="1209" y="218"/>
                </a:cubicBezTo>
                <a:close/>
              </a:path>
            </a:pathLst>
          </a:custGeom>
          <a:solidFill>
            <a:srgbClr val="F3685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59" name="Google Shape;844;p51">
            <a:extLst>
              <a:ext uri="{FF2B5EF4-FFF2-40B4-BE49-F238E27FC236}">
                <a16:creationId xmlns:a16="http://schemas.microsoft.com/office/drawing/2014/main" id="{8EDB43B2-20BC-4904-A51F-A79672DE0997}"/>
              </a:ext>
            </a:extLst>
          </p:cNvPr>
          <p:cNvSpPr>
            <a:spLocks noChangeArrowheads="1"/>
          </p:cNvSpPr>
          <p:nvPr/>
        </p:nvSpPr>
        <p:spPr bwMode="auto">
          <a:xfrm>
            <a:off x="3208661" y="3715463"/>
            <a:ext cx="4076700" cy="349250"/>
          </a:xfrm>
          <a:prstGeom prst="ellipse">
            <a:avLst/>
          </a:prstGeom>
          <a:gradFill rotWithShape="0">
            <a:gsLst>
              <a:gs pos="0">
                <a:srgbClr val="981E0A"/>
              </a:gs>
              <a:gs pos="100000">
                <a:srgbClr val="F36851"/>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solidFill>
                <a:srgbClr val="000000"/>
              </a:solidFill>
              <a:cs typeface="Arial" panose="020B0604020202020204" pitchFamily="34" charset="0"/>
              <a:sym typeface="Arial" panose="020B0604020202020204" pitchFamily="34" charset="0"/>
            </a:endParaRPr>
          </a:p>
        </p:txBody>
      </p:sp>
      <p:sp>
        <p:nvSpPr>
          <p:cNvPr id="60" name="Google Shape;845;p51">
            <a:extLst>
              <a:ext uri="{FF2B5EF4-FFF2-40B4-BE49-F238E27FC236}">
                <a16:creationId xmlns:a16="http://schemas.microsoft.com/office/drawing/2014/main" id="{7F3CE3A0-242A-4549-823A-FD4003B546E2}"/>
              </a:ext>
            </a:extLst>
          </p:cNvPr>
          <p:cNvSpPr>
            <a:spLocks noChangeArrowheads="1"/>
          </p:cNvSpPr>
          <p:nvPr/>
        </p:nvSpPr>
        <p:spPr bwMode="auto">
          <a:xfrm>
            <a:off x="3873823" y="4393326"/>
            <a:ext cx="2755900" cy="350837"/>
          </a:xfrm>
          <a:prstGeom prst="ellipse">
            <a:avLst/>
          </a:prstGeom>
          <a:gradFill rotWithShape="0">
            <a:gsLst>
              <a:gs pos="0">
                <a:srgbClr val="965A05"/>
              </a:gs>
              <a:gs pos="100000">
                <a:srgbClr val="F8AB3E"/>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solidFill>
                <a:srgbClr val="000000"/>
              </a:solidFill>
              <a:cs typeface="Arial" panose="020B0604020202020204" pitchFamily="34" charset="0"/>
              <a:sym typeface="Arial" panose="020B0604020202020204" pitchFamily="34" charset="0"/>
            </a:endParaRPr>
          </a:p>
        </p:txBody>
      </p:sp>
      <p:sp>
        <p:nvSpPr>
          <p:cNvPr id="61" name="Google Shape;846;p51">
            <a:extLst>
              <a:ext uri="{FF2B5EF4-FFF2-40B4-BE49-F238E27FC236}">
                <a16:creationId xmlns:a16="http://schemas.microsoft.com/office/drawing/2014/main" id="{291763FE-6899-485D-B1C6-F8BDD8F59D6F}"/>
              </a:ext>
            </a:extLst>
          </p:cNvPr>
          <p:cNvSpPr>
            <a:spLocks noChangeArrowheads="1"/>
          </p:cNvSpPr>
          <p:nvPr/>
        </p:nvSpPr>
        <p:spPr bwMode="auto">
          <a:xfrm>
            <a:off x="4400873" y="5023563"/>
            <a:ext cx="1706563" cy="217488"/>
          </a:xfrm>
          <a:prstGeom prst="ellipse">
            <a:avLst/>
          </a:prstGeom>
          <a:gradFill rotWithShape="0">
            <a:gsLst>
              <a:gs pos="0">
                <a:srgbClr val="2C6E5F"/>
              </a:gs>
              <a:gs pos="100000">
                <a:srgbClr val="B2D056"/>
              </a:gs>
            </a:gsLst>
            <a:lin ang="16200000"/>
          </a:gra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solidFill>
                <a:srgbClr val="000000"/>
              </a:solidFill>
              <a:cs typeface="Arial" panose="020B0604020202020204" pitchFamily="34" charset="0"/>
              <a:sym typeface="Arial" panose="020B0604020202020204" pitchFamily="34" charset="0"/>
            </a:endParaRPr>
          </a:p>
        </p:txBody>
      </p:sp>
      <p:sp>
        <p:nvSpPr>
          <p:cNvPr id="62" name="Google Shape;847;p51">
            <a:extLst>
              <a:ext uri="{FF2B5EF4-FFF2-40B4-BE49-F238E27FC236}">
                <a16:creationId xmlns:a16="http://schemas.microsoft.com/office/drawing/2014/main" id="{EDC62F14-543B-4FDE-A2A8-E95822CB4D5B}"/>
              </a:ext>
            </a:extLst>
          </p:cNvPr>
          <p:cNvSpPr>
            <a:spLocks noChangeArrowheads="1"/>
          </p:cNvSpPr>
          <p:nvPr/>
        </p:nvSpPr>
        <p:spPr bwMode="auto">
          <a:xfrm>
            <a:off x="4785048" y="5474413"/>
            <a:ext cx="935038" cy="1174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solidFill>
                <a:srgbClr val="000000"/>
              </a:solidFill>
              <a:cs typeface="Arial" panose="020B0604020202020204" pitchFamily="34" charset="0"/>
              <a:sym typeface="Arial" panose="020B0604020202020204" pitchFamily="34" charset="0"/>
            </a:endParaRPr>
          </a:p>
        </p:txBody>
      </p:sp>
      <p:sp>
        <p:nvSpPr>
          <p:cNvPr id="63" name="Google Shape;848;p51">
            <a:extLst>
              <a:ext uri="{FF2B5EF4-FFF2-40B4-BE49-F238E27FC236}">
                <a16:creationId xmlns:a16="http://schemas.microsoft.com/office/drawing/2014/main" id="{74D100D7-1D2B-4F29-AD73-AB4275548140}"/>
              </a:ext>
            </a:extLst>
          </p:cNvPr>
          <p:cNvSpPr txBox="1">
            <a:spLocks noChangeArrowheads="1"/>
          </p:cNvSpPr>
          <p:nvPr/>
        </p:nvSpPr>
        <p:spPr bwMode="auto">
          <a:xfrm>
            <a:off x="4799336" y="5534738"/>
            <a:ext cx="942975" cy="4524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buClr>
                <a:srgbClr val="000000"/>
              </a:buClr>
              <a:buSzPts val="1800"/>
              <a:buFont typeface="Calibri" panose="020F0502020204030204" pitchFamily="34" charset="0"/>
              <a:buNone/>
            </a:pPr>
            <a:r>
              <a:rPr lang="en-US" altLang="en-US" sz="1800" b="0">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a:p>
        </p:txBody>
      </p:sp>
      <p:sp>
        <p:nvSpPr>
          <p:cNvPr id="64" name="Google Shape;849;p51">
            <a:extLst>
              <a:ext uri="{FF2B5EF4-FFF2-40B4-BE49-F238E27FC236}">
                <a16:creationId xmlns:a16="http://schemas.microsoft.com/office/drawing/2014/main" id="{14014984-DA3B-4004-B066-4C047B09B3BE}"/>
              </a:ext>
            </a:extLst>
          </p:cNvPr>
          <p:cNvSpPr>
            <a:spLocks/>
          </p:cNvSpPr>
          <p:nvPr/>
        </p:nvSpPr>
        <p:spPr bwMode="auto">
          <a:xfrm>
            <a:off x="4670748" y="5987176"/>
            <a:ext cx="1201738" cy="806450"/>
          </a:xfrm>
          <a:custGeom>
            <a:avLst/>
            <a:gdLst>
              <a:gd name="T0" fmla="*/ 2147483646 w 612"/>
              <a:gd name="T1" fmla="*/ 0 h 470"/>
              <a:gd name="T2" fmla="*/ 2147483646 w 612"/>
              <a:gd name="T3" fmla="*/ 2147483646 h 470"/>
              <a:gd name="T4" fmla="*/ 0 w 612"/>
              <a:gd name="T5" fmla="*/ 2147483646 h 470"/>
              <a:gd name="T6" fmla="*/ 2147483646 w 612"/>
              <a:gd name="T7" fmla="*/ 2147483646 h 470"/>
              <a:gd name="T8" fmla="*/ 2147483646 w 612"/>
              <a:gd name="T9" fmla="*/ 2147483646 h 470"/>
              <a:gd name="T10" fmla="*/ 2147483646 w 612"/>
              <a:gd name="T11" fmla="*/ 2147483646 h 470"/>
              <a:gd name="T12" fmla="*/ 2147483646 w 612"/>
              <a:gd name="T13" fmla="*/ 0 h 470"/>
              <a:gd name="T14" fmla="*/ 2147483646 w 612"/>
              <a:gd name="T15" fmla="*/ 0 h 4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2" h="470" extrusionOk="0">
                <a:moveTo>
                  <a:pt x="67" y="0"/>
                </a:moveTo>
                <a:lnTo>
                  <a:pt x="67" y="253"/>
                </a:lnTo>
                <a:lnTo>
                  <a:pt x="0" y="253"/>
                </a:lnTo>
                <a:lnTo>
                  <a:pt x="306" y="470"/>
                </a:lnTo>
                <a:lnTo>
                  <a:pt x="612" y="253"/>
                </a:lnTo>
                <a:lnTo>
                  <a:pt x="545" y="253"/>
                </a:lnTo>
                <a:lnTo>
                  <a:pt x="545" y="0"/>
                </a:lnTo>
                <a:lnTo>
                  <a:pt x="6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65" name="Google Shape;850;p51">
            <a:extLst>
              <a:ext uri="{FF2B5EF4-FFF2-40B4-BE49-F238E27FC236}">
                <a16:creationId xmlns:a16="http://schemas.microsoft.com/office/drawing/2014/main" id="{CEE1C761-C9B7-403F-920C-918B36B4446C}"/>
              </a:ext>
            </a:extLst>
          </p:cNvPr>
          <p:cNvSpPr>
            <a:spLocks/>
          </p:cNvSpPr>
          <p:nvPr/>
        </p:nvSpPr>
        <p:spPr bwMode="auto">
          <a:xfrm>
            <a:off x="6429698" y="4434601"/>
            <a:ext cx="4202113" cy="533400"/>
          </a:xfrm>
          <a:custGeom>
            <a:avLst/>
            <a:gdLst>
              <a:gd name="T0" fmla="*/ 2147483646 w 1794"/>
              <a:gd name="T1" fmla="*/ 2147483646 h 348"/>
              <a:gd name="T2" fmla="*/ 2147483646 w 1794"/>
              <a:gd name="T3" fmla="*/ 0 h 348"/>
              <a:gd name="T4" fmla="*/ 2147483646 w 1794"/>
              <a:gd name="T5" fmla="*/ 0 h 348"/>
              <a:gd name="T6" fmla="*/ 0 w 1794"/>
              <a:gd name="T7" fmla="*/ 2147483646 h 348"/>
              <a:gd name="T8" fmla="*/ 2147483646 w 1794"/>
              <a:gd name="T9" fmla="*/ 2147483646 h 3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4" h="348" extrusionOk="0">
                <a:moveTo>
                  <a:pt x="1794" y="348"/>
                </a:moveTo>
                <a:lnTo>
                  <a:pt x="1794" y="0"/>
                </a:lnTo>
                <a:lnTo>
                  <a:pt x="256" y="0"/>
                </a:lnTo>
                <a:lnTo>
                  <a:pt x="0" y="348"/>
                </a:lnTo>
                <a:lnTo>
                  <a:pt x="1794" y="348"/>
                </a:lnTo>
                <a:close/>
              </a:path>
            </a:pathLst>
          </a:custGeom>
          <a:solidFill>
            <a:srgbClr val="B2D05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66" name="Google Shape;851;p51">
            <a:extLst>
              <a:ext uri="{FF2B5EF4-FFF2-40B4-BE49-F238E27FC236}">
                <a16:creationId xmlns:a16="http://schemas.microsoft.com/office/drawing/2014/main" id="{FBCDF548-A34C-440B-801B-56BFB654C589}"/>
              </a:ext>
            </a:extLst>
          </p:cNvPr>
          <p:cNvSpPr>
            <a:spLocks/>
          </p:cNvSpPr>
          <p:nvPr/>
        </p:nvSpPr>
        <p:spPr bwMode="auto">
          <a:xfrm>
            <a:off x="2233936" y="4434601"/>
            <a:ext cx="1858962" cy="533400"/>
          </a:xfrm>
          <a:custGeom>
            <a:avLst/>
            <a:gdLst>
              <a:gd name="T0" fmla="*/ 2147483646 w 946"/>
              <a:gd name="T1" fmla="*/ 0 h 348"/>
              <a:gd name="T2" fmla="*/ 2147483646 w 946"/>
              <a:gd name="T3" fmla="*/ 2147483646 h 348"/>
              <a:gd name="T4" fmla="*/ 2147483646 w 946"/>
              <a:gd name="T5" fmla="*/ 2147483646 h 348"/>
              <a:gd name="T6" fmla="*/ 2147483646 w 946"/>
              <a:gd name="T7" fmla="*/ 2147483646 h 348"/>
              <a:gd name="T8" fmla="*/ 0 w 946"/>
              <a:gd name="T9" fmla="*/ 2147483646 h 348"/>
              <a:gd name="T10" fmla="*/ 2147483646 w 946"/>
              <a:gd name="T11" fmla="*/ 2147483646 h 348"/>
              <a:gd name="T12" fmla="*/ 2147483646 w 946"/>
              <a:gd name="T13" fmla="*/ 0 h 348"/>
              <a:gd name="T14" fmla="*/ 2147483646 w 946"/>
              <a:gd name="T15" fmla="*/ 0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46" h="348" extrusionOk="0">
                <a:moveTo>
                  <a:pt x="26" y="0"/>
                </a:moveTo>
                <a:lnTo>
                  <a:pt x="46" y="95"/>
                </a:lnTo>
                <a:lnTo>
                  <a:pt x="26" y="162"/>
                </a:lnTo>
                <a:lnTo>
                  <a:pt x="53" y="243"/>
                </a:lnTo>
                <a:lnTo>
                  <a:pt x="0" y="348"/>
                </a:lnTo>
                <a:lnTo>
                  <a:pt x="946" y="348"/>
                </a:lnTo>
                <a:lnTo>
                  <a:pt x="689" y="0"/>
                </a:lnTo>
                <a:lnTo>
                  <a:pt x="26" y="0"/>
                </a:lnTo>
                <a:close/>
              </a:path>
            </a:pathLst>
          </a:custGeom>
          <a:solidFill>
            <a:srgbClr val="B2D05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67" name="Google Shape;852;p51">
            <a:extLst>
              <a:ext uri="{FF2B5EF4-FFF2-40B4-BE49-F238E27FC236}">
                <a16:creationId xmlns:a16="http://schemas.microsoft.com/office/drawing/2014/main" id="{830CB6CE-C33D-4047-8149-E1B7EB3E39C9}"/>
              </a:ext>
            </a:extLst>
          </p:cNvPr>
          <p:cNvSpPr>
            <a:spLocks/>
          </p:cNvSpPr>
          <p:nvPr/>
        </p:nvSpPr>
        <p:spPr bwMode="auto">
          <a:xfrm>
            <a:off x="2284736" y="3315413"/>
            <a:ext cx="752475" cy="542925"/>
          </a:xfrm>
          <a:custGeom>
            <a:avLst/>
            <a:gdLst>
              <a:gd name="T0" fmla="*/ 0 w 383"/>
              <a:gd name="T1" fmla="*/ 0 h 355"/>
              <a:gd name="T2" fmla="*/ 0 w 383"/>
              <a:gd name="T3" fmla="*/ 2147483646 h 355"/>
              <a:gd name="T4" fmla="*/ 2147483646 w 383"/>
              <a:gd name="T5" fmla="*/ 2147483646 h 355"/>
              <a:gd name="T6" fmla="*/ 2147483646 w 383"/>
              <a:gd name="T7" fmla="*/ 0 h 355"/>
              <a:gd name="T8" fmla="*/ 0 w 383"/>
              <a:gd name="T9" fmla="*/ 0 h 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3" h="355" extrusionOk="0">
                <a:moveTo>
                  <a:pt x="0" y="0"/>
                </a:moveTo>
                <a:lnTo>
                  <a:pt x="0" y="355"/>
                </a:lnTo>
                <a:lnTo>
                  <a:pt x="383" y="355"/>
                </a:lnTo>
                <a:lnTo>
                  <a:pt x="120" y="0"/>
                </a:lnTo>
                <a:lnTo>
                  <a:pt x="0" y="0"/>
                </a:lnTo>
                <a:close/>
              </a:path>
            </a:pathLst>
          </a:custGeom>
          <a:solidFill>
            <a:srgbClr val="F3685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68" name="Google Shape;853;p51">
            <a:extLst>
              <a:ext uri="{FF2B5EF4-FFF2-40B4-BE49-F238E27FC236}">
                <a16:creationId xmlns:a16="http://schemas.microsoft.com/office/drawing/2014/main" id="{F9E8CADA-254D-4EA3-A282-DF2906C42154}"/>
              </a:ext>
            </a:extLst>
          </p:cNvPr>
          <p:cNvSpPr>
            <a:spLocks/>
          </p:cNvSpPr>
          <p:nvPr/>
        </p:nvSpPr>
        <p:spPr bwMode="auto">
          <a:xfrm>
            <a:off x="7486973" y="3315413"/>
            <a:ext cx="3144838" cy="542925"/>
          </a:xfrm>
          <a:custGeom>
            <a:avLst/>
            <a:gdLst>
              <a:gd name="T0" fmla="*/ 2147483646 w 1255"/>
              <a:gd name="T1" fmla="*/ 2147483646 h 355"/>
              <a:gd name="T2" fmla="*/ 2147483646 w 1255"/>
              <a:gd name="T3" fmla="*/ 0 h 355"/>
              <a:gd name="T4" fmla="*/ 2147483646 w 1255"/>
              <a:gd name="T5" fmla="*/ 0 h 355"/>
              <a:gd name="T6" fmla="*/ 0 w 1255"/>
              <a:gd name="T7" fmla="*/ 2147483646 h 355"/>
              <a:gd name="T8" fmla="*/ 2147483646 w 1255"/>
              <a:gd name="T9" fmla="*/ 2147483646 h 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5" h="355" extrusionOk="0">
                <a:moveTo>
                  <a:pt x="1255" y="355"/>
                </a:moveTo>
                <a:lnTo>
                  <a:pt x="1255" y="0"/>
                </a:lnTo>
                <a:lnTo>
                  <a:pt x="264" y="0"/>
                </a:lnTo>
                <a:lnTo>
                  <a:pt x="0" y="355"/>
                </a:lnTo>
                <a:lnTo>
                  <a:pt x="1255" y="355"/>
                </a:lnTo>
                <a:close/>
              </a:path>
            </a:pathLst>
          </a:custGeom>
          <a:solidFill>
            <a:srgbClr val="F3685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69" name="Google Shape;854;p51">
            <a:extLst>
              <a:ext uri="{FF2B5EF4-FFF2-40B4-BE49-F238E27FC236}">
                <a16:creationId xmlns:a16="http://schemas.microsoft.com/office/drawing/2014/main" id="{6FD3C833-1A08-4CB4-95B1-3238335F3BF2}"/>
              </a:ext>
            </a:extLst>
          </p:cNvPr>
          <p:cNvSpPr>
            <a:spLocks/>
          </p:cNvSpPr>
          <p:nvPr/>
        </p:nvSpPr>
        <p:spPr bwMode="auto">
          <a:xfrm>
            <a:off x="5885186" y="4991813"/>
            <a:ext cx="4799012" cy="542925"/>
          </a:xfrm>
          <a:custGeom>
            <a:avLst/>
            <a:gdLst>
              <a:gd name="T0" fmla="*/ 2147483646 w 2071"/>
              <a:gd name="T1" fmla="*/ 2147483646 h 355"/>
              <a:gd name="T2" fmla="*/ 2147483646 w 2071"/>
              <a:gd name="T3" fmla="*/ 0 h 355"/>
              <a:gd name="T4" fmla="*/ 2147483646 w 2071"/>
              <a:gd name="T5" fmla="*/ 0 h 355"/>
              <a:gd name="T6" fmla="*/ 0 w 2071"/>
              <a:gd name="T7" fmla="*/ 2147483646 h 355"/>
              <a:gd name="T8" fmla="*/ 2147483646 w 2071"/>
              <a:gd name="T9" fmla="*/ 2147483646 h 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1" h="355" extrusionOk="0">
                <a:moveTo>
                  <a:pt x="2071" y="355"/>
                </a:moveTo>
                <a:lnTo>
                  <a:pt x="2071" y="0"/>
                </a:lnTo>
                <a:lnTo>
                  <a:pt x="265" y="0"/>
                </a:lnTo>
                <a:lnTo>
                  <a:pt x="0" y="355"/>
                </a:lnTo>
                <a:lnTo>
                  <a:pt x="2071" y="355"/>
                </a:lnTo>
                <a:close/>
              </a:path>
            </a:pathLst>
          </a:custGeom>
          <a:solidFill>
            <a:srgbClr val="6EC5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70" name="Google Shape;855;p51">
            <a:extLst>
              <a:ext uri="{FF2B5EF4-FFF2-40B4-BE49-F238E27FC236}">
                <a16:creationId xmlns:a16="http://schemas.microsoft.com/office/drawing/2014/main" id="{1BA3A4CC-40B2-45CF-8DEE-38DFA6278FA5}"/>
              </a:ext>
            </a:extLst>
          </p:cNvPr>
          <p:cNvSpPr>
            <a:spLocks/>
          </p:cNvSpPr>
          <p:nvPr/>
        </p:nvSpPr>
        <p:spPr bwMode="auto">
          <a:xfrm>
            <a:off x="2284736" y="4991813"/>
            <a:ext cx="2344737" cy="542925"/>
          </a:xfrm>
          <a:custGeom>
            <a:avLst/>
            <a:gdLst>
              <a:gd name="T0" fmla="*/ 0 w 1194"/>
              <a:gd name="T1" fmla="*/ 0 h 355"/>
              <a:gd name="T2" fmla="*/ 0 w 1194"/>
              <a:gd name="T3" fmla="*/ 2147483646 h 355"/>
              <a:gd name="T4" fmla="*/ 2147483646 w 1194"/>
              <a:gd name="T5" fmla="*/ 2147483646 h 355"/>
              <a:gd name="T6" fmla="*/ 2147483646 w 1194"/>
              <a:gd name="T7" fmla="*/ 0 h 355"/>
              <a:gd name="T8" fmla="*/ 0 w 1194"/>
              <a:gd name="T9" fmla="*/ 0 h 3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355" extrusionOk="0">
                <a:moveTo>
                  <a:pt x="0" y="0"/>
                </a:moveTo>
                <a:lnTo>
                  <a:pt x="0" y="355"/>
                </a:lnTo>
                <a:lnTo>
                  <a:pt x="1194" y="355"/>
                </a:lnTo>
                <a:lnTo>
                  <a:pt x="931" y="0"/>
                </a:lnTo>
                <a:lnTo>
                  <a:pt x="0" y="0"/>
                </a:lnTo>
                <a:close/>
              </a:path>
            </a:pathLst>
          </a:custGeom>
          <a:solidFill>
            <a:srgbClr val="6EC5B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71" name="Google Shape;856;p51">
            <a:extLst>
              <a:ext uri="{FF2B5EF4-FFF2-40B4-BE49-F238E27FC236}">
                <a16:creationId xmlns:a16="http://schemas.microsoft.com/office/drawing/2014/main" id="{B807FC5C-5241-456F-8D4A-AAD48EAE3263}"/>
              </a:ext>
            </a:extLst>
          </p:cNvPr>
          <p:cNvSpPr>
            <a:spLocks/>
          </p:cNvSpPr>
          <p:nvPr/>
        </p:nvSpPr>
        <p:spPr bwMode="auto">
          <a:xfrm>
            <a:off x="6955161" y="3883738"/>
            <a:ext cx="3676650" cy="528638"/>
          </a:xfrm>
          <a:custGeom>
            <a:avLst/>
            <a:gdLst>
              <a:gd name="T0" fmla="*/ 2147483646 w 1526"/>
              <a:gd name="T1" fmla="*/ 2147483646 h 346"/>
              <a:gd name="T2" fmla="*/ 2147483646 w 1526"/>
              <a:gd name="T3" fmla="*/ 0 h 346"/>
              <a:gd name="T4" fmla="*/ 2147483646 w 1526"/>
              <a:gd name="T5" fmla="*/ 0 h 346"/>
              <a:gd name="T6" fmla="*/ 0 w 1526"/>
              <a:gd name="T7" fmla="*/ 2147483646 h 346"/>
              <a:gd name="T8" fmla="*/ 2147483646 w 1526"/>
              <a:gd name="T9" fmla="*/ 2147483646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6" h="346" extrusionOk="0">
                <a:moveTo>
                  <a:pt x="1526" y="346"/>
                </a:moveTo>
                <a:lnTo>
                  <a:pt x="1526" y="0"/>
                </a:lnTo>
                <a:lnTo>
                  <a:pt x="259" y="0"/>
                </a:lnTo>
                <a:lnTo>
                  <a:pt x="0" y="346"/>
                </a:lnTo>
                <a:lnTo>
                  <a:pt x="1526" y="346"/>
                </a:lnTo>
                <a:close/>
              </a:path>
            </a:pathLst>
          </a:custGeom>
          <a:solidFill>
            <a:srgbClr val="F8AB3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72" name="Google Shape;857;p51">
            <a:extLst>
              <a:ext uri="{FF2B5EF4-FFF2-40B4-BE49-F238E27FC236}">
                <a16:creationId xmlns:a16="http://schemas.microsoft.com/office/drawing/2014/main" id="{7E96DBC9-0529-4A0B-BC48-9E4DE9685B72}"/>
              </a:ext>
            </a:extLst>
          </p:cNvPr>
          <p:cNvSpPr>
            <a:spLocks/>
          </p:cNvSpPr>
          <p:nvPr/>
        </p:nvSpPr>
        <p:spPr bwMode="auto">
          <a:xfrm>
            <a:off x="2168848" y="3883738"/>
            <a:ext cx="1395413" cy="528638"/>
          </a:xfrm>
          <a:custGeom>
            <a:avLst/>
            <a:gdLst>
              <a:gd name="T0" fmla="*/ 2147483646 w 710"/>
              <a:gd name="T1" fmla="*/ 0 h 346"/>
              <a:gd name="T2" fmla="*/ 2147483646 w 710"/>
              <a:gd name="T3" fmla="*/ 2147483646 h 346"/>
              <a:gd name="T4" fmla="*/ 0 w 710"/>
              <a:gd name="T5" fmla="*/ 2147483646 h 346"/>
              <a:gd name="T6" fmla="*/ 2147483646 w 710"/>
              <a:gd name="T7" fmla="*/ 2147483646 h 346"/>
              <a:gd name="T8" fmla="*/ 2147483646 w 710"/>
              <a:gd name="T9" fmla="*/ 2147483646 h 346"/>
              <a:gd name="T10" fmla="*/ 2147483646 w 710"/>
              <a:gd name="T11" fmla="*/ 0 h 346"/>
              <a:gd name="T12" fmla="*/ 2147483646 w 710"/>
              <a:gd name="T13" fmla="*/ 0 h 3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0" h="346" extrusionOk="0">
                <a:moveTo>
                  <a:pt x="33" y="0"/>
                </a:moveTo>
                <a:lnTo>
                  <a:pt x="106" y="117"/>
                </a:lnTo>
                <a:lnTo>
                  <a:pt x="0" y="271"/>
                </a:lnTo>
                <a:lnTo>
                  <a:pt x="59" y="346"/>
                </a:lnTo>
                <a:lnTo>
                  <a:pt x="710" y="346"/>
                </a:lnTo>
                <a:lnTo>
                  <a:pt x="454" y="0"/>
                </a:lnTo>
                <a:lnTo>
                  <a:pt x="33" y="0"/>
                </a:lnTo>
                <a:close/>
              </a:path>
            </a:pathLst>
          </a:custGeom>
          <a:solidFill>
            <a:srgbClr val="F8AB3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73" name="Google Shape;858;p51">
            <a:extLst>
              <a:ext uri="{FF2B5EF4-FFF2-40B4-BE49-F238E27FC236}">
                <a16:creationId xmlns:a16="http://schemas.microsoft.com/office/drawing/2014/main" id="{65F13852-C993-40D3-B1C4-79006EC22ACA}"/>
              </a:ext>
            </a:extLst>
          </p:cNvPr>
          <p:cNvSpPr>
            <a:spLocks/>
          </p:cNvSpPr>
          <p:nvPr/>
        </p:nvSpPr>
        <p:spPr bwMode="auto">
          <a:xfrm>
            <a:off x="2075186" y="3315413"/>
            <a:ext cx="317500" cy="539750"/>
          </a:xfrm>
          <a:custGeom>
            <a:avLst/>
            <a:gdLst>
              <a:gd name="T0" fmla="*/ 2147483646 w 162"/>
              <a:gd name="T1" fmla="*/ 2147483646 h 353"/>
              <a:gd name="T2" fmla="*/ 2147483646 w 162"/>
              <a:gd name="T3" fmla="*/ 2147483646 h 353"/>
              <a:gd name="T4" fmla="*/ 2147483646 w 162"/>
              <a:gd name="T5" fmla="*/ 2147483646 h 353"/>
              <a:gd name="T6" fmla="*/ 0 w 162"/>
              <a:gd name="T7" fmla="*/ 2147483646 h 353"/>
              <a:gd name="T8" fmla="*/ 2147483646 w 162"/>
              <a:gd name="T9" fmla="*/ 0 h 353"/>
              <a:gd name="T10" fmla="*/ 2147483646 w 162"/>
              <a:gd name="T11" fmla="*/ 0 h 353"/>
              <a:gd name="T12" fmla="*/ 2147483646 w 162"/>
              <a:gd name="T13" fmla="*/ 2147483646 h 353"/>
              <a:gd name="T14" fmla="*/ 2147483646 w 162"/>
              <a:gd name="T15" fmla="*/ 2147483646 h 353"/>
              <a:gd name="T16" fmla="*/ 2147483646 w 162"/>
              <a:gd name="T17" fmla="*/ 2147483646 h 3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353" extrusionOk="0">
                <a:moveTo>
                  <a:pt x="83" y="73"/>
                </a:moveTo>
                <a:lnTo>
                  <a:pt x="81" y="73"/>
                </a:lnTo>
                <a:lnTo>
                  <a:pt x="14" y="107"/>
                </a:lnTo>
                <a:lnTo>
                  <a:pt x="0" y="43"/>
                </a:lnTo>
                <a:lnTo>
                  <a:pt x="95" y="0"/>
                </a:lnTo>
                <a:lnTo>
                  <a:pt x="162" y="0"/>
                </a:lnTo>
                <a:lnTo>
                  <a:pt x="162" y="353"/>
                </a:lnTo>
                <a:lnTo>
                  <a:pt x="83" y="353"/>
                </a:lnTo>
                <a:lnTo>
                  <a:pt x="83" y="73"/>
                </a:lnTo>
                <a:close/>
              </a:path>
            </a:pathLst>
          </a:custGeom>
          <a:solidFill>
            <a:srgbClr val="E32E1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74" name="Google Shape;859;p51">
            <a:extLst>
              <a:ext uri="{FF2B5EF4-FFF2-40B4-BE49-F238E27FC236}">
                <a16:creationId xmlns:a16="http://schemas.microsoft.com/office/drawing/2014/main" id="{9F543758-9787-49E6-B0F2-0B54F6096701}"/>
              </a:ext>
            </a:extLst>
          </p:cNvPr>
          <p:cNvSpPr>
            <a:spLocks/>
          </p:cNvSpPr>
          <p:nvPr/>
        </p:nvSpPr>
        <p:spPr bwMode="auto">
          <a:xfrm>
            <a:off x="1998986" y="3883738"/>
            <a:ext cx="476250" cy="528638"/>
          </a:xfrm>
          <a:custGeom>
            <a:avLst/>
            <a:gdLst>
              <a:gd name="T0" fmla="*/ 0 w 123"/>
              <a:gd name="T1" fmla="*/ 2147483646 h 175"/>
              <a:gd name="T2" fmla="*/ 0 w 123"/>
              <a:gd name="T3" fmla="*/ 2147483646 h 175"/>
              <a:gd name="T4" fmla="*/ 2147483646 w 123"/>
              <a:gd name="T5" fmla="*/ 2147483646 h 175"/>
              <a:gd name="T6" fmla="*/ 2147483646 w 123"/>
              <a:gd name="T7" fmla="*/ 2147483646 h 175"/>
              <a:gd name="T8" fmla="*/ 2147483646 w 123"/>
              <a:gd name="T9" fmla="*/ 2147483646 h 175"/>
              <a:gd name="T10" fmla="*/ 2147483646 w 123"/>
              <a:gd name="T11" fmla="*/ 2147483646 h 175"/>
              <a:gd name="T12" fmla="*/ 2147483646 w 123"/>
              <a:gd name="T13" fmla="*/ 2147483646 h 175"/>
              <a:gd name="T14" fmla="*/ 2147483646 w 123"/>
              <a:gd name="T15" fmla="*/ 0 h 175"/>
              <a:gd name="T16" fmla="*/ 2147483646 w 123"/>
              <a:gd name="T17" fmla="*/ 2147483646 h 175"/>
              <a:gd name="T18" fmla="*/ 2147483646 w 123"/>
              <a:gd name="T19" fmla="*/ 2147483646 h 175"/>
              <a:gd name="T20" fmla="*/ 2147483646 w 123"/>
              <a:gd name="T21" fmla="*/ 2147483646 h 175"/>
              <a:gd name="T22" fmla="*/ 2147483646 w 123"/>
              <a:gd name="T23" fmla="*/ 2147483646 h 175"/>
              <a:gd name="T24" fmla="*/ 2147483646 w 123"/>
              <a:gd name="T25" fmla="*/ 2147483646 h 175"/>
              <a:gd name="T26" fmla="*/ 2147483646 w 123"/>
              <a:gd name="T27" fmla="*/ 2147483646 h 175"/>
              <a:gd name="T28" fmla="*/ 0 w 123"/>
              <a:gd name="T29" fmla="*/ 2147483646 h 1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3" h="175" extrusionOk="0">
                <a:moveTo>
                  <a:pt x="0" y="175"/>
                </a:moveTo>
                <a:cubicBezTo>
                  <a:pt x="0" y="151"/>
                  <a:pt x="0" y="151"/>
                  <a:pt x="0" y="151"/>
                </a:cubicBezTo>
                <a:cubicBezTo>
                  <a:pt x="22" y="131"/>
                  <a:pt x="22" y="131"/>
                  <a:pt x="22" y="131"/>
                </a:cubicBezTo>
                <a:cubicBezTo>
                  <a:pt x="60" y="97"/>
                  <a:pt x="79" y="78"/>
                  <a:pt x="79" y="57"/>
                </a:cubicBezTo>
                <a:cubicBezTo>
                  <a:pt x="79" y="43"/>
                  <a:pt x="71" y="32"/>
                  <a:pt x="51" y="32"/>
                </a:cubicBezTo>
                <a:cubicBezTo>
                  <a:pt x="36" y="32"/>
                  <a:pt x="23" y="40"/>
                  <a:pt x="14" y="46"/>
                </a:cubicBezTo>
                <a:cubicBezTo>
                  <a:pt x="2" y="18"/>
                  <a:pt x="2" y="18"/>
                  <a:pt x="2" y="18"/>
                </a:cubicBezTo>
                <a:cubicBezTo>
                  <a:pt x="15" y="8"/>
                  <a:pt x="35" y="0"/>
                  <a:pt x="59" y="0"/>
                </a:cubicBezTo>
                <a:cubicBezTo>
                  <a:pt x="98" y="0"/>
                  <a:pt x="119" y="23"/>
                  <a:pt x="119" y="54"/>
                </a:cubicBezTo>
                <a:cubicBezTo>
                  <a:pt x="119" y="83"/>
                  <a:pt x="98" y="106"/>
                  <a:pt x="73" y="128"/>
                </a:cubicBezTo>
                <a:cubicBezTo>
                  <a:pt x="58" y="142"/>
                  <a:pt x="58" y="142"/>
                  <a:pt x="58" y="142"/>
                </a:cubicBezTo>
                <a:cubicBezTo>
                  <a:pt x="58" y="142"/>
                  <a:pt x="58" y="142"/>
                  <a:pt x="58" y="142"/>
                </a:cubicBezTo>
                <a:cubicBezTo>
                  <a:pt x="123" y="142"/>
                  <a:pt x="123" y="142"/>
                  <a:pt x="123" y="142"/>
                </a:cubicBezTo>
                <a:cubicBezTo>
                  <a:pt x="123" y="175"/>
                  <a:pt x="123" y="175"/>
                  <a:pt x="123" y="175"/>
                </a:cubicBezTo>
                <a:lnTo>
                  <a:pt x="0" y="175"/>
                </a:lnTo>
                <a:close/>
              </a:path>
            </a:pathLst>
          </a:custGeom>
          <a:solidFill>
            <a:srgbClr val="E0870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75" name="Google Shape;860;p51">
            <a:extLst>
              <a:ext uri="{FF2B5EF4-FFF2-40B4-BE49-F238E27FC236}">
                <a16:creationId xmlns:a16="http://schemas.microsoft.com/office/drawing/2014/main" id="{563E6E49-C857-4EE8-A42F-EBF54E4FF6CA}"/>
              </a:ext>
            </a:extLst>
          </p:cNvPr>
          <p:cNvSpPr>
            <a:spLocks/>
          </p:cNvSpPr>
          <p:nvPr/>
        </p:nvSpPr>
        <p:spPr bwMode="auto">
          <a:xfrm>
            <a:off x="2002161" y="4433013"/>
            <a:ext cx="469900" cy="534988"/>
          </a:xfrm>
          <a:custGeom>
            <a:avLst/>
            <a:gdLst>
              <a:gd name="T0" fmla="*/ 2147483646 w 121"/>
              <a:gd name="T1" fmla="*/ 2147483646 h 177"/>
              <a:gd name="T2" fmla="*/ 2147483646 w 121"/>
              <a:gd name="T3" fmla="*/ 2147483646 h 177"/>
              <a:gd name="T4" fmla="*/ 2147483646 w 121"/>
              <a:gd name="T5" fmla="*/ 2147483646 h 177"/>
              <a:gd name="T6" fmla="*/ 2147483646 w 121"/>
              <a:gd name="T7" fmla="*/ 2147483646 h 177"/>
              <a:gd name="T8" fmla="*/ 2147483646 w 121"/>
              <a:gd name="T9" fmla="*/ 2147483646 h 177"/>
              <a:gd name="T10" fmla="*/ 2147483646 w 121"/>
              <a:gd name="T11" fmla="*/ 2147483646 h 177"/>
              <a:gd name="T12" fmla="*/ 2147483646 w 121"/>
              <a:gd name="T13" fmla="*/ 2147483646 h 177"/>
              <a:gd name="T14" fmla="*/ 2147483646 w 121"/>
              <a:gd name="T15" fmla="*/ 2147483646 h 177"/>
              <a:gd name="T16" fmla="*/ 2147483646 w 121"/>
              <a:gd name="T17" fmla="*/ 2147483646 h 177"/>
              <a:gd name="T18" fmla="*/ 2147483646 w 121"/>
              <a:gd name="T19" fmla="*/ 2147483646 h 177"/>
              <a:gd name="T20" fmla="*/ 2147483646 w 121"/>
              <a:gd name="T21" fmla="*/ 2147483646 h 177"/>
              <a:gd name="T22" fmla="*/ 2147483646 w 121"/>
              <a:gd name="T23" fmla="*/ 0 h 177"/>
              <a:gd name="T24" fmla="*/ 2147483646 w 121"/>
              <a:gd name="T25" fmla="*/ 2147483646 h 177"/>
              <a:gd name="T26" fmla="*/ 2147483646 w 121"/>
              <a:gd name="T27" fmla="*/ 2147483646 h 177"/>
              <a:gd name="T28" fmla="*/ 2147483646 w 121"/>
              <a:gd name="T29" fmla="*/ 2147483646 h 177"/>
              <a:gd name="T30" fmla="*/ 2147483646 w 121"/>
              <a:gd name="T31" fmla="*/ 2147483646 h 177"/>
              <a:gd name="T32" fmla="*/ 2147483646 w 121"/>
              <a:gd name="T33" fmla="*/ 2147483646 h 177"/>
              <a:gd name="T34" fmla="*/ 0 w 121"/>
              <a:gd name="T35" fmla="*/ 2147483646 h 177"/>
              <a:gd name="T36" fmla="*/ 2147483646 w 121"/>
              <a:gd name="T37" fmla="*/ 2147483646 h 1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177" extrusionOk="0">
                <a:moveTo>
                  <a:pt x="8" y="135"/>
                </a:moveTo>
                <a:cubicBezTo>
                  <a:pt x="15" y="139"/>
                  <a:pt x="32" y="145"/>
                  <a:pt x="48" y="145"/>
                </a:cubicBezTo>
                <a:cubicBezTo>
                  <a:pt x="69" y="145"/>
                  <a:pt x="79" y="135"/>
                  <a:pt x="79" y="122"/>
                </a:cubicBezTo>
                <a:cubicBezTo>
                  <a:pt x="79" y="106"/>
                  <a:pt x="62" y="98"/>
                  <a:pt x="45" y="98"/>
                </a:cubicBezTo>
                <a:cubicBezTo>
                  <a:pt x="28" y="98"/>
                  <a:pt x="28" y="98"/>
                  <a:pt x="28" y="98"/>
                </a:cubicBezTo>
                <a:cubicBezTo>
                  <a:pt x="28" y="69"/>
                  <a:pt x="28" y="69"/>
                  <a:pt x="28" y="69"/>
                </a:cubicBezTo>
                <a:cubicBezTo>
                  <a:pt x="44" y="69"/>
                  <a:pt x="44" y="69"/>
                  <a:pt x="44" y="69"/>
                </a:cubicBezTo>
                <a:cubicBezTo>
                  <a:pt x="57" y="69"/>
                  <a:pt x="75" y="64"/>
                  <a:pt x="75" y="49"/>
                </a:cubicBezTo>
                <a:cubicBezTo>
                  <a:pt x="75" y="39"/>
                  <a:pt x="66" y="32"/>
                  <a:pt x="49" y="32"/>
                </a:cubicBezTo>
                <a:cubicBezTo>
                  <a:pt x="35" y="32"/>
                  <a:pt x="20" y="38"/>
                  <a:pt x="13" y="42"/>
                </a:cubicBezTo>
                <a:cubicBezTo>
                  <a:pt x="5" y="13"/>
                  <a:pt x="5" y="13"/>
                  <a:pt x="5" y="13"/>
                </a:cubicBezTo>
                <a:cubicBezTo>
                  <a:pt x="15" y="6"/>
                  <a:pt x="36" y="0"/>
                  <a:pt x="58" y="0"/>
                </a:cubicBezTo>
                <a:cubicBezTo>
                  <a:pt x="95" y="0"/>
                  <a:pt x="115" y="19"/>
                  <a:pt x="115" y="43"/>
                </a:cubicBezTo>
                <a:cubicBezTo>
                  <a:pt x="115" y="61"/>
                  <a:pt x="105" y="75"/>
                  <a:pt x="84" y="82"/>
                </a:cubicBezTo>
                <a:cubicBezTo>
                  <a:pt x="84" y="83"/>
                  <a:pt x="84" y="83"/>
                  <a:pt x="84" y="83"/>
                </a:cubicBezTo>
                <a:cubicBezTo>
                  <a:pt x="104" y="87"/>
                  <a:pt x="121" y="102"/>
                  <a:pt x="121" y="125"/>
                </a:cubicBezTo>
                <a:cubicBezTo>
                  <a:pt x="121" y="155"/>
                  <a:pt x="94" y="177"/>
                  <a:pt x="51" y="177"/>
                </a:cubicBezTo>
                <a:cubicBezTo>
                  <a:pt x="29" y="177"/>
                  <a:pt x="10" y="171"/>
                  <a:pt x="0" y="165"/>
                </a:cubicBezTo>
                <a:lnTo>
                  <a:pt x="8" y="135"/>
                </a:lnTo>
                <a:close/>
              </a:path>
            </a:pathLst>
          </a:custGeom>
          <a:solidFill>
            <a:srgbClr val="8EAD3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76" name="Google Shape;861;p51">
            <a:extLst>
              <a:ext uri="{FF2B5EF4-FFF2-40B4-BE49-F238E27FC236}">
                <a16:creationId xmlns:a16="http://schemas.microsoft.com/office/drawing/2014/main" id="{E851FD64-814F-43A4-8362-DB5316329276}"/>
              </a:ext>
            </a:extLst>
          </p:cNvPr>
          <p:cNvSpPr>
            <a:spLocks/>
          </p:cNvSpPr>
          <p:nvPr/>
        </p:nvSpPr>
        <p:spPr bwMode="auto">
          <a:xfrm>
            <a:off x="1964061" y="4991813"/>
            <a:ext cx="541337" cy="536575"/>
          </a:xfrm>
          <a:custGeom>
            <a:avLst/>
            <a:gdLst>
              <a:gd name="T0" fmla="*/ 2147483646 w 140"/>
              <a:gd name="T1" fmla="*/ 2147483646 h 178"/>
              <a:gd name="T2" fmla="*/ 2147483646 w 140"/>
              <a:gd name="T3" fmla="*/ 2147483646 h 178"/>
              <a:gd name="T4" fmla="*/ 0 w 140"/>
              <a:gd name="T5" fmla="*/ 2147483646 h 178"/>
              <a:gd name="T6" fmla="*/ 0 w 140"/>
              <a:gd name="T7" fmla="*/ 2147483646 h 178"/>
              <a:gd name="T8" fmla="*/ 2147483646 w 140"/>
              <a:gd name="T9" fmla="*/ 0 h 178"/>
              <a:gd name="T10" fmla="*/ 2147483646 w 140"/>
              <a:gd name="T11" fmla="*/ 0 h 178"/>
              <a:gd name="T12" fmla="*/ 2147483646 w 140"/>
              <a:gd name="T13" fmla="*/ 2147483646 h 178"/>
              <a:gd name="T14" fmla="*/ 2147483646 w 140"/>
              <a:gd name="T15" fmla="*/ 2147483646 h 178"/>
              <a:gd name="T16" fmla="*/ 2147483646 w 140"/>
              <a:gd name="T17" fmla="*/ 2147483646 h 178"/>
              <a:gd name="T18" fmla="*/ 2147483646 w 140"/>
              <a:gd name="T19" fmla="*/ 2147483646 h 178"/>
              <a:gd name="T20" fmla="*/ 2147483646 w 140"/>
              <a:gd name="T21" fmla="*/ 2147483646 h 178"/>
              <a:gd name="T22" fmla="*/ 2147483646 w 140"/>
              <a:gd name="T23" fmla="*/ 2147483646 h 178"/>
              <a:gd name="T24" fmla="*/ 2147483646 w 140"/>
              <a:gd name="T25" fmla="*/ 2147483646 h 178"/>
              <a:gd name="T26" fmla="*/ 2147483646 w 140"/>
              <a:gd name="T27" fmla="*/ 2147483646 h 178"/>
              <a:gd name="T28" fmla="*/ 2147483646 w 140"/>
              <a:gd name="T29" fmla="*/ 2147483646 h 178"/>
              <a:gd name="T30" fmla="*/ 2147483646 w 140"/>
              <a:gd name="T31" fmla="*/ 2147483646 h 178"/>
              <a:gd name="T32" fmla="*/ 2147483646 w 140"/>
              <a:gd name="T33" fmla="*/ 2147483646 h 178"/>
              <a:gd name="T34" fmla="*/ 2147483646 w 140"/>
              <a:gd name="T35" fmla="*/ 2147483646 h 178"/>
              <a:gd name="T36" fmla="*/ 2147483646 w 140"/>
              <a:gd name="T37" fmla="*/ 2147483646 h 178"/>
              <a:gd name="T38" fmla="*/ 2147483646 w 140"/>
              <a:gd name="T39" fmla="*/ 2147483646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0" h="178" extrusionOk="0">
                <a:moveTo>
                  <a:pt x="79" y="178"/>
                </a:moveTo>
                <a:cubicBezTo>
                  <a:pt x="79" y="136"/>
                  <a:pt x="79" y="136"/>
                  <a:pt x="79" y="136"/>
                </a:cubicBezTo>
                <a:cubicBezTo>
                  <a:pt x="0" y="136"/>
                  <a:pt x="0" y="136"/>
                  <a:pt x="0" y="136"/>
                </a:cubicBezTo>
                <a:cubicBezTo>
                  <a:pt x="0" y="109"/>
                  <a:pt x="0" y="109"/>
                  <a:pt x="0" y="109"/>
                </a:cubicBezTo>
                <a:cubicBezTo>
                  <a:pt x="68" y="0"/>
                  <a:pt x="68" y="0"/>
                  <a:pt x="68" y="0"/>
                </a:cubicBezTo>
                <a:cubicBezTo>
                  <a:pt x="119" y="0"/>
                  <a:pt x="119" y="0"/>
                  <a:pt x="119" y="0"/>
                </a:cubicBezTo>
                <a:cubicBezTo>
                  <a:pt x="119" y="104"/>
                  <a:pt x="119" y="104"/>
                  <a:pt x="119" y="104"/>
                </a:cubicBezTo>
                <a:cubicBezTo>
                  <a:pt x="140" y="104"/>
                  <a:pt x="140" y="104"/>
                  <a:pt x="140" y="104"/>
                </a:cubicBezTo>
                <a:cubicBezTo>
                  <a:pt x="140" y="136"/>
                  <a:pt x="140" y="136"/>
                  <a:pt x="140" y="136"/>
                </a:cubicBezTo>
                <a:cubicBezTo>
                  <a:pt x="119" y="136"/>
                  <a:pt x="119" y="136"/>
                  <a:pt x="119" y="136"/>
                </a:cubicBezTo>
                <a:cubicBezTo>
                  <a:pt x="119" y="178"/>
                  <a:pt x="119" y="178"/>
                  <a:pt x="119" y="178"/>
                </a:cubicBezTo>
                <a:lnTo>
                  <a:pt x="79" y="178"/>
                </a:lnTo>
                <a:close/>
                <a:moveTo>
                  <a:pt x="79" y="104"/>
                </a:moveTo>
                <a:cubicBezTo>
                  <a:pt x="79" y="65"/>
                  <a:pt x="79" y="65"/>
                  <a:pt x="79" y="65"/>
                </a:cubicBezTo>
                <a:cubicBezTo>
                  <a:pt x="79" y="54"/>
                  <a:pt x="80" y="43"/>
                  <a:pt x="81" y="32"/>
                </a:cubicBezTo>
                <a:cubicBezTo>
                  <a:pt x="80" y="32"/>
                  <a:pt x="80" y="32"/>
                  <a:pt x="80" y="32"/>
                </a:cubicBezTo>
                <a:cubicBezTo>
                  <a:pt x="74" y="43"/>
                  <a:pt x="69" y="54"/>
                  <a:pt x="63" y="65"/>
                </a:cubicBezTo>
                <a:cubicBezTo>
                  <a:pt x="39" y="104"/>
                  <a:pt x="39" y="104"/>
                  <a:pt x="39" y="104"/>
                </a:cubicBezTo>
                <a:cubicBezTo>
                  <a:pt x="39" y="104"/>
                  <a:pt x="39" y="104"/>
                  <a:pt x="39" y="104"/>
                </a:cubicBezTo>
                <a:lnTo>
                  <a:pt x="79" y="104"/>
                </a:lnTo>
                <a:close/>
              </a:path>
            </a:pathLst>
          </a:custGeom>
          <a:solidFill>
            <a:srgbClr val="2C6E5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grpSp>
        <p:nvGrpSpPr>
          <p:cNvPr id="77" name="Google Shape;862;p51">
            <a:extLst>
              <a:ext uri="{FF2B5EF4-FFF2-40B4-BE49-F238E27FC236}">
                <a16:creationId xmlns:a16="http://schemas.microsoft.com/office/drawing/2014/main" id="{F8BB7682-8895-4EC2-ACBA-8CF788AC8D9A}"/>
              </a:ext>
            </a:extLst>
          </p:cNvPr>
          <p:cNvGrpSpPr>
            <a:grpSpLocks/>
          </p:cNvGrpSpPr>
          <p:nvPr/>
        </p:nvGrpSpPr>
        <p:grpSpPr bwMode="auto">
          <a:xfrm>
            <a:off x="4445323" y="3255088"/>
            <a:ext cx="3467100" cy="2346325"/>
            <a:chOff x="1744" y="2024"/>
            <a:chExt cx="2184" cy="1478"/>
          </a:xfrm>
        </p:grpSpPr>
        <p:pic>
          <p:nvPicPr>
            <p:cNvPr id="78" name="Google Shape;863;p51">
              <a:extLst>
                <a:ext uri="{FF2B5EF4-FFF2-40B4-BE49-F238E27FC236}">
                  <a16:creationId xmlns:a16="http://schemas.microsoft.com/office/drawing/2014/main" id="{95E2AE50-B33A-4B81-936F-33EAFE7BA98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 y="2024"/>
              <a:ext cx="2184"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Google Shape;864;p51">
              <a:extLst>
                <a:ext uri="{FF2B5EF4-FFF2-40B4-BE49-F238E27FC236}">
                  <a16:creationId xmlns:a16="http://schemas.microsoft.com/office/drawing/2014/main" id="{DDB2128A-E217-40AF-9393-067363394B1B}"/>
                </a:ext>
              </a:extLst>
            </p:cNvPr>
            <p:cNvSpPr txBox="1">
              <a:spLocks noChangeArrowheads="1"/>
            </p:cNvSpPr>
            <p:nvPr/>
          </p:nvSpPr>
          <p:spPr bwMode="auto">
            <a:xfrm>
              <a:off x="1749" y="2036"/>
              <a:ext cx="2176" cy="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solidFill>
                  <a:srgbClr val="000000"/>
                </a:solidFill>
                <a:cs typeface="Arial" panose="020B0604020202020204" pitchFamily="34" charset="0"/>
                <a:sym typeface="Arial" panose="020B0604020202020204" pitchFamily="34" charset="0"/>
              </a:endParaRPr>
            </a:p>
          </p:txBody>
        </p:sp>
      </p:grpSp>
      <p:sp>
        <p:nvSpPr>
          <p:cNvPr id="80" name="Google Shape;865;p51">
            <a:extLst>
              <a:ext uri="{FF2B5EF4-FFF2-40B4-BE49-F238E27FC236}">
                <a16:creationId xmlns:a16="http://schemas.microsoft.com/office/drawing/2014/main" id="{1E5B180E-720F-4E92-B575-7EAB73898776}"/>
              </a:ext>
            </a:extLst>
          </p:cNvPr>
          <p:cNvSpPr txBox="1">
            <a:spLocks noChangeArrowheads="1"/>
          </p:cNvSpPr>
          <p:nvPr/>
        </p:nvSpPr>
        <p:spPr bwMode="auto">
          <a:xfrm>
            <a:off x="8088636" y="3432888"/>
            <a:ext cx="256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buClr>
                <a:srgbClr val="FFFFFF"/>
              </a:buClr>
              <a:buSzPts val="1200"/>
              <a:buFont typeface="Arial" panose="020B0604020202020204" pitchFamily="34" charset="0"/>
              <a:buNone/>
            </a:pPr>
            <a:r>
              <a:rPr lang="en-US" altLang="en-US" sz="1200" b="0">
                <a:solidFill>
                  <a:srgbClr val="FFFFFF"/>
                </a:solidFill>
                <a:cs typeface="Arial" panose="020B0604020202020204" pitchFamily="34" charset="0"/>
                <a:sym typeface="Arial" panose="020B0604020202020204" pitchFamily="34" charset="0"/>
              </a:rPr>
              <a:t>Create Common Data Definitions</a:t>
            </a:r>
            <a:endParaRPr lang="en-US" altLang="en-US"/>
          </a:p>
        </p:txBody>
      </p:sp>
      <p:sp>
        <p:nvSpPr>
          <p:cNvPr id="81" name="Google Shape;866;p51">
            <a:extLst>
              <a:ext uri="{FF2B5EF4-FFF2-40B4-BE49-F238E27FC236}">
                <a16:creationId xmlns:a16="http://schemas.microsoft.com/office/drawing/2014/main" id="{70BD90B1-050C-4885-B053-2BD7D7853150}"/>
              </a:ext>
            </a:extLst>
          </p:cNvPr>
          <p:cNvSpPr>
            <a:spLocks noChangeArrowheads="1"/>
          </p:cNvSpPr>
          <p:nvPr/>
        </p:nvSpPr>
        <p:spPr bwMode="auto">
          <a:xfrm>
            <a:off x="2591123" y="3002676"/>
            <a:ext cx="5326063" cy="490537"/>
          </a:xfrm>
          <a:prstGeom prst="ellipse">
            <a:avLst/>
          </a:prstGeom>
          <a:solidFill>
            <a:srgbClr val="558E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solidFill>
                <a:srgbClr val="000000"/>
              </a:solidFill>
              <a:cs typeface="Arial" panose="020B0604020202020204" pitchFamily="34" charset="0"/>
              <a:sym typeface="Arial" panose="020B0604020202020204" pitchFamily="34" charset="0"/>
            </a:endParaRPr>
          </a:p>
        </p:txBody>
      </p:sp>
      <p:sp>
        <p:nvSpPr>
          <p:cNvPr id="82" name="Google Shape;867;p51">
            <a:extLst>
              <a:ext uri="{FF2B5EF4-FFF2-40B4-BE49-F238E27FC236}">
                <a16:creationId xmlns:a16="http://schemas.microsoft.com/office/drawing/2014/main" id="{AAE3EA7A-B6F6-485B-8BEB-7D9930D17EB5}"/>
              </a:ext>
            </a:extLst>
          </p:cNvPr>
          <p:cNvSpPr txBox="1">
            <a:spLocks noChangeArrowheads="1"/>
          </p:cNvSpPr>
          <p:nvPr/>
        </p:nvSpPr>
        <p:spPr bwMode="auto">
          <a:xfrm>
            <a:off x="4819973" y="5828426"/>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buClr>
                <a:srgbClr val="FFFFFF"/>
              </a:buClr>
              <a:buSzPts val="1400"/>
              <a:buFont typeface="Arial" panose="020B0604020202020204" pitchFamily="34" charset="0"/>
              <a:buNone/>
            </a:pPr>
            <a:r>
              <a:rPr lang="en-US" altLang="en-US" sz="1400" b="0">
                <a:solidFill>
                  <a:srgbClr val="FFFFFF"/>
                </a:solidFill>
                <a:cs typeface="Arial" panose="020B0604020202020204" pitchFamily="34" charset="0"/>
                <a:sym typeface="Arial" panose="020B0604020202020204" pitchFamily="34" charset="0"/>
              </a:rPr>
              <a:t>Accurate Data</a:t>
            </a:r>
            <a:endParaRPr lang="en-US" altLang="en-US"/>
          </a:p>
        </p:txBody>
      </p:sp>
      <p:sp>
        <p:nvSpPr>
          <p:cNvPr id="83" name="Google Shape;868;p51">
            <a:extLst>
              <a:ext uri="{FF2B5EF4-FFF2-40B4-BE49-F238E27FC236}">
                <a16:creationId xmlns:a16="http://schemas.microsoft.com/office/drawing/2014/main" id="{E577D39F-2DA4-4826-9205-F3F43FE201ED}"/>
              </a:ext>
            </a:extLst>
          </p:cNvPr>
          <p:cNvSpPr txBox="1">
            <a:spLocks noChangeArrowheads="1"/>
          </p:cNvSpPr>
          <p:nvPr/>
        </p:nvSpPr>
        <p:spPr bwMode="auto">
          <a:xfrm>
            <a:off x="7007548" y="4013913"/>
            <a:ext cx="3676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buClr>
                <a:srgbClr val="FFFFFF"/>
              </a:buClr>
              <a:buSzPts val="1200"/>
              <a:buFont typeface="Arial" panose="020B0604020202020204" pitchFamily="34" charset="0"/>
              <a:buNone/>
            </a:pPr>
            <a:r>
              <a:rPr lang="en-US" altLang="en-US" sz="1200" b="0">
                <a:solidFill>
                  <a:srgbClr val="FFFFFF"/>
                </a:solidFill>
                <a:cs typeface="Arial" panose="020B0604020202020204" pitchFamily="34" charset="0"/>
                <a:sym typeface="Arial" panose="020B0604020202020204" pitchFamily="34" charset="0"/>
              </a:rPr>
              <a:t>       Audit and cleanse data and update data model </a:t>
            </a:r>
            <a:endParaRPr lang="en-US" altLang="en-US"/>
          </a:p>
        </p:txBody>
      </p:sp>
      <p:sp>
        <p:nvSpPr>
          <p:cNvPr id="84" name="Google Shape;869;p51">
            <a:extLst>
              <a:ext uri="{FF2B5EF4-FFF2-40B4-BE49-F238E27FC236}">
                <a16:creationId xmlns:a16="http://schemas.microsoft.com/office/drawing/2014/main" id="{EB346CBE-F846-4A97-944A-D84F74E67C12}"/>
              </a:ext>
            </a:extLst>
          </p:cNvPr>
          <p:cNvSpPr txBox="1">
            <a:spLocks noChangeArrowheads="1"/>
          </p:cNvSpPr>
          <p:nvPr/>
        </p:nvSpPr>
        <p:spPr bwMode="auto">
          <a:xfrm>
            <a:off x="6309048" y="5110876"/>
            <a:ext cx="466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buClr>
                <a:srgbClr val="FFFFFF"/>
              </a:buClr>
              <a:buSzPts val="1200"/>
              <a:buFont typeface="Arial" panose="020B0604020202020204" pitchFamily="34" charset="0"/>
              <a:buNone/>
            </a:pPr>
            <a:r>
              <a:rPr lang="en-US" altLang="en-US" sz="1200" b="0">
                <a:solidFill>
                  <a:srgbClr val="FFFFFF"/>
                </a:solidFill>
                <a:cs typeface="Arial" panose="020B0604020202020204" pitchFamily="34" charset="0"/>
                <a:sym typeface="Arial" panose="020B0604020202020204" pitchFamily="34" charset="0"/>
              </a:rPr>
              <a:t>Conduct Regular Cleanliness Audits to maintain data integrity</a:t>
            </a:r>
            <a:endParaRPr lang="en-US" altLang="en-US"/>
          </a:p>
        </p:txBody>
      </p:sp>
      <p:sp>
        <p:nvSpPr>
          <p:cNvPr id="85" name="Google Shape;870;p51">
            <a:extLst>
              <a:ext uri="{FF2B5EF4-FFF2-40B4-BE49-F238E27FC236}">
                <a16:creationId xmlns:a16="http://schemas.microsoft.com/office/drawing/2014/main" id="{5CACDF73-1A1D-4892-8F64-A1026CE35452}"/>
              </a:ext>
            </a:extLst>
          </p:cNvPr>
          <p:cNvSpPr txBox="1">
            <a:spLocks noChangeArrowheads="1"/>
          </p:cNvSpPr>
          <p:nvPr/>
        </p:nvSpPr>
        <p:spPr bwMode="auto">
          <a:xfrm>
            <a:off x="7240911" y="4537788"/>
            <a:ext cx="4198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buClr>
                <a:srgbClr val="FFFFFF"/>
              </a:buClr>
              <a:buSzPts val="1200"/>
              <a:buFont typeface="Arial" panose="020B0604020202020204" pitchFamily="34" charset="0"/>
              <a:buNone/>
            </a:pPr>
            <a:r>
              <a:rPr lang="en-US" altLang="en-US" sz="1200" b="0">
                <a:solidFill>
                  <a:srgbClr val="FFFFFF"/>
                </a:solidFill>
                <a:cs typeface="Arial" panose="020B0604020202020204" pitchFamily="34" charset="0"/>
                <a:sym typeface="Arial" panose="020B0604020202020204" pitchFamily="34" charset="0"/>
              </a:rPr>
              <a:t>Train staff and instill accountability</a:t>
            </a:r>
            <a:endParaRPr lang="en-US" altLang="en-US"/>
          </a:p>
        </p:txBody>
      </p:sp>
      <p:sp>
        <p:nvSpPr>
          <p:cNvPr id="86" name="Google Shape;871;p51">
            <a:extLst>
              <a:ext uri="{FF2B5EF4-FFF2-40B4-BE49-F238E27FC236}">
                <a16:creationId xmlns:a16="http://schemas.microsoft.com/office/drawing/2014/main" id="{CE43ACAE-DF4E-4D5B-9ABA-F0DBB6DFE1C5}"/>
              </a:ext>
            </a:extLst>
          </p:cNvPr>
          <p:cNvSpPr txBox="1">
            <a:spLocks noChangeArrowheads="1"/>
          </p:cNvSpPr>
          <p:nvPr/>
        </p:nvSpPr>
        <p:spPr bwMode="auto">
          <a:xfrm>
            <a:off x="10233348" y="6374526"/>
            <a:ext cx="549275" cy="525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25" tIns="91425" rIns="91425" bIns="91425" rtlCol="0" anchor="ctr"/>
          <a:lstStyle>
            <a:defPPr>
              <a:defRPr lang="en-US"/>
            </a:defPPr>
            <a:lvl1pPr marL="0" algn="r" defTabSz="914400" rtl="0" eaLnBrk="1" latinLnBrk="0" hangingPunct="1">
              <a:lnSpc>
                <a:spcPct val="90000"/>
              </a:lnSpc>
              <a:spcBef>
                <a:spcPct val="30000"/>
              </a:spcBef>
              <a:spcAft>
                <a:spcPct val="10000"/>
              </a:spcAft>
              <a:buClr>
                <a:schemeClr val="accent1"/>
              </a:buClr>
              <a:buFont typeface="Wingdings" panose="05000000000000000000" pitchFamily="2" charset="2"/>
              <a:buChar char="§"/>
              <a:defRPr sz="2400" kern="1200">
                <a:solidFill>
                  <a:srgbClr val="262626"/>
                </a:solidFill>
                <a:latin typeface="Arial" panose="020B0604020202020204" pitchFamily="34" charset="0"/>
                <a:ea typeface="MS PGothic" panose="020B0600070205080204" pitchFamily="34" charset="-128"/>
                <a:cs typeface="Arial Unicode MS" pitchFamily="1" charset="0"/>
              </a:defRPr>
            </a:lvl1pPr>
            <a:lvl2pPr marL="635000" indent="-173038" algn="l" defTabSz="914400" rtl="0" eaLnBrk="1" latinLnBrk="0" hangingPunct="1">
              <a:lnSpc>
                <a:spcPct val="90000"/>
              </a:lnSpc>
              <a:spcBef>
                <a:spcPct val="30000"/>
              </a:spcBef>
              <a:spcAft>
                <a:spcPct val="10000"/>
              </a:spcAft>
              <a:buClr>
                <a:schemeClr val="tx1"/>
              </a:buClr>
              <a:buFont typeface="Arial" panose="020B0604020202020204" pitchFamily="34" charset="0"/>
              <a:buChar char="-"/>
              <a:defRPr sz="2000" kern="1200">
                <a:solidFill>
                  <a:srgbClr val="262626"/>
                </a:solidFill>
                <a:latin typeface="Arial" panose="020B0604020202020204" pitchFamily="34" charset="0"/>
                <a:ea typeface="Arial Unicode MS" pitchFamily="1" charset="0"/>
                <a:cs typeface="Arial Unicode MS" pitchFamily="1" charset="0"/>
              </a:defRPr>
            </a:lvl2pPr>
            <a:lvl3pPr marL="922338" indent="-173038" algn="l" defTabSz="914400" rtl="0" eaLnBrk="1" latinLnBrk="0" hangingPunct="1">
              <a:lnSpc>
                <a:spcPct val="90000"/>
              </a:lnSpc>
              <a:spcBef>
                <a:spcPct val="30000"/>
              </a:spcBef>
              <a:spcAft>
                <a:spcPct val="10000"/>
              </a:spcAft>
              <a:buClr>
                <a:schemeClr val="tx1"/>
              </a:buClr>
              <a:buFont typeface="Wingdings" panose="05000000000000000000" pitchFamily="2" charset="2"/>
              <a:buChar char="§"/>
              <a:defRPr sz="1800" kern="1200">
                <a:solidFill>
                  <a:srgbClr val="262626"/>
                </a:solidFill>
                <a:latin typeface="Arial" panose="020B0604020202020204" pitchFamily="34" charset="0"/>
                <a:ea typeface="Arial Unicode MS" pitchFamily="1" charset="0"/>
                <a:cs typeface="Arial Unicode MS" pitchFamily="1" charset="0"/>
              </a:defRPr>
            </a:lvl3pPr>
            <a:lvl4pPr marL="1209675" indent="-173038" algn="l" defTabSz="914400" rtl="0" eaLnBrk="1" latinLnBrk="0" hangingPunct="1">
              <a:lnSpc>
                <a:spcPct val="90000"/>
              </a:lnSpc>
              <a:spcBef>
                <a:spcPct val="30000"/>
              </a:spcBef>
              <a:spcAft>
                <a:spcPct val="10000"/>
              </a:spcAft>
              <a:buClr>
                <a:schemeClr val="tx1"/>
              </a:buClr>
              <a:buFont typeface="Arial" panose="020B0604020202020204" pitchFamily="34" charset="0"/>
              <a:buChar char="-"/>
              <a:defRPr sz="1800" kern="1200">
                <a:solidFill>
                  <a:srgbClr val="262626"/>
                </a:solidFill>
                <a:latin typeface="Arial" panose="020B0604020202020204" pitchFamily="34" charset="0"/>
                <a:ea typeface="Arial Unicode MS" pitchFamily="1" charset="0"/>
                <a:cs typeface="Arial Unicode MS" pitchFamily="1" charset="0"/>
              </a:defRPr>
            </a:lvl4pPr>
            <a:lvl5pPr marL="1497013" indent="-173038" algn="l" defTabSz="914400" rtl="0" eaLnBrk="1" latinLnBrk="0" hangingPunct="1">
              <a:lnSpc>
                <a:spcPct val="90000"/>
              </a:lnSpc>
              <a:spcBef>
                <a:spcPct val="30000"/>
              </a:spcBef>
              <a:spcAft>
                <a:spcPct val="10000"/>
              </a:spcAft>
              <a:buClr>
                <a:schemeClr val="tx1"/>
              </a:buClr>
              <a:buFont typeface="Wingdings" panose="05000000000000000000" pitchFamily="2" charset="2"/>
              <a:buChar char="§"/>
              <a:defRPr sz="1800" kern="1200">
                <a:solidFill>
                  <a:srgbClr val="262626"/>
                </a:solidFill>
                <a:latin typeface="Arial" panose="020B0604020202020204" pitchFamily="34" charset="0"/>
                <a:ea typeface="Arial Unicode MS" pitchFamily="1" charset="0"/>
                <a:cs typeface="Arial Unicode MS" pitchFamily="1" charset="0"/>
              </a:defRPr>
            </a:lvl5pPr>
            <a:lvl6pPr marL="1954213" indent="-173038" algn="l" defTabSz="914400" rtl="0" eaLnBrk="0" fontAlgn="base" latinLnBrk="0" hangingPunct="0">
              <a:lnSpc>
                <a:spcPct val="90000"/>
              </a:lnSpc>
              <a:spcBef>
                <a:spcPct val="30000"/>
              </a:spcBef>
              <a:spcAft>
                <a:spcPct val="10000"/>
              </a:spcAft>
              <a:buClr>
                <a:schemeClr val="tx1"/>
              </a:buClr>
              <a:buFont typeface="Wingdings" panose="05000000000000000000" pitchFamily="2" charset="2"/>
              <a:buChar char="§"/>
              <a:defRPr sz="1800" kern="1200">
                <a:solidFill>
                  <a:srgbClr val="262626"/>
                </a:solidFill>
                <a:latin typeface="Arial" panose="020B0604020202020204" pitchFamily="34" charset="0"/>
                <a:ea typeface="Arial Unicode MS" pitchFamily="1" charset="0"/>
                <a:cs typeface="Arial Unicode MS" pitchFamily="1" charset="0"/>
              </a:defRPr>
            </a:lvl6pPr>
            <a:lvl7pPr marL="2411413" indent="-173038" algn="l" defTabSz="914400" rtl="0" eaLnBrk="0" fontAlgn="base" latinLnBrk="0" hangingPunct="0">
              <a:lnSpc>
                <a:spcPct val="90000"/>
              </a:lnSpc>
              <a:spcBef>
                <a:spcPct val="30000"/>
              </a:spcBef>
              <a:spcAft>
                <a:spcPct val="10000"/>
              </a:spcAft>
              <a:buClr>
                <a:schemeClr val="tx1"/>
              </a:buClr>
              <a:buFont typeface="Wingdings" panose="05000000000000000000" pitchFamily="2" charset="2"/>
              <a:buChar char="§"/>
              <a:defRPr sz="1800" kern="1200">
                <a:solidFill>
                  <a:srgbClr val="262626"/>
                </a:solidFill>
                <a:latin typeface="Arial" panose="020B0604020202020204" pitchFamily="34" charset="0"/>
                <a:ea typeface="Arial Unicode MS" pitchFamily="1" charset="0"/>
                <a:cs typeface="Arial Unicode MS" pitchFamily="1" charset="0"/>
              </a:defRPr>
            </a:lvl7pPr>
            <a:lvl8pPr marL="2868613" indent="-173038" algn="l" defTabSz="914400" rtl="0" eaLnBrk="0" fontAlgn="base" latinLnBrk="0" hangingPunct="0">
              <a:lnSpc>
                <a:spcPct val="90000"/>
              </a:lnSpc>
              <a:spcBef>
                <a:spcPct val="30000"/>
              </a:spcBef>
              <a:spcAft>
                <a:spcPct val="10000"/>
              </a:spcAft>
              <a:buClr>
                <a:schemeClr val="tx1"/>
              </a:buClr>
              <a:buFont typeface="Wingdings" panose="05000000000000000000" pitchFamily="2" charset="2"/>
              <a:buChar char="§"/>
              <a:defRPr sz="1800" kern="1200">
                <a:solidFill>
                  <a:srgbClr val="262626"/>
                </a:solidFill>
                <a:latin typeface="Arial" panose="020B0604020202020204" pitchFamily="34" charset="0"/>
                <a:ea typeface="Arial Unicode MS" pitchFamily="1" charset="0"/>
                <a:cs typeface="Arial Unicode MS" pitchFamily="1" charset="0"/>
              </a:defRPr>
            </a:lvl8pPr>
            <a:lvl9pPr marL="3325813" indent="-173038" algn="l" defTabSz="914400" rtl="0" eaLnBrk="0" fontAlgn="base" latinLnBrk="0" hangingPunct="0">
              <a:lnSpc>
                <a:spcPct val="90000"/>
              </a:lnSpc>
              <a:spcBef>
                <a:spcPct val="30000"/>
              </a:spcBef>
              <a:spcAft>
                <a:spcPct val="10000"/>
              </a:spcAft>
              <a:buClr>
                <a:schemeClr val="tx1"/>
              </a:buClr>
              <a:buFont typeface="Wingdings" panose="05000000000000000000" pitchFamily="2" charset="2"/>
              <a:buChar char="§"/>
              <a:defRPr sz="1800" kern="1200">
                <a:solidFill>
                  <a:srgbClr val="262626"/>
                </a:solidFill>
                <a:latin typeface="Arial" panose="020B0604020202020204" pitchFamily="34" charset="0"/>
                <a:ea typeface="Arial Unicode MS" pitchFamily="1" charset="0"/>
                <a:cs typeface="Arial Unicode MS" pitchFamily="1" charset="0"/>
              </a:defRPr>
            </a:lvl9pPr>
          </a:lstStyle>
          <a:p>
            <a:pPr>
              <a:lnSpc>
                <a:spcPct val="100000"/>
              </a:lnSpc>
              <a:spcBef>
                <a:spcPct val="0"/>
              </a:spcBef>
              <a:spcAft>
                <a:spcPct val="0"/>
              </a:spcAft>
              <a:buClr>
                <a:srgbClr val="000000"/>
              </a:buClr>
              <a:buFont typeface="Arial" panose="020B0604020202020204" pitchFamily="34" charset="0"/>
              <a:buNone/>
            </a:pPr>
            <a:fld id="{53CA4172-6123-40E7-853D-DA7E5B475033}" type="slidenum">
              <a:rPr lang="en-US" altLang="en-US" sz="1300" smtClean="0">
                <a:cs typeface="Arial" panose="020B0604020202020204" pitchFamily="34" charset="0"/>
                <a:sym typeface="Arial" panose="020B0604020202020204" pitchFamily="34" charset="0"/>
              </a:rPr>
              <a:pPr>
                <a:lnSpc>
                  <a:spcPct val="100000"/>
                </a:lnSpc>
                <a:spcBef>
                  <a:spcPct val="0"/>
                </a:spcBef>
                <a:spcAft>
                  <a:spcPct val="0"/>
                </a:spcAft>
                <a:buClr>
                  <a:srgbClr val="000000"/>
                </a:buClr>
                <a:buFont typeface="Arial" panose="020B0604020202020204" pitchFamily="34" charset="0"/>
                <a:buNone/>
              </a:pPr>
              <a:t>41</a:t>
            </a:fld>
            <a:endParaRPr lang="en-US" altLang="en-US" sz="800">
              <a:cs typeface="Arial" panose="020B0604020202020204" pitchFamily="34" charset="0"/>
              <a:sym typeface="Arial" panose="020B0604020202020204" pitchFamily="34" charset="0"/>
            </a:endParaRPr>
          </a:p>
        </p:txBody>
      </p:sp>
      <p:sp>
        <p:nvSpPr>
          <p:cNvPr id="87" name="Google Shape;836;p51">
            <a:extLst>
              <a:ext uri="{FF2B5EF4-FFF2-40B4-BE49-F238E27FC236}">
                <a16:creationId xmlns:a16="http://schemas.microsoft.com/office/drawing/2014/main" id="{F1F800F2-E42D-4DFB-90B7-C33D48C57A2A}"/>
              </a:ext>
            </a:extLst>
          </p:cNvPr>
          <p:cNvSpPr>
            <a:spLocks/>
          </p:cNvSpPr>
          <p:nvPr/>
        </p:nvSpPr>
        <p:spPr bwMode="auto">
          <a:xfrm>
            <a:off x="6836098" y="1259601"/>
            <a:ext cx="1290638" cy="1481137"/>
          </a:xfrm>
          <a:custGeom>
            <a:avLst/>
            <a:gdLst>
              <a:gd name="T0" fmla="*/ 2147483646 w 612"/>
              <a:gd name="T1" fmla="*/ 2147483646 h 1042"/>
              <a:gd name="T2" fmla="*/ 2147483646 w 612"/>
              <a:gd name="T3" fmla="*/ 0 h 1042"/>
              <a:gd name="T4" fmla="*/ 2147483646 w 612"/>
              <a:gd name="T5" fmla="*/ 0 h 1042"/>
              <a:gd name="T6" fmla="*/ 2147483646 w 612"/>
              <a:gd name="T7" fmla="*/ 2147483646 h 1042"/>
              <a:gd name="T8" fmla="*/ 0 w 612"/>
              <a:gd name="T9" fmla="*/ 2147483646 h 1042"/>
              <a:gd name="T10" fmla="*/ 2147483646 w 612"/>
              <a:gd name="T11" fmla="*/ 2147483646 h 1042"/>
              <a:gd name="T12" fmla="*/ 2147483646 w 612"/>
              <a:gd name="T13" fmla="*/ 2147483646 h 1042"/>
              <a:gd name="T14" fmla="*/ 2147483646 w 612"/>
              <a:gd name="T15" fmla="*/ 2147483646 h 10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2" h="1042" extrusionOk="0">
                <a:moveTo>
                  <a:pt x="545" y="825"/>
                </a:moveTo>
                <a:lnTo>
                  <a:pt x="545" y="0"/>
                </a:lnTo>
                <a:lnTo>
                  <a:pt x="67" y="0"/>
                </a:lnTo>
                <a:lnTo>
                  <a:pt x="67" y="825"/>
                </a:lnTo>
                <a:lnTo>
                  <a:pt x="0" y="825"/>
                </a:lnTo>
                <a:lnTo>
                  <a:pt x="306" y="1042"/>
                </a:lnTo>
                <a:lnTo>
                  <a:pt x="612" y="825"/>
                </a:lnTo>
                <a:lnTo>
                  <a:pt x="545" y="825"/>
                </a:lnTo>
                <a:close/>
              </a:path>
            </a:pathLst>
          </a:custGeom>
          <a:solidFill>
            <a:srgbClr val="558ED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a:p>
        </p:txBody>
      </p:sp>
      <p:sp>
        <p:nvSpPr>
          <p:cNvPr id="88" name="Google Shape;839;p51">
            <a:extLst>
              <a:ext uri="{FF2B5EF4-FFF2-40B4-BE49-F238E27FC236}">
                <a16:creationId xmlns:a16="http://schemas.microsoft.com/office/drawing/2014/main" id="{92DBB7DE-EEA0-4817-AA69-69B198E93C1D}"/>
              </a:ext>
            </a:extLst>
          </p:cNvPr>
          <p:cNvSpPr txBox="1">
            <a:spLocks noChangeArrowheads="1"/>
          </p:cNvSpPr>
          <p:nvPr/>
        </p:nvSpPr>
        <p:spPr bwMode="auto">
          <a:xfrm>
            <a:off x="6967861" y="1632663"/>
            <a:ext cx="102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lnSpc>
                <a:spcPct val="80000"/>
              </a:lnSpc>
              <a:buClr>
                <a:srgbClr val="FFFFFF"/>
              </a:buClr>
              <a:buSzPts val="1300"/>
              <a:buFont typeface="Arial" panose="020B0604020202020204" pitchFamily="34" charset="0"/>
              <a:buNone/>
            </a:pPr>
            <a:r>
              <a:rPr lang="en-US" altLang="en-US" sz="1300">
                <a:solidFill>
                  <a:srgbClr val="FFFFFF"/>
                </a:solidFill>
                <a:cs typeface="Arial" panose="020B0604020202020204" pitchFamily="34" charset="0"/>
                <a:sym typeface="Arial" panose="020B0604020202020204" pitchFamily="34" charset="0"/>
              </a:rPr>
              <a:t>Role</a:t>
            </a:r>
          </a:p>
          <a:p>
            <a:pPr algn="ctr">
              <a:lnSpc>
                <a:spcPct val="80000"/>
              </a:lnSpc>
              <a:buClr>
                <a:srgbClr val="FFFFFF"/>
              </a:buClr>
              <a:buSzPts val="1300"/>
              <a:buFont typeface="Arial" panose="020B0604020202020204" pitchFamily="34" charset="0"/>
              <a:buNone/>
            </a:pPr>
            <a:r>
              <a:rPr lang="en-US" altLang="en-US" sz="1300">
                <a:solidFill>
                  <a:srgbClr val="FFFFFF"/>
                </a:solidFill>
              </a:rPr>
              <a:t>Based</a:t>
            </a:r>
          </a:p>
          <a:p>
            <a:pPr algn="ctr">
              <a:lnSpc>
                <a:spcPct val="80000"/>
              </a:lnSpc>
              <a:buClr>
                <a:srgbClr val="FFFFFF"/>
              </a:buClr>
              <a:buSzPts val="1300"/>
              <a:buFont typeface="Arial" panose="020B0604020202020204" pitchFamily="34" charset="0"/>
              <a:buNone/>
            </a:pPr>
            <a:r>
              <a:rPr lang="en-US" altLang="en-US" sz="1300">
                <a:solidFill>
                  <a:srgbClr val="FFFFFF"/>
                </a:solidFill>
              </a:rPr>
              <a:t>Access</a:t>
            </a:r>
            <a:endParaRPr lang="en-US" altLang="en-US"/>
          </a:p>
        </p:txBody>
      </p:sp>
    </p:spTree>
    <p:extLst>
      <p:ext uri="{BB962C8B-B14F-4D97-AF65-F5344CB8AC3E}">
        <p14:creationId xmlns:p14="http://schemas.microsoft.com/office/powerpoint/2010/main" val="3789246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Change Management Drives Transformation</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143885"/>
            <a:ext cx="11088687" cy="4471515"/>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Stakeholder analysis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Communication plans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BPR and Business Process Standardization and Modernization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Cultural alignment</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Modernizing segregation of duties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Digital transformation (</a:t>
            </a:r>
            <a:r>
              <a:rPr lang="en-US" altLang="en-US" sz="1600" b="0" dirty="0" err="1">
                <a:latin typeface="Arial" panose="020B0604020202020204" pitchFamily="34" charset="0"/>
                <a:ea typeface="Calibri" panose="020F0502020204030204" pitchFamily="34" charset="0"/>
                <a:cs typeface="Arial" panose="020B0604020202020204" pitchFamily="34" charset="0"/>
              </a:rPr>
              <a:t>eForms</a:t>
            </a:r>
            <a:r>
              <a:rPr lang="en-US" altLang="en-US" sz="1600" b="0" dirty="0">
                <a:latin typeface="Arial" panose="020B0604020202020204" pitchFamily="34" charset="0"/>
                <a:ea typeface="Calibri" panose="020F0502020204030204" pitchFamily="34" charset="0"/>
                <a:cs typeface="Arial" panose="020B0604020202020204" pitchFamily="34" charset="0"/>
              </a:rPr>
              <a:t> with signature, workflow, mobile, dashboards, chatbots)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Usability analysis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Role-based testing and role-based training</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Creation of user procedures or training videos that are position based</a:t>
            </a:r>
          </a:p>
          <a:p>
            <a:pPr>
              <a:lnSpc>
                <a:spcPct val="150000"/>
              </a:lnSpc>
              <a:spcBef>
                <a:spcPts val="0"/>
              </a:spcBef>
              <a:buClr>
                <a:schemeClr val="accent1">
                  <a:lumMod val="60000"/>
                  <a:lumOff val="40000"/>
                </a:schemeClr>
              </a:buClr>
              <a:buBlip>
                <a:blip r:embed="rId4"/>
              </a:buBlip>
              <a:defRPr/>
            </a:pPr>
            <a:r>
              <a:rPr lang="en-US" altLang="en-US" sz="1600" b="1" dirty="0">
                <a:latin typeface="Arial" panose="020B0604020202020204" pitchFamily="34" charset="0"/>
                <a:ea typeface="Calibri" panose="020F0502020204030204" pitchFamily="34" charset="0"/>
                <a:cs typeface="Arial" panose="020B0604020202020204" pitchFamily="34" charset="0"/>
              </a:rPr>
              <a:t>Creation of future state production support model</a:t>
            </a:r>
          </a:p>
        </p:txBody>
      </p:sp>
    </p:spTree>
    <p:extLst>
      <p:ext uri="{BB962C8B-B14F-4D97-AF65-F5344CB8AC3E}">
        <p14:creationId xmlns:p14="http://schemas.microsoft.com/office/powerpoint/2010/main" val="240319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669143"/>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483" y="129006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214090" y="237104"/>
            <a:ext cx="10976427" cy="1194933"/>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Change Management Framework</a:t>
            </a:r>
          </a:p>
        </p:txBody>
      </p:sp>
      <p:pic>
        <p:nvPicPr>
          <p:cNvPr id="9" name="Picture 2">
            <a:extLst>
              <a:ext uri="{FF2B5EF4-FFF2-40B4-BE49-F238E27FC236}">
                <a16:creationId xmlns:a16="http://schemas.microsoft.com/office/drawing/2014/main" id="{939D50D3-9CF0-4A29-B796-C0C1400DA8C2}"/>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3391" y="1735072"/>
            <a:ext cx="9182877"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530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Change Management Training</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143885"/>
            <a:ext cx="11088687" cy="1457731"/>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00000"/>
              </a:lnSpc>
              <a:spcBef>
                <a:spcPts val="0"/>
              </a:spcBef>
              <a:buClr>
                <a:schemeClr val="accent1">
                  <a:lumMod val="60000"/>
                  <a:lumOff val="40000"/>
                </a:schemeClr>
              </a:buClr>
              <a:buBlip>
                <a:blip r:embed="rId4"/>
              </a:buBlip>
              <a:defRPr/>
            </a:pPr>
            <a:r>
              <a:rPr lang="en-US" altLang="en-US" sz="1400" b="0" dirty="0">
                <a:latin typeface="Arial" panose="020B0604020202020204" pitchFamily="34" charset="0"/>
                <a:ea typeface="Calibri" panose="020F0502020204030204" pitchFamily="34" charset="0"/>
                <a:cs typeface="Arial" panose="020B0604020202020204" pitchFamily="34" charset="0"/>
              </a:rPr>
              <a:t>Educate the STC team on the value of organizational change management</a:t>
            </a:r>
          </a:p>
          <a:p>
            <a:pPr>
              <a:lnSpc>
                <a:spcPct val="100000"/>
              </a:lnSpc>
              <a:spcBef>
                <a:spcPts val="0"/>
              </a:spcBef>
              <a:buClr>
                <a:schemeClr val="accent1">
                  <a:lumMod val="60000"/>
                  <a:lumOff val="40000"/>
                </a:schemeClr>
              </a:buClr>
              <a:buBlip>
                <a:blip r:embed="rId4"/>
              </a:buBlip>
              <a:defRPr/>
            </a:pPr>
            <a:r>
              <a:rPr lang="en-US" altLang="en-US" sz="1400" b="0" dirty="0">
                <a:latin typeface="Arial" panose="020B0604020202020204" pitchFamily="34" charset="0"/>
                <a:ea typeface="Calibri" panose="020F0502020204030204" pitchFamily="34" charset="0"/>
                <a:cs typeface="Arial" panose="020B0604020202020204" pitchFamily="34" charset="0"/>
              </a:rPr>
              <a:t>Familiarize the team with terminology and concepts</a:t>
            </a:r>
          </a:p>
          <a:p>
            <a:pPr>
              <a:lnSpc>
                <a:spcPct val="100000"/>
              </a:lnSpc>
              <a:spcBef>
                <a:spcPts val="0"/>
              </a:spcBef>
              <a:buClr>
                <a:schemeClr val="accent1">
                  <a:lumMod val="60000"/>
                  <a:lumOff val="40000"/>
                </a:schemeClr>
              </a:buClr>
              <a:buBlip>
                <a:blip r:embed="rId4"/>
              </a:buBlip>
              <a:defRPr/>
            </a:pPr>
            <a:r>
              <a:rPr lang="en-US" altLang="en-US" sz="1400" b="0" dirty="0">
                <a:latin typeface="Arial" panose="020B0604020202020204" pitchFamily="34" charset="0"/>
                <a:ea typeface="Calibri" panose="020F0502020204030204" pitchFamily="34" charset="0"/>
                <a:cs typeface="Arial" panose="020B0604020202020204" pitchFamily="34" charset="0"/>
              </a:rPr>
              <a:t>Help train team to maintain a model of continuous process optimization</a:t>
            </a:r>
          </a:p>
        </p:txBody>
      </p:sp>
      <p:pic>
        <p:nvPicPr>
          <p:cNvPr id="8" name="Picture 4">
            <a:extLst>
              <a:ext uri="{FF2B5EF4-FFF2-40B4-BE49-F238E27FC236}">
                <a16:creationId xmlns:a16="http://schemas.microsoft.com/office/drawing/2014/main" id="{70496C01-7E5C-4CB4-BE46-F12E21FF6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824" t="19244" r="12164" b="26140"/>
          <a:stretch>
            <a:fillRect/>
          </a:stretch>
        </p:blipFill>
        <p:spPr bwMode="auto">
          <a:xfrm>
            <a:off x="1993106" y="3031510"/>
            <a:ext cx="8205788"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48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Change Activities By Phase (Example)</a:t>
            </a:r>
          </a:p>
        </p:txBody>
      </p:sp>
      <p:pic>
        <p:nvPicPr>
          <p:cNvPr id="9" name="Picture 3">
            <a:extLst>
              <a:ext uri="{FF2B5EF4-FFF2-40B4-BE49-F238E27FC236}">
                <a16:creationId xmlns:a16="http://schemas.microsoft.com/office/drawing/2014/main" id="{5C356AB4-C53C-432F-AF5B-ED93297391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9" t="23840" r="15948" b="25714"/>
          <a:stretch/>
        </p:blipFill>
        <p:spPr bwMode="auto">
          <a:xfrm>
            <a:off x="1726163" y="2080722"/>
            <a:ext cx="9199983" cy="473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795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The Value of Change Management</a:t>
            </a:r>
          </a:p>
        </p:txBody>
      </p:sp>
      <p:pic>
        <p:nvPicPr>
          <p:cNvPr id="8" name="Picture 2">
            <a:extLst>
              <a:ext uri="{FF2B5EF4-FFF2-40B4-BE49-F238E27FC236}">
                <a16:creationId xmlns:a16="http://schemas.microsoft.com/office/drawing/2014/main" id="{3E525E90-E729-46F4-AB85-0B3140CC8156}"/>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21649" t="20629" r="14227" b="32531"/>
          <a:stretch/>
        </p:blipFill>
        <p:spPr bwMode="auto">
          <a:xfrm>
            <a:off x="1339687" y="2127377"/>
            <a:ext cx="9512625" cy="460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306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669143"/>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483" y="129006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214090" y="237104"/>
            <a:ext cx="10976427" cy="1194933"/>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Project Life Cycle People Emotions</a:t>
            </a:r>
          </a:p>
        </p:txBody>
      </p:sp>
      <p:grpSp>
        <p:nvGrpSpPr>
          <p:cNvPr id="8" name="Group 2">
            <a:extLst>
              <a:ext uri="{FF2B5EF4-FFF2-40B4-BE49-F238E27FC236}">
                <a16:creationId xmlns:a16="http://schemas.microsoft.com/office/drawing/2014/main" id="{A71F90AF-941F-4B78-862B-A743E3335B39}"/>
              </a:ext>
            </a:extLst>
          </p:cNvPr>
          <p:cNvGrpSpPr>
            <a:grpSpLocks/>
          </p:cNvGrpSpPr>
          <p:nvPr/>
        </p:nvGrpSpPr>
        <p:grpSpPr bwMode="auto">
          <a:xfrm>
            <a:off x="1588666" y="1819469"/>
            <a:ext cx="9150869" cy="5023350"/>
            <a:chOff x="-138219" y="489903"/>
            <a:chExt cx="12428275" cy="6111308"/>
          </a:xfrm>
        </p:grpSpPr>
        <p:sp>
          <p:nvSpPr>
            <p:cNvPr id="10" name="Freeform 3">
              <a:extLst>
                <a:ext uri="{FF2B5EF4-FFF2-40B4-BE49-F238E27FC236}">
                  <a16:creationId xmlns:a16="http://schemas.microsoft.com/office/drawing/2014/main" id="{77A07A48-70C1-4414-9726-1DE23250689A}"/>
                </a:ext>
              </a:extLst>
            </p:cNvPr>
            <p:cNvSpPr/>
            <p:nvPr/>
          </p:nvSpPr>
          <p:spPr>
            <a:xfrm>
              <a:off x="1308195" y="863002"/>
              <a:ext cx="10059150" cy="4852076"/>
            </a:xfrm>
            <a:custGeom>
              <a:avLst/>
              <a:gdLst>
                <a:gd name="connsiteX0" fmla="*/ 0 w 10058400"/>
                <a:gd name="connsiteY0" fmla="*/ 4737100 h 4851520"/>
                <a:gd name="connsiteX1" fmla="*/ 2717800 w 10058400"/>
                <a:gd name="connsiteY1" fmla="*/ 165100 h 4851520"/>
                <a:gd name="connsiteX2" fmla="*/ 4572000 w 10058400"/>
                <a:gd name="connsiteY2" fmla="*/ 4851400 h 4851520"/>
                <a:gd name="connsiteX3" fmla="*/ 10058400 w 10058400"/>
                <a:gd name="connsiteY3" fmla="*/ 0 h 4851520"/>
                <a:gd name="connsiteX4" fmla="*/ 10058400 w 10058400"/>
                <a:gd name="connsiteY4" fmla="*/ 0 h 485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0" h="4851520">
                  <a:moveTo>
                    <a:pt x="0" y="4737100"/>
                  </a:moveTo>
                  <a:cubicBezTo>
                    <a:pt x="977900" y="2441575"/>
                    <a:pt x="1955800" y="146050"/>
                    <a:pt x="2717800" y="165100"/>
                  </a:cubicBezTo>
                  <a:cubicBezTo>
                    <a:pt x="3479800" y="184150"/>
                    <a:pt x="3348567" y="4878917"/>
                    <a:pt x="4572000" y="4851400"/>
                  </a:cubicBezTo>
                  <a:cubicBezTo>
                    <a:pt x="5795433" y="4823883"/>
                    <a:pt x="10058400" y="0"/>
                    <a:pt x="10058400" y="0"/>
                  </a:cubicBezTo>
                  <a:lnTo>
                    <a:pt x="10058400" y="0"/>
                  </a:lnTo>
                </a:path>
              </a:pathLst>
            </a:custGeom>
            <a:noFill/>
            <a:ln w="31750">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p>
          </p:txBody>
        </p:sp>
        <p:cxnSp>
          <p:nvCxnSpPr>
            <p:cNvPr id="11" name="Straight Connector 10">
              <a:extLst>
                <a:ext uri="{FF2B5EF4-FFF2-40B4-BE49-F238E27FC236}">
                  <a16:creationId xmlns:a16="http://schemas.microsoft.com/office/drawing/2014/main" id="{9F0B0422-BCB9-4930-A0A7-A2F4A19E8970}"/>
                </a:ext>
              </a:extLst>
            </p:cNvPr>
            <p:cNvCxnSpPr/>
            <p:nvPr/>
          </p:nvCxnSpPr>
          <p:spPr>
            <a:xfrm>
              <a:off x="1067881" y="3542854"/>
              <a:ext cx="10056882" cy="0"/>
            </a:xfrm>
            <a:prstGeom prst="line">
              <a:avLst/>
            </a:prstGeom>
            <a:ln w="28575">
              <a:headEnd type="diamond"/>
              <a:tailEnd type="stealth"/>
            </a:ln>
          </p:spPr>
          <p:style>
            <a:lnRef idx="1">
              <a:schemeClr val="accent1"/>
            </a:lnRef>
            <a:fillRef idx="0">
              <a:schemeClr val="accent1"/>
            </a:fillRef>
            <a:effectRef idx="0">
              <a:schemeClr val="accent1"/>
            </a:effectRef>
            <a:fontRef idx="minor">
              <a:schemeClr val="tx1"/>
            </a:fontRef>
          </p:style>
        </p:cxnSp>
        <p:pic>
          <p:nvPicPr>
            <p:cNvPr id="12" name="Graphic 5" descr="Sad face with no fill">
              <a:extLst>
                <a:ext uri="{FF2B5EF4-FFF2-40B4-BE49-F238E27FC236}">
                  <a16:creationId xmlns:a16="http://schemas.microsoft.com/office/drawing/2014/main" id="{D15267AB-FA64-4F63-8010-21D448FBAD8D}"/>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93728" y="983182"/>
              <a:ext cx="893376" cy="70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6" descr="Smiling face with no fill">
              <a:extLst>
                <a:ext uri="{FF2B5EF4-FFF2-40B4-BE49-F238E27FC236}">
                  <a16:creationId xmlns:a16="http://schemas.microsoft.com/office/drawing/2014/main" id="{D3F25D98-E1E4-4152-8078-955D8D4FECED}"/>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61657" y="2802038"/>
              <a:ext cx="782151" cy="69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7" descr="Nervous face with no fill">
              <a:extLst>
                <a:ext uri="{FF2B5EF4-FFF2-40B4-BE49-F238E27FC236}">
                  <a16:creationId xmlns:a16="http://schemas.microsoft.com/office/drawing/2014/main" id="{6C320132-BD55-4477-A496-9E125EC9E936}"/>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33545" y="2222659"/>
              <a:ext cx="782151" cy="69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8" descr="Angry face with solid fill">
              <a:extLst>
                <a:ext uri="{FF2B5EF4-FFF2-40B4-BE49-F238E27FC236}">
                  <a16:creationId xmlns:a16="http://schemas.microsoft.com/office/drawing/2014/main" id="{F773B6A9-E094-4807-997D-19A2866F20FB}"/>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1305" y="4967086"/>
              <a:ext cx="802513" cy="64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phic 9" descr="Confused face with solid fill">
              <a:extLst>
                <a:ext uri="{FF2B5EF4-FFF2-40B4-BE49-F238E27FC236}">
                  <a16:creationId xmlns:a16="http://schemas.microsoft.com/office/drawing/2014/main" id="{C8A1BC23-9DF9-46D1-A35A-47036D7FA2FF}"/>
                </a:ext>
              </a:extLst>
            </p:cNvPr>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36102" y="5955464"/>
              <a:ext cx="748619" cy="645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0" descr="Angry face with no fill">
              <a:extLst>
                <a:ext uri="{FF2B5EF4-FFF2-40B4-BE49-F238E27FC236}">
                  <a16:creationId xmlns:a16="http://schemas.microsoft.com/office/drawing/2014/main" id="{D179FF74-CA80-45DB-B008-B75405C9D231}"/>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76743" y="4543792"/>
              <a:ext cx="781060" cy="6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phic 11" descr="In love face with no fill">
              <a:extLst>
                <a:ext uri="{FF2B5EF4-FFF2-40B4-BE49-F238E27FC236}">
                  <a16:creationId xmlns:a16="http://schemas.microsoft.com/office/drawing/2014/main" id="{3873AE60-BCDC-4494-8B8E-4E874FAF83E2}"/>
                </a:ext>
              </a:extLst>
            </p:cNvPr>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95346" y="1775915"/>
              <a:ext cx="781060" cy="6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2">
              <a:extLst>
                <a:ext uri="{FF2B5EF4-FFF2-40B4-BE49-F238E27FC236}">
                  <a16:creationId xmlns:a16="http://schemas.microsoft.com/office/drawing/2014/main" id="{96934CAF-D12F-4A16-AFA7-E6086F05FF58}"/>
                </a:ext>
              </a:extLst>
            </p:cNvPr>
            <p:cNvSpPr txBox="1">
              <a:spLocks noChangeArrowheads="1"/>
            </p:cNvSpPr>
            <p:nvPr/>
          </p:nvSpPr>
          <p:spPr bwMode="auto">
            <a:xfrm>
              <a:off x="4929798" y="3657949"/>
              <a:ext cx="2578646" cy="5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Nothing is Working Like we  Expected </a:t>
              </a:r>
            </a:p>
          </p:txBody>
        </p:sp>
        <p:sp>
          <p:nvSpPr>
            <p:cNvPr id="20" name="TextBox 13">
              <a:extLst>
                <a:ext uri="{FF2B5EF4-FFF2-40B4-BE49-F238E27FC236}">
                  <a16:creationId xmlns:a16="http://schemas.microsoft.com/office/drawing/2014/main" id="{F60BE4DE-8E93-4573-A6C2-97BCA06CC12A}"/>
                </a:ext>
              </a:extLst>
            </p:cNvPr>
            <p:cNvSpPr txBox="1">
              <a:spLocks noChangeArrowheads="1"/>
            </p:cNvSpPr>
            <p:nvPr/>
          </p:nvSpPr>
          <p:spPr bwMode="auto">
            <a:xfrm>
              <a:off x="4881264" y="3003898"/>
              <a:ext cx="2095590" cy="5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dirty="0">
                  <a:solidFill>
                    <a:srgbClr val="FF0000"/>
                  </a:solidFill>
                </a:rPr>
                <a:t>I am Doing 2 Full-Time Jobs</a:t>
              </a:r>
              <a:r>
                <a:rPr lang="en-US" altLang="en-US" sz="1200" dirty="0"/>
                <a:t>! </a:t>
              </a:r>
            </a:p>
          </p:txBody>
        </p:sp>
        <p:sp>
          <p:nvSpPr>
            <p:cNvPr id="21" name="TextBox 14">
              <a:extLst>
                <a:ext uri="{FF2B5EF4-FFF2-40B4-BE49-F238E27FC236}">
                  <a16:creationId xmlns:a16="http://schemas.microsoft.com/office/drawing/2014/main" id="{229D9F73-7CCA-4107-B7EB-A95D948447C5}"/>
                </a:ext>
              </a:extLst>
            </p:cNvPr>
            <p:cNvSpPr txBox="1">
              <a:spLocks noChangeArrowheads="1"/>
            </p:cNvSpPr>
            <p:nvPr/>
          </p:nvSpPr>
          <p:spPr bwMode="auto">
            <a:xfrm>
              <a:off x="5287103" y="4845183"/>
              <a:ext cx="1689751" cy="5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solidFill>
                    <a:srgbClr val="FF0000"/>
                  </a:solidFill>
                </a:rPr>
                <a:t>I Can’t Do My STC Day Job </a:t>
              </a:r>
            </a:p>
          </p:txBody>
        </p:sp>
        <p:sp>
          <p:nvSpPr>
            <p:cNvPr id="22" name="TextBox 15">
              <a:extLst>
                <a:ext uri="{FF2B5EF4-FFF2-40B4-BE49-F238E27FC236}">
                  <a16:creationId xmlns:a16="http://schemas.microsoft.com/office/drawing/2014/main" id="{58B61E8E-1BF7-4E4B-8C0B-F8863EB97A7B}"/>
                </a:ext>
              </a:extLst>
            </p:cNvPr>
            <p:cNvSpPr txBox="1">
              <a:spLocks noChangeArrowheads="1"/>
            </p:cNvSpPr>
            <p:nvPr/>
          </p:nvSpPr>
          <p:spPr bwMode="auto">
            <a:xfrm>
              <a:off x="8393675" y="1541226"/>
              <a:ext cx="2184400" cy="31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This Thing Works! </a:t>
              </a:r>
            </a:p>
          </p:txBody>
        </p:sp>
        <p:sp>
          <p:nvSpPr>
            <p:cNvPr id="23" name="TextBox 16">
              <a:extLst>
                <a:ext uri="{FF2B5EF4-FFF2-40B4-BE49-F238E27FC236}">
                  <a16:creationId xmlns:a16="http://schemas.microsoft.com/office/drawing/2014/main" id="{77B7F97B-DBC2-4352-8604-942FEC5BF724}"/>
                </a:ext>
              </a:extLst>
            </p:cNvPr>
            <p:cNvSpPr txBox="1">
              <a:spLocks noChangeArrowheads="1"/>
            </p:cNvSpPr>
            <p:nvPr/>
          </p:nvSpPr>
          <p:spPr bwMode="auto">
            <a:xfrm>
              <a:off x="1613794" y="4565080"/>
              <a:ext cx="2726824" cy="5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solidFill>
                    <a:srgbClr val="FF0000"/>
                  </a:solidFill>
                </a:rPr>
                <a:t>Why are We Leaving Banner? </a:t>
              </a:r>
            </a:p>
          </p:txBody>
        </p:sp>
        <p:sp>
          <p:nvSpPr>
            <p:cNvPr id="24" name="TextBox 17">
              <a:extLst>
                <a:ext uri="{FF2B5EF4-FFF2-40B4-BE49-F238E27FC236}">
                  <a16:creationId xmlns:a16="http://schemas.microsoft.com/office/drawing/2014/main" id="{3FB41A58-2A20-49CE-8300-865638FB2A2F}"/>
                </a:ext>
              </a:extLst>
            </p:cNvPr>
            <p:cNvSpPr txBox="1">
              <a:spLocks noChangeArrowheads="1"/>
            </p:cNvSpPr>
            <p:nvPr/>
          </p:nvSpPr>
          <p:spPr bwMode="auto">
            <a:xfrm>
              <a:off x="1849575" y="3697867"/>
              <a:ext cx="1881761" cy="7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 Change to Make Things Better!</a:t>
              </a:r>
            </a:p>
          </p:txBody>
        </p:sp>
        <p:sp>
          <p:nvSpPr>
            <p:cNvPr id="25" name="TextBox 18">
              <a:extLst>
                <a:ext uri="{FF2B5EF4-FFF2-40B4-BE49-F238E27FC236}">
                  <a16:creationId xmlns:a16="http://schemas.microsoft.com/office/drawing/2014/main" id="{5B402363-4B21-4C7D-85AC-85DCD1ABCFAC}"/>
                </a:ext>
              </a:extLst>
            </p:cNvPr>
            <p:cNvSpPr txBox="1">
              <a:spLocks noChangeArrowheads="1"/>
            </p:cNvSpPr>
            <p:nvPr/>
          </p:nvSpPr>
          <p:spPr bwMode="auto">
            <a:xfrm>
              <a:off x="7070785" y="2465025"/>
              <a:ext cx="2840508" cy="31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WOW!  This is Cool! </a:t>
              </a:r>
            </a:p>
          </p:txBody>
        </p:sp>
        <p:sp>
          <p:nvSpPr>
            <p:cNvPr id="26" name="TextBox 19">
              <a:extLst>
                <a:ext uri="{FF2B5EF4-FFF2-40B4-BE49-F238E27FC236}">
                  <a16:creationId xmlns:a16="http://schemas.microsoft.com/office/drawing/2014/main" id="{A34158ED-727D-42B8-A0AD-E09684A2A6D9}"/>
                </a:ext>
              </a:extLst>
            </p:cNvPr>
            <p:cNvSpPr txBox="1">
              <a:spLocks noChangeArrowheads="1"/>
            </p:cNvSpPr>
            <p:nvPr/>
          </p:nvSpPr>
          <p:spPr bwMode="auto">
            <a:xfrm rot="5400000">
              <a:off x="-1556309" y="2099700"/>
              <a:ext cx="3302169" cy="39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Happy Team Member </a:t>
              </a:r>
            </a:p>
          </p:txBody>
        </p:sp>
        <p:sp>
          <p:nvSpPr>
            <p:cNvPr id="27" name="TextBox 20">
              <a:extLst>
                <a:ext uri="{FF2B5EF4-FFF2-40B4-BE49-F238E27FC236}">
                  <a16:creationId xmlns:a16="http://schemas.microsoft.com/office/drawing/2014/main" id="{67B7F288-194B-4462-A03F-7B5B589192D9}"/>
                </a:ext>
              </a:extLst>
            </p:cNvPr>
            <p:cNvSpPr txBox="1">
              <a:spLocks noChangeArrowheads="1"/>
            </p:cNvSpPr>
            <p:nvPr/>
          </p:nvSpPr>
          <p:spPr bwMode="auto">
            <a:xfrm rot="5400000">
              <a:off x="-1591508" y="4519964"/>
              <a:ext cx="3302169" cy="39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Irritated Team Member </a:t>
              </a:r>
            </a:p>
          </p:txBody>
        </p:sp>
        <p:sp>
          <p:nvSpPr>
            <p:cNvPr id="28" name="TextBox 21">
              <a:extLst>
                <a:ext uri="{FF2B5EF4-FFF2-40B4-BE49-F238E27FC236}">
                  <a16:creationId xmlns:a16="http://schemas.microsoft.com/office/drawing/2014/main" id="{75B43069-FA15-4830-BB25-7A7BA219D299}"/>
                </a:ext>
              </a:extLst>
            </p:cNvPr>
            <p:cNvSpPr txBox="1">
              <a:spLocks noChangeArrowheads="1"/>
            </p:cNvSpPr>
            <p:nvPr/>
          </p:nvSpPr>
          <p:spPr bwMode="auto">
            <a:xfrm>
              <a:off x="819959" y="2679746"/>
              <a:ext cx="1835895" cy="73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Reimaging the Future</a:t>
              </a:r>
            </a:p>
            <a:p>
              <a:pPr algn="ctr"/>
              <a:endParaRPr lang="en-US" altLang="en-US" sz="1200"/>
            </a:p>
          </p:txBody>
        </p:sp>
        <p:sp>
          <p:nvSpPr>
            <p:cNvPr id="29" name="TextBox 22">
              <a:extLst>
                <a:ext uri="{FF2B5EF4-FFF2-40B4-BE49-F238E27FC236}">
                  <a16:creationId xmlns:a16="http://schemas.microsoft.com/office/drawing/2014/main" id="{207091F3-3E2F-4663-81DA-BCD92584BCC8}"/>
                </a:ext>
              </a:extLst>
            </p:cNvPr>
            <p:cNvSpPr txBox="1">
              <a:spLocks noChangeArrowheads="1"/>
            </p:cNvSpPr>
            <p:nvPr/>
          </p:nvSpPr>
          <p:spPr bwMode="auto">
            <a:xfrm>
              <a:off x="4819733" y="1627973"/>
              <a:ext cx="1741526" cy="5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I Like Doing it the Old Way! </a:t>
              </a:r>
            </a:p>
          </p:txBody>
        </p:sp>
        <p:sp>
          <p:nvSpPr>
            <p:cNvPr id="30" name="TextBox 23">
              <a:extLst>
                <a:ext uri="{FF2B5EF4-FFF2-40B4-BE49-F238E27FC236}">
                  <a16:creationId xmlns:a16="http://schemas.microsoft.com/office/drawing/2014/main" id="{E2F706DD-5A8E-4B7F-A085-544BB969B2BA}"/>
                </a:ext>
              </a:extLst>
            </p:cNvPr>
            <p:cNvSpPr txBox="1">
              <a:spLocks noChangeArrowheads="1"/>
            </p:cNvSpPr>
            <p:nvPr/>
          </p:nvSpPr>
          <p:spPr bwMode="auto">
            <a:xfrm>
              <a:off x="4080937" y="748952"/>
              <a:ext cx="3539856" cy="31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This is Taking a Lot of Time! </a:t>
              </a:r>
            </a:p>
          </p:txBody>
        </p:sp>
        <p:sp>
          <p:nvSpPr>
            <p:cNvPr id="31" name="TextBox 24">
              <a:extLst>
                <a:ext uri="{FF2B5EF4-FFF2-40B4-BE49-F238E27FC236}">
                  <a16:creationId xmlns:a16="http://schemas.microsoft.com/office/drawing/2014/main" id="{68722D99-7443-4E00-9B5F-4881BAB4C76C}"/>
                </a:ext>
              </a:extLst>
            </p:cNvPr>
            <p:cNvSpPr txBox="1">
              <a:spLocks noChangeArrowheads="1"/>
            </p:cNvSpPr>
            <p:nvPr/>
          </p:nvSpPr>
          <p:spPr bwMode="auto">
            <a:xfrm>
              <a:off x="3993439" y="5687983"/>
              <a:ext cx="4950368" cy="31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solidFill>
                    <a:srgbClr val="FF0000"/>
                  </a:solidFill>
                </a:rPr>
                <a:t>I Wonder if I am Eligible for Early Retirement </a:t>
              </a:r>
            </a:p>
          </p:txBody>
        </p:sp>
        <p:sp>
          <p:nvSpPr>
            <p:cNvPr id="32" name="TextBox 25">
              <a:extLst>
                <a:ext uri="{FF2B5EF4-FFF2-40B4-BE49-F238E27FC236}">
                  <a16:creationId xmlns:a16="http://schemas.microsoft.com/office/drawing/2014/main" id="{980014DC-4F37-4585-97EF-3A2E4D0DB817}"/>
                </a:ext>
              </a:extLst>
            </p:cNvPr>
            <p:cNvSpPr txBox="1">
              <a:spLocks noChangeArrowheads="1"/>
            </p:cNvSpPr>
            <p:nvPr/>
          </p:nvSpPr>
          <p:spPr bwMode="auto">
            <a:xfrm>
              <a:off x="-4924" y="5680402"/>
              <a:ext cx="2660778" cy="5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a:t>Project Kickoff Planning </a:t>
              </a:r>
            </a:p>
          </p:txBody>
        </p:sp>
        <p:pic>
          <p:nvPicPr>
            <p:cNvPr id="33" name="Graphic 26" descr="Angel face with no fill">
              <a:extLst>
                <a:ext uri="{FF2B5EF4-FFF2-40B4-BE49-F238E27FC236}">
                  <a16:creationId xmlns:a16="http://schemas.microsoft.com/office/drawing/2014/main" id="{E9083C0F-0135-46CD-9134-50EE81E3D0FF}"/>
                </a:ext>
              </a:extLst>
            </p:cNvPr>
            <p:cNvPicPr>
              <a:picLocks noChangeAspect="1" noChangeArrowheads="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6257" y="1759464"/>
              <a:ext cx="1083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phic 27" descr="Funny face with no fill">
              <a:extLst>
                <a:ext uri="{FF2B5EF4-FFF2-40B4-BE49-F238E27FC236}">
                  <a16:creationId xmlns:a16="http://schemas.microsoft.com/office/drawing/2014/main" id="{452EB87E-8B5B-4E26-8729-79AE89EFAFC5}"/>
                </a:ext>
              </a:extLst>
            </p:cNvPr>
            <p:cNvPicPr>
              <a:picLocks noChangeAspect="1" noChangeArrowheads="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34659" y="1438460"/>
              <a:ext cx="821195" cy="66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phic 28" descr="Grinning face with no fill">
              <a:extLst>
                <a:ext uri="{FF2B5EF4-FFF2-40B4-BE49-F238E27FC236}">
                  <a16:creationId xmlns:a16="http://schemas.microsoft.com/office/drawing/2014/main" id="{074AEED6-9BEA-4F3B-89A4-2E77E73E364A}"/>
                </a:ext>
              </a:extLst>
            </p:cNvPr>
            <p:cNvPicPr>
              <a:picLocks noChangeAspect="1" noChangeArrowheads="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0503" y="3528504"/>
              <a:ext cx="841097" cy="71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phic 29" descr="Worried face with solid fill">
              <a:extLst>
                <a:ext uri="{FF2B5EF4-FFF2-40B4-BE49-F238E27FC236}">
                  <a16:creationId xmlns:a16="http://schemas.microsoft.com/office/drawing/2014/main" id="{4123BB9E-D70B-4B5B-8D20-E5C3910B89C8}"/>
                </a:ext>
              </a:extLst>
            </p:cNvPr>
            <p:cNvPicPr>
              <a:picLocks noChangeAspect="1" noChangeArrowheads="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8549" y="4240620"/>
              <a:ext cx="781060"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phic 30" descr="Devil face with solid fill">
              <a:extLst>
                <a:ext uri="{FF2B5EF4-FFF2-40B4-BE49-F238E27FC236}">
                  <a16:creationId xmlns:a16="http://schemas.microsoft.com/office/drawing/2014/main" id="{3CBC05DF-2E0A-4634-87AC-A9BFD19919EB}"/>
                </a:ext>
              </a:extLst>
            </p:cNvPr>
            <p:cNvPicPr>
              <a:picLocks noChangeAspect="1" noChangeArrowheads="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6257" y="4200743"/>
              <a:ext cx="1051937" cy="80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1">
              <a:extLst>
                <a:ext uri="{FF2B5EF4-FFF2-40B4-BE49-F238E27FC236}">
                  <a16:creationId xmlns:a16="http://schemas.microsoft.com/office/drawing/2014/main" id="{69558F6A-8880-48C2-BEE8-CB19FB501F49}"/>
                </a:ext>
              </a:extLst>
            </p:cNvPr>
            <p:cNvSpPr txBox="1">
              <a:spLocks noChangeArrowheads="1"/>
            </p:cNvSpPr>
            <p:nvPr/>
          </p:nvSpPr>
          <p:spPr bwMode="auto">
            <a:xfrm>
              <a:off x="8173287" y="4307285"/>
              <a:ext cx="2719542" cy="5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dirty="0"/>
                <a:t>That is a Little Better – But Not MUCH! </a:t>
              </a:r>
            </a:p>
          </p:txBody>
        </p:sp>
        <p:sp>
          <p:nvSpPr>
            <p:cNvPr id="39" name="TextBox 32">
              <a:extLst>
                <a:ext uri="{FF2B5EF4-FFF2-40B4-BE49-F238E27FC236}">
                  <a16:creationId xmlns:a16="http://schemas.microsoft.com/office/drawing/2014/main" id="{0B28955D-705E-49D5-B280-2E319086BBD7}"/>
                </a:ext>
              </a:extLst>
            </p:cNvPr>
            <p:cNvSpPr txBox="1">
              <a:spLocks noChangeArrowheads="1"/>
            </p:cNvSpPr>
            <p:nvPr/>
          </p:nvSpPr>
          <p:spPr bwMode="auto">
            <a:xfrm>
              <a:off x="9741677" y="489903"/>
              <a:ext cx="2548379" cy="31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a:r>
                <a:rPr lang="en-US" altLang="en-US" sz="1200" dirty="0"/>
                <a:t>What Else Can it Do? </a:t>
              </a:r>
            </a:p>
          </p:txBody>
        </p:sp>
        <p:pic>
          <p:nvPicPr>
            <p:cNvPr id="40" name="Graphic 33" descr="Sunglasses face with no fill">
              <a:extLst>
                <a:ext uri="{FF2B5EF4-FFF2-40B4-BE49-F238E27FC236}">
                  <a16:creationId xmlns:a16="http://schemas.microsoft.com/office/drawing/2014/main" id="{40883FA4-FE42-417B-956F-2D11F59D007F}"/>
                </a:ext>
              </a:extLst>
            </p:cNvPr>
            <p:cNvPicPr>
              <a:picLocks noChangeAspect="1" noChangeArrowheads="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32196" y="800276"/>
              <a:ext cx="760632" cy="67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6011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Gartner’s Top Reasons Projects Fail</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143885"/>
            <a:ext cx="11088687" cy="4471515"/>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Governance is not business transformation focused</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I/T driving the project versus business</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Lack of consistent executive sponsorship</a:t>
            </a:r>
            <a:endParaRPr lang="en-US" altLang="en-US" sz="1600" b="0"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Inaccurate vendor selection/product match with requirements &amp; culture</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Lack of focus on organizational change management</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Poorly defined measures of success</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Communication </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BPR/BPO</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Segregation of duties</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Poorly structured project teams</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Resources don’t have the right skills or knowledge</a:t>
            </a:r>
          </a:p>
          <a:p>
            <a:pPr lvl="1">
              <a:lnSpc>
                <a:spcPct val="150000"/>
              </a:lnSpc>
              <a:spcBef>
                <a:spcPts val="0"/>
              </a:spcBef>
              <a:buClr>
                <a:schemeClr val="accent1">
                  <a:lumMod val="60000"/>
                  <a:lumOff val="40000"/>
                </a:schemeClr>
              </a:buClr>
              <a:buBlip>
                <a:blip r:embed="rId5"/>
              </a:buBlip>
              <a:defRPr/>
            </a:pPr>
            <a:r>
              <a:rPr lang="en-US" altLang="en-US" sz="1200" b="0" dirty="0">
                <a:latin typeface="Arial" panose="020B0604020202020204" pitchFamily="34" charset="0"/>
                <a:ea typeface="Calibri" panose="020F0502020204030204" pitchFamily="34" charset="0"/>
                <a:cs typeface="Arial" panose="020B0604020202020204" pitchFamily="34" charset="0"/>
              </a:rPr>
              <a:t>Resources aren’t adequately committed to project (day jobs)</a:t>
            </a:r>
            <a:endParaRPr lang="en-US" altLang="en-US" sz="1600" b="0"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Unrealistic schedule</a:t>
            </a:r>
          </a:p>
        </p:txBody>
      </p:sp>
    </p:spTree>
    <p:extLst>
      <p:ext uri="{BB962C8B-B14F-4D97-AF65-F5344CB8AC3E}">
        <p14:creationId xmlns:p14="http://schemas.microsoft.com/office/powerpoint/2010/main" val="234880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Autofit/>
          </a:bodyPr>
          <a:lstStyle/>
          <a:p>
            <a:r>
              <a:rPr lang="en-US" sz="3600" b="1" dirty="0">
                <a:solidFill>
                  <a:schemeClr val="bg1"/>
                </a:solidFill>
                <a:latin typeface="Arial" panose="020B0604020202020204" pitchFamily="34" charset="0"/>
                <a:cs typeface="Arial" panose="020B0604020202020204" pitchFamily="34" charset="0"/>
              </a:rPr>
              <a:t>Gartner’s Top Reasons Projects Fail</a:t>
            </a:r>
          </a:p>
        </p:txBody>
      </p:sp>
      <p:sp>
        <p:nvSpPr>
          <p:cNvPr id="13" name="Subtitle 2">
            <a:extLst>
              <a:ext uri="{FF2B5EF4-FFF2-40B4-BE49-F238E27FC236}">
                <a16:creationId xmlns:a16="http://schemas.microsoft.com/office/drawing/2014/main" id="{7F6BE6D8-27A2-447E-A601-410215EE91DB}"/>
              </a:ext>
            </a:extLst>
          </p:cNvPr>
          <p:cNvSpPr txBox="1">
            <a:spLocks/>
          </p:cNvSpPr>
          <p:nvPr/>
        </p:nvSpPr>
        <p:spPr bwMode="gray">
          <a:xfrm>
            <a:off x="722313" y="2143885"/>
            <a:ext cx="11088687" cy="4471515"/>
          </a:xfrm>
          <a:prstGeom prst="rect">
            <a:avLst/>
          </a:prstGeom>
          <a:noFill/>
          <a:ln>
            <a:noFill/>
          </a:ln>
        </p:spPr>
        <p:txBody>
          <a:bodyPr>
            <a:normAutofit/>
          </a:bodyPr>
          <a:lstStyle>
            <a:lvl1pPr marL="347663" indent="-347663" algn="l" rtl="0" eaLnBrk="0" fontAlgn="base" hangingPunct="0">
              <a:lnSpc>
                <a:spcPct val="90000"/>
              </a:lnSpc>
              <a:spcBef>
                <a:spcPct val="30000"/>
              </a:spcBef>
              <a:spcAft>
                <a:spcPct val="10000"/>
              </a:spcAft>
              <a:buClr>
                <a:schemeClr val="accent1"/>
              </a:buClr>
              <a:buFont typeface="Wingdings" panose="05000000000000000000" pitchFamily="2" charset="2"/>
              <a:buChar char="§"/>
              <a:defRPr sz="2400">
                <a:solidFill>
                  <a:srgbClr val="262626"/>
                </a:solidFill>
                <a:latin typeface="+mn-lt"/>
                <a:ea typeface="MS PGothic" panose="020B0600070205080204" pitchFamily="34" charset="-128"/>
                <a:cs typeface="+mn-cs"/>
              </a:defRPr>
            </a:lvl1pPr>
            <a:lvl2pPr marL="635000"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sz="2000">
                <a:solidFill>
                  <a:srgbClr val="262626"/>
                </a:solidFill>
                <a:latin typeface="+mn-lt"/>
                <a:ea typeface="+mn-ea"/>
                <a:cs typeface="+mn-cs"/>
              </a:defRPr>
            </a:lvl2pPr>
            <a:lvl3pPr marL="922338"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3pPr>
            <a:lvl4pPr marL="1209675" indent="-173038" algn="l" rtl="0" eaLnBrk="0" fontAlgn="base" hangingPunct="0">
              <a:lnSpc>
                <a:spcPct val="90000"/>
              </a:lnSpc>
              <a:spcBef>
                <a:spcPct val="30000"/>
              </a:spcBef>
              <a:spcAft>
                <a:spcPct val="10000"/>
              </a:spcAft>
              <a:buClr>
                <a:schemeClr val="tx1"/>
              </a:buClr>
              <a:buFont typeface="Arial" panose="020B0604020202020204" pitchFamily="34" charset="0"/>
              <a:buChar char="-"/>
              <a:defRPr>
                <a:solidFill>
                  <a:srgbClr val="262626"/>
                </a:solidFill>
                <a:latin typeface="+mn-lt"/>
                <a:ea typeface="+mn-ea"/>
                <a:cs typeface="+mn-cs"/>
              </a:defRPr>
            </a:lvl4pPr>
            <a:lvl5pPr marL="1497013" indent="-173038" algn="l" rtl="0" eaLnBrk="0" fontAlgn="base" hangingPunct="0">
              <a:lnSpc>
                <a:spcPct val="90000"/>
              </a:lnSpc>
              <a:spcBef>
                <a:spcPct val="30000"/>
              </a:spcBef>
              <a:spcAft>
                <a:spcPct val="10000"/>
              </a:spcAft>
              <a:buClr>
                <a:schemeClr val="tx1"/>
              </a:buClr>
              <a:buFont typeface="Wingdings" panose="05000000000000000000" pitchFamily="2" charset="2"/>
              <a:buChar char="§"/>
              <a:defRPr>
                <a:solidFill>
                  <a:srgbClr val="262626"/>
                </a:solidFill>
                <a:latin typeface="+mn-lt"/>
                <a:ea typeface="+mn-ea"/>
                <a:cs typeface="+mn-cs"/>
              </a:defRPr>
            </a:lvl5pPr>
            <a:lvl6pPr marL="19542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6pPr>
            <a:lvl7pPr marL="24114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7pPr>
            <a:lvl8pPr marL="28686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8pPr>
            <a:lvl9pPr marL="3325813" indent="-173038" algn="l" rtl="0" fontAlgn="base">
              <a:lnSpc>
                <a:spcPct val="90000"/>
              </a:lnSpc>
              <a:spcBef>
                <a:spcPct val="30000"/>
              </a:spcBef>
              <a:spcAft>
                <a:spcPct val="10000"/>
              </a:spcAft>
              <a:buClr>
                <a:schemeClr val="tx1"/>
              </a:buClr>
              <a:buFont typeface="Wingdings" pitchFamily="2" charset="2"/>
              <a:buChar char="§"/>
              <a:defRPr sz="2000">
                <a:solidFill>
                  <a:schemeClr val="tx1"/>
                </a:solidFill>
                <a:latin typeface="+mn-lt"/>
                <a:ea typeface="+mn-ea"/>
                <a:cs typeface="+mn-cs"/>
              </a:defRPr>
            </a:lvl9pPr>
          </a:lstStyle>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Inaccurate and/or incomplete requirements definition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Data integrity/conversion/validation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Scope creep and poor change control</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Poorly executed user testing and validation of future platform</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Ineffective user documentation</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Poorly trained staff</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Big bang vs compartmentalized deployment</a:t>
            </a:r>
          </a:p>
          <a:p>
            <a:pPr>
              <a:lnSpc>
                <a:spcPct val="150000"/>
              </a:lnSpc>
              <a:spcBef>
                <a:spcPts val="0"/>
              </a:spcBef>
              <a:buClr>
                <a:schemeClr val="accent1">
                  <a:lumMod val="60000"/>
                  <a:lumOff val="40000"/>
                </a:schemeClr>
              </a:buClr>
              <a:buBlip>
                <a:blip r:embed="rId4"/>
              </a:buBlip>
              <a:defRPr/>
            </a:pPr>
            <a:r>
              <a:rPr lang="en-US" altLang="en-US" sz="1600" b="0" dirty="0">
                <a:latin typeface="Arial" panose="020B0604020202020204" pitchFamily="34" charset="0"/>
                <a:ea typeface="Calibri" panose="020F0502020204030204" pitchFamily="34" charset="0"/>
                <a:cs typeface="Arial" panose="020B0604020202020204" pitchFamily="34" charset="0"/>
              </a:rPr>
              <a:t>Future state support model not well thought-out</a:t>
            </a:r>
          </a:p>
        </p:txBody>
      </p:sp>
    </p:spTree>
    <p:extLst>
      <p:ext uri="{BB962C8B-B14F-4D97-AF65-F5344CB8AC3E}">
        <p14:creationId xmlns:p14="http://schemas.microsoft.com/office/powerpoint/2010/main" val="32035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6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526C-2D57-481E-8491-BED87AE1103D}"/>
              </a:ext>
            </a:extLst>
          </p:cNvPr>
          <p:cNvSpPr>
            <a:spLocks noGrp="1"/>
          </p:cNvSpPr>
          <p:nvPr>
            <p:ph type="title"/>
          </p:nvPr>
        </p:nvSpPr>
        <p:spPr>
          <a:xfrm>
            <a:off x="838200" y="1509485"/>
            <a:ext cx="10515600" cy="2946401"/>
          </a:xfrm>
        </p:spPr>
        <p:txBody>
          <a:bodyPr>
            <a:normAutofit/>
          </a:bodyPr>
          <a:lstStyle/>
          <a:p>
            <a:r>
              <a:rPr lang="en-US" sz="7200" b="1" dirty="0">
                <a:solidFill>
                  <a:srgbClr val="12284C"/>
                </a:solidFill>
                <a:latin typeface="Arial" panose="020B0604020202020204" pitchFamily="34" charset="0"/>
                <a:cs typeface="Arial" panose="020B0604020202020204" pitchFamily="34" charset="0"/>
              </a:rPr>
              <a:t>We are ready to …</a:t>
            </a:r>
          </a:p>
        </p:txBody>
      </p:sp>
      <p:pic>
        <p:nvPicPr>
          <p:cNvPr id="4" name="Graphic 3">
            <a:extLst>
              <a:ext uri="{FF2B5EF4-FFF2-40B4-BE49-F238E27FC236}">
                <a16:creationId xmlns:a16="http://schemas.microsoft.com/office/drawing/2014/main" id="{09C270F0-E9C4-4401-ADC7-C22A1FABE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343" y="3784105"/>
            <a:ext cx="3505200" cy="133350"/>
          </a:xfrm>
          <a:prstGeom prst="rect">
            <a:avLst/>
          </a:prstGeom>
        </p:spPr>
      </p:pic>
      <p:pic>
        <p:nvPicPr>
          <p:cNvPr id="6" name="Graphic 5">
            <a:extLst>
              <a:ext uri="{FF2B5EF4-FFF2-40B4-BE49-F238E27FC236}">
                <a16:creationId xmlns:a16="http://schemas.microsoft.com/office/drawing/2014/main" id="{B6D8452C-D85D-4514-BF00-6355BC78260A}"/>
              </a:ext>
            </a:extLst>
          </p:cNvPr>
          <p:cNvPicPr>
            <a:picLocks noChangeAspect="1"/>
          </p:cNvPicPr>
          <p:nvPr/>
        </p:nvPicPr>
        <p:blipFill rotWithShape="1">
          <a:blip r:embed="rId4">
            <a:alphaModFix amt="39000"/>
            <a:extLst>
              <a:ext uri="{96DAC541-7B7A-43D3-8B79-37D633B846F1}">
                <asvg:svgBlip xmlns:asvg="http://schemas.microsoft.com/office/drawing/2016/SVG/main" r:embed="rId5"/>
              </a:ext>
            </a:extLst>
          </a:blip>
          <a:srcRect r="10757"/>
          <a:stretch/>
        </p:blipFill>
        <p:spPr>
          <a:xfrm>
            <a:off x="7561943" y="3205630"/>
            <a:ext cx="4630057" cy="3299491"/>
          </a:xfrm>
          <a:prstGeom prst="rect">
            <a:avLst/>
          </a:prstGeom>
        </p:spPr>
      </p:pic>
    </p:spTree>
    <p:extLst>
      <p:ext uri="{BB962C8B-B14F-4D97-AF65-F5344CB8AC3E}">
        <p14:creationId xmlns:p14="http://schemas.microsoft.com/office/powerpoint/2010/main" val="719514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669143"/>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483" y="129006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214090" y="237104"/>
            <a:ext cx="10976427" cy="1194933"/>
          </a:xfrm>
          <a:noFill/>
        </p:spPr>
        <p:txBody>
          <a:bodyPr lIns="731520">
            <a:noAutofit/>
          </a:bodyPr>
          <a:lstStyle/>
          <a:p>
            <a:r>
              <a:rPr lang="en-US" sz="3600" b="1" dirty="0">
                <a:solidFill>
                  <a:srgbClr val="12284C"/>
                </a:solidFill>
                <a:latin typeface="Arial" panose="020B0604020202020204" pitchFamily="34" charset="0"/>
                <a:cs typeface="Arial" panose="020B0604020202020204" pitchFamily="34" charset="0"/>
              </a:rPr>
              <a:t>Focus On Workbooks and Initial Data Mapping</a:t>
            </a:r>
          </a:p>
        </p:txBody>
      </p:sp>
      <p:pic>
        <p:nvPicPr>
          <p:cNvPr id="8" name="Picture 7">
            <a:extLst>
              <a:ext uri="{FF2B5EF4-FFF2-40B4-BE49-F238E27FC236}">
                <a16:creationId xmlns:a16="http://schemas.microsoft.com/office/drawing/2014/main" id="{1B156706-5991-4417-A79D-37EBA93E124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10381" t="25191" r="10632" b="13824"/>
          <a:stretch>
            <a:fillRect/>
          </a:stretch>
        </p:blipFill>
        <p:spPr bwMode="auto">
          <a:xfrm>
            <a:off x="1476377" y="1697134"/>
            <a:ext cx="8818563" cy="51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054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669143"/>
          </a:xfrm>
          <a:prstGeom prst="rect">
            <a:avLst/>
          </a:prstGeom>
          <a:solidFill>
            <a:srgbClr val="FFC629"/>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483" y="1290066"/>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214090" y="237104"/>
            <a:ext cx="10976427" cy="1194933"/>
          </a:xfrm>
          <a:noFill/>
        </p:spPr>
        <p:txBody>
          <a:bodyPr lIns="731520">
            <a:noAutofit/>
          </a:bodyPr>
          <a:lstStyle/>
          <a:p>
            <a:r>
              <a:rPr lang="en-US" sz="3600" b="1" dirty="0">
                <a:solidFill>
                  <a:srgbClr val="12284C"/>
                </a:solidFill>
                <a:latin typeface="Arial" panose="020B0604020202020204" pitchFamily="34" charset="0"/>
                <a:cs typeface="Arial" panose="020B0604020202020204" pitchFamily="34" charset="0"/>
              </a:rPr>
              <a:t>Working on</a:t>
            </a:r>
          </a:p>
        </p:txBody>
      </p:sp>
      <p:pic>
        <p:nvPicPr>
          <p:cNvPr id="9" name="Picture 8">
            <a:extLst>
              <a:ext uri="{FF2B5EF4-FFF2-40B4-BE49-F238E27FC236}">
                <a16:creationId xmlns:a16="http://schemas.microsoft.com/office/drawing/2014/main" id="{A5B01B64-2EA6-45FA-9D35-8F40FA26AAE1}"/>
              </a:ext>
            </a:extLst>
          </p:cNvPr>
          <p:cNvPicPr>
            <a:picLocks noChangeAspect="1"/>
          </p:cNvPicPr>
          <p:nvPr/>
        </p:nvPicPr>
        <p:blipFill rotWithShape="1">
          <a:blip r:embed="rId4">
            <a:duotone>
              <a:schemeClr val="accent1">
                <a:shade val="45000"/>
                <a:satMod val="135000"/>
              </a:schemeClr>
              <a:prstClr val="white"/>
            </a:duotone>
          </a:blip>
          <a:srcRect l="22405" t="21279" r="20760" b="24403"/>
          <a:stretch/>
        </p:blipFill>
        <p:spPr>
          <a:xfrm>
            <a:off x="1984344" y="1754447"/>
            <a:ext cx="8055396" cy="5004065"/>
          </a:xfrm>
          <a:prstGeom prst="rect">
            <a:avLst/>
          </a:prstGeom>
          <a:ln>
            <a:solidFill>
              <a:schemeClr val="tx1">
                <a:lumMod val="75000"/>
              </a:schemeClr>
            </a:solidFill>
          </a:ln>
        </p:spPr>
      </p:pic>
    </p:spTree>
    <p:extLst>
      <p:ext uri="{BB962C8B-B14F-4D97-AF65-F5344CB8AC3E}">
        <p14:creationId xmlns:p14="http://schemas.microsoft.com/office/powerpoint/2010/main" val="400523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6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526C-2D57-481E-8491-BED87AE1103D}"/>
              </a:ext>
            </a:extLst>
          </p:cNvPr>
          <p:cNvSpPr>
            <a:spLocks noGrp="1"/>
          </p:cNvSpPr>
          <p:nvPr>
            <p:ph type="title"/>
          </p:nvPr>
        </p:nvSpPr>
        <p:spPr>
          <a:xfrm>
            <a:off x="838200" y="1509485"/>
            <a:ext cx="10515600" cy="2946401"/>
          </a:xfrm>
        </p:spPr>
        <p:txBody>
          <a:bodyPr>
            <a:normAutofit/>
          </a:bodyPr>
          <a:lstStyle/>
          <a:p>
            <a:r>
              <a:rPr lang="en-US" sz="7200" b="1" dirty="0">
                <a:solidFill>
                  <a:srgbClr val="12284C"/>
                </a:solidFill>
                <a:latin typeface="Arial" panose="020B0604020202020204" pitchFamily="34" charset="0"/>
                <a:cs typeface="Arial" panose="020B0604020202020204" pitchFamily="34" charset="0"/>
              </a:rPr>
              <a:t>We are ready to …</a:t>
            </a:r>
          </a:p>
        </p:txBody>
      </p:sp>
      <p:pic>
        <p:nvPicPr>
          <p:cNvPr id="4" name="Graphic 3">
            <a:extLst>
              <a:ext uri="{FF2B5EF4-FFF2-40B4-BE49-F238E27FC236}">
                <a16:creationId xmlns:a16="http://schemas.microsoft.com/office/drawing/2014/main" id="{09C270F0-E9C4-4401-ADC7-C22A1FABE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343" y="3784105"/>
            <a:ext cx="3505200" cy="133350"/>
          </a:xfrm>
          <a:prstGeom prst="rect">
            <a:avLst/>
          </a:prstGeom>
        </p:spPr>
      </p:pic>
      <p:pic>
        <p:nvPicPr>
          <p:cNvPr id="6" name="Graphic 5">
            <a:extLst>
              <a:ext uri="{FF2B5EF4-FFF2-40B4-BE49-F238E27FC236}">
                <a16:creationId xmlns:a16="http://schemas.microsoft.com/office/drawing/2014/main" id="{B6D8452C-D85D-4514-BF00-6355BC78260A}"/>
              </a:ext>
            </a:extLst>
          </p:cNvPr>
          <p:cNvPicPr>
            <a:picLocks noChangeAspect="1"/>
          </p:cNvPicPr>
          <p:nvPr/>
        </p:nvPicPr>
        <p:blipFill rotWithShape="1">
          <a:blip r:embed="rId4">
            <a:alphaModFix amt="39000"/>
            <a:extLst>
              <a:ext uri="{96DAC541-7B7A-43D3-8B79-37D633B846F1}">
                <asvg:svgBlip xmlns:asvg="http://schemas.microsoft.com/office/drawing/2016/SVG/main" r:embed="rId5"/>
              </a:ext>
            </a:extLst>
          </a:blip>
          <a:srcRect r="10757"/>
          <a:stretch/>
        </p:blipFill>
        <p:spPr>
          <a:xfrm>
            <a:off x="7561943" y="3205630"/>
            <a:ext cx="4630057" cy="3299491"/>
          </a:xfrm>
          <a:prstGeom prst="rect">
            <a:avLst/>
          </a:prstGeom>
        </p:spPr>
      </p:pic>
    </p:spTree>
    <p:extLst>
      <p:ext uri="{BB962C8B-B14F-4D97-AF65-F5344CB8AC3E}">
        <p14:creationId xmlns:p14="http://schemas.microsoft.com/office/powerpoint/2010/main" val="135604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9978F2-9822-4F09-BB60-E1B379D028FC}"/>
              </a:ext>
            </a:extLst>
          </p:cNvPr>
          <p:cNvSpPr/>
          <p:nvPr/>
        </p:nvSpPr>
        <p:spPr>
          <a:xfrm>
            <a:off x="838200" y="1455479"/>
            <a:ext cx="10517155" cy="4721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2278293-528A-49C4-A4FE-345F78018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6274" y="896467"/>
            <a:ext cx="8719452" cy="4897116"/>
          </a:xfrm>
          <a:prstGeom prst="rect">
            <a:avLst/>
          </a:prstGeom>
        </p:spPr>
      </p:pic>
    </p:spTree>
    <p:extLst>
      <p:ext uri="{BB962C8B-B14F-4D97-AF65-F5344CB8AC3E}">
        <p14:creationId xmlns:p14="http://schemas.microsoft.com/office/powerpoint/2010/main" val="327133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95AB3F7-C3D6-4E25-AA40-D287B4BCE7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3266" y="1291772"/>
            <a:ext cx="11278734" cy="4945969"/>
          </a:xfrm>
          <a:prstGeom prst="rect">
            <a:avLst/>
          </a:prstGeom>
        </p:spPr>
      </p:pic>
      <p:sp>
        <p:nvSpPr>
          <p:cNvPr id="6" name="Title 1">
            <a:extLst>
              <a:ext uri="{FF2B5EF4-FFF2-40B4-BE49-F238E27FC236}">
                <a16:creationId xmlns:a16="http://schemas.microsoft.com/office/drawing/2014/main" id="{6D47D6BA-5EC7-48C8-8505-036016475CB5}"/>
              </a:ext>
            </a:extLst>
          </p:cNvPr>
          <p:cNvSpPr txBox="1">
            <a:spLocks/>
          </p:cNvSpPr>
          <p:nvPr/>
        </p:nvSpPr>
        <p:spPr>
          <a:xfrm>
            <a:off x="-1" y="0"/>
            <a:ext cx="4862287" cy="6858000"/>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401" y="3869191"/>
            <a:ext cx="2587170" cy="98425"/>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283709" y="2674258"/>
            <a:ext cx="3344862" cy="1194933"/>
          </a:xfrm>
          <a:noFill/>
        </p:spPr>
        <p:txBody>
          <a:bodyPr lIns="731520">
            <a:noAutofit/>
          </a:bodyPr>
          <a:lstStyle/>
          <a:p>
            <a:r>
              <a:rPr lang="en-US" sz="4800" b="1" dirty="0">
                <a:solidFill>
                  <a:schemeClr val="bg1"/>
                </a:solidFill>
                <a:latin typeface="Arial" panose="020B0604020202020204" pitchFamily="34" charset="0"/>
                <a:cs typeface="Arial" panose="020B0604020202020204" pitchFamily="34" charset="0"/>
              </a:rPr>
              <a:t>Partners </a:t>
            </a:r>
          </a:p>
        </p:txBody>
      </p:sp>
      <p:sp>
        <p:nvSpPr>
          <p:cNvPr id="10" name="Content Placeholder 2">
            <a:extLst>
              <a:ext uri="{FF2B5EF4-FFF2-40B4-BE49-F238E27FC236}">
                <a16:creationId xmlns:a16="http://schemas.microsoft.com/office/drawing/2014/main" id="{3C84CA52-F985-4235-AEB8-E03188914045}"/>
              </a:ext>
            </a:extLst>
          </p:cNvPr>
          <p:cNvSpPr>
            <a:spLocks noGrp="1"/>
          </p:cNvSpPr>
          <p:nvPr>
            <p:ph idx="1"/>
          </p:nvPr>
        </p:nvSpPr>
        <p:spPr>
          <a:xfrm>
            <a:off x="5646057" y="1553029"/>
            <a:ext cx="6444344" cy="4535260"/>
          </a:xfrm>
        </p:spPr>
        <p:txBody>
          <a:bodyPr>
            <a:normAutofit/>
          </a:bodyPr>
          <a:lstStyle/>
          <a:p>
            <a:pPr>
              <a:lnSpc>
                <a:spcPct val="200000"/>
              </a:lnSpc>
              <a:spcBef>
                <a:spcPts val="0"/>
              </a:spcBef>
              <a:spcAft>
                <a:spcPts val="0"/>
              </a:spcAft>
              <a:buClr>
                <a:schemeClr val="accent1">
                  <a:lumMod val="60000"/>
                  <a:lumOff val="40000"/>
                </a:schemeClr>
              </a:buClr>
              <a:buBlip>
                <a:blip r:embed="rId6"/>
              </a:buBlip>
              <a:defRPr/>
            </a:pPr>
            <a:r>
              <a:rPr lang="en-US" altLang="en-US" sz="4000" dirty="0">
                <a:latin typeface="Calibri" panose="020F0502020204030204" pitchFamily="34" charset="0"/>
                <a:cs typeface="Calibri" panose="020F0502020204030204" pitchFamily="34" charset="0"/>
              </a:rPr>
              <a:t> Workday</a:t>
            </a:r>
          </a:p>
          <a:p>
            <a:pPr>
              <a:lnSpc>
                <a:spcPct val="200000"/>
              </a:lnSpc>
              <a:spcBef>
                <a:spcPts val="0"/>
              </a:spcBef>
              <a:spcAft>
                <a:spcPts val="0"/>
              </a:spcAft>
              <a:buClr>
                <a:schemeClr val="accent1">
                  <a:lumMod val="60000"/>
                  <a:lumOff val="40000"/>
                </a:schemeClr>
              </a:buClr>
              <a:buBlip>
                <a:blip r:embed="rId6"/>
              </a:buBlip>
              <a:defRPr/>
            </a:pPr>
            <a:r>
              <a:rPr lang="en-US" altLang="en-US" sz="4000" dirty="0">
                <a:latin typeface="Calibri" panose="020F0502020204030204" pitchFamily="34" charset="0"/>
                <a:cs typeface="Calibri" panose="020F0502020204030204" pitchFamily="34" charset="0"/>
              </a:rPr>
              <a:t> PTG</a:t>
            </a:r>
          </a:p>
          <a:p>
            <a:pPr>
              <a:lnSpc>
                <a:spcPct val="200000"/>
              </a:lnSpc>
              <a:spcBef>
                <a:spcPts val="0"/>
              </a:spcBef>
              <a:spcAft>
                <a:spcPts val="0"/>
              </a:spcAft>
              <a:buClr>
                <a:schemeClr val="accent1">
                  <a:lumMod val="60000"/>
                  <a:lumOff val="40000"/>
                </a:schemeClr>
              </a:buClr>
              <a:buBlip>
                <a:blip r:embed="rId6"/>
              </a:buBlip>
              <a:defRPr/>
            </a:pPr>
            <a:r>
              <a:rPr lang="en-US" altLang="en-US" sz="4000" dirty="0">
                <a:latin typeface="Calibri" panose="020F0502020204030204" pitchFamily="34" charset="0"/>
                <a:cs typeface="Calibri" panose="020F0502020204030204" pitchFamily="34" charset="0"/>
              </a:rPr>
              <a:t> Peak Performance</a:t>
            </a:r>
          </a:p>
        </p:txBody>
      </p:sp>
    </p:spTree>
    <p:extLst>
      <p:ext uri="{BB962C8B-B14F-4D97-AF65-F5344CB8AC3E}">
        <p14:creationId xmlns:p14="http://schemas.microsoft.com/office/powerpoint/2010/main" val="360633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The Workday Language</a:t>
            </a:r>
          </a:p>
        </p:txBody>
      </p:sp>
      <p:sp>
        <p:nvSpPr>
          <p:cNvPr id="3" name="Content Placeholder 2">
            <a:extLst>
              <a:ext uri="{FF2B5EF4-FFF2-40B4-BE49-F238E27FC236}">
                <a16:creationId xmlns:a16="http://schemas.microsoft.com/office/drawing/2014/main" id="{4CF867F3-F411-4357-8ED9-B7B69039F45C}"/>
              </a:ext>
            </a:extLst>
          </p:cNvPr>
          <p:cNvSpPr>
            <a:spLocks noGrp="1"/>
          </p:cNvSpPr>
          <p:nvPr>
            <p:ph idx="1"/>
          </p:nvPr>
        </p:nvSpPr>
        <p:spPr>
          <a:xfrm>
            <a:off x="838200" y="2332653"/>
            <a:ext cx="10515600" cy="4329404"/>
          </a:xfrm>
        </p:spPr>
        <p:txBody>
          <a:bodyPr>
            <a:normAutofit fontScale="92500" lnSpcReduction="20000"/>
          </a:bodyPr>
          <a:lstStyle/>
          <a:p>
            <a:pPr>
              <a:buBlip>
                <a:blip r:embed="rId5"/>
              </a:buBlip>
            </a:pPr>
            <a:r>
              <a:rPr lang="en-US" dirty="0"/>
              <a:t>Tenant</a:t>
            </a:r>
          </a:p>
          <a:p>
            <a:pPr>
              <a:buBlip>
                <a:blip r:embed="rId5"/>
              </a:buBlip>
            </a:pPr>
            <a:r>
              <a:rPr lang="en-US" dirty="0"/>
              <a:t>Workday Community</a:t>
            </a:r>
          </a:p>
          <a:p>
            <a:pPr>
              <a:buBlip>
                <a:blip r:embed="rId5"/>
              </a:buBlip>
            </a:pPr>
            <a:r>
              <a:rPr lang="en-US" dirty="0"/>
              <a:t>Human Capital Management</a:t>
            </a:r>
          </a:p>
          <a:p>
            <a:pPr>
              <a:buBlip>
                <a:blip r:embed="rId5"/>
              </a:buBlip>
            </a:pPr>
            <a:r>
              <a:rPr lang="en-US" dirty="0"/>
              <a:t>HCM (Human Resources (HR))</a:t>
            </a:r>
          </a:p>
          <a:p>
            <a:pPr>
              <a:buBlip>
                <a:blip r:embed="rId5"/>
              </a:buBlip>
            </a:pPr>
            <a:r>
              <a:rPr lang="en-US" dirty="0"/>
              <a:t>FDM (Financial Data Market Chart of Accounts)</a:t>
            </a:r>
          </a:p>
          <a:p>
            <a:pPr>
              <a:buBlip>
                <a:blip r:embed="rId5"/>
              </a:buBlip>
            </a:pPr>
            <a:r>
              <a:rPr lang="en-US" dirty="0"/>
              <a:t>TAGs (FOAPAL)</a:t>
            </a:r>
          </a:p>
          <a:p>
            <a:pPr>
              <a:buBlip>
                <a:blip r:embed="rId5"/>
              </a:buBlip>
            </a:pPr>
            <a:r>
              <a:rPr lang="en-US" dirty="0"/>
              <a:t>Cloud – based</a:t>
            </a:r>
          </a:p>
          <a:p>
            <a:pPr>
              <a:buBlip>
                <a:blip r:embed="rId5"/>
              </a:buBlip>
            </a:pPr>
            <a:r>
              <a:rPr lang="en-US" dirty="0"/>
              <a:t>FTS</a:t>
            </a:r>
          </a:p>
          <a:p>
            <a:pPr>
              <a:buBlip>
                <a:blip r:embed="rId5"/>
              </a:buBlip>
            </a:pPr>
            <a:r>
              <a:rPr lang="en-US" dirty="0"/>
              <a:t>Smartsheets and Workbooks</a:t>
            </a:r>
          </a:p>
          <a:p>
            <a:pPr>
              <a:buBlip>
                <a:blip r:embed="rId5"/>
              </a:buBlip>
            </a:pPr>
            <a:r>
              <a:rPr lang="en-US" dirty="0"/>
              <a:t>National ID (SSN#)</a:t>
            </a:r>
          </a:p>
        </p:txBody>
      </p:sp>
    </p:spTree>
    <p:extLst>
      <p:ext uri="{BB962C8B-B14F-4D97-AF65-F5344CB8AC3E}">
        <p14:creationId xmlns:p14="http://schemas.microsoft.com/office/powerpoint/2010/main" val="130832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8E17556-3249-4A43-B8AE-1C815C6879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794" y="1700035"/>
            <a:ext cx="5665451" cy="4823502"/>
          </a:xfrm>
          <a:prstGeom prst="rect">
            <a:avLst/>
          </a:prstGeom>
        </p:spPr>
      </p:pic>
      <p:pic>
        <p:nvPicPr>
          <p:cNvPr id="4" name="Graphic 3">
            <a:extLst>
              <a:ext uri="{FF2B5EF4-FFF2-40B4-BE49-F238E27FC236}">
                <a16:creationId xmlns:a16="http://schemas.microsoft.com/office/drawing/2014/main" id="{91A06F17-8DD4-49F7-8E2D-188DEB41BA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580213"/>
            <a:ext cx="5665451" cy="4823502"/>
          </a:xfrm>
          <a:prstGeom prst="rect">
            <a:avLst/>
          </a:prstGeom>
        </p:spPr>
      </p:pic>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rmAutofit/>
          </a:bodyPr>
          <a:lstStyle/>
          <a:p>
            <a:r>
              <a:rPr lang="en-US" b="1" dirty="0">
                <a:solidFill>
                  <a:schemeClr val="bg1"/>
                </a:solidFill>
                <a:latin typeface="Arial" panose="020B0604020202020204" pitchFamily="34" charset="0"/>
                <a:cs typeface="Arial" panose="020B0604020202020204" pitchFamily="34" charset="0"/>
              </a:rPr>
              <a:t>Workday</a:t>
            </a:r>
          </a:p>
        </p:txBody>
      </p:sp>
      <p:sp>
        <p:nvSpPr>
          <p:cNvPr id="10" name="Text Placeholder 20">
            <a:extLst>
              <a:ext uri="{FF2B5EF4-FFF2-40B4-BE49-F238E27FC236}">
                <a16:creationId xmlns:a16="http://schemas.microsoft.com/office/drawing/2014/main" id="{84E70B24-DA49-4C74-B5D0-0DD64ADE6EFE}"/>
              </a:ext>
            </a:extLst>
          </p:cNvPr>
          <p:cNvSpPr txBox="1">
            <a:spLocks/>
          </p:cNvSpPr>
          <p:nvPr/>
        </p:nvSpPr>
        <p:spPr>
          <a:xfrm>
            <a:off x="2014556" y="5268134"/>
            <a:ext cx="2068585" cy="788717"/>
          </a:xfrm>
          <a:prstGeom prst="rect">
            <a:avLst/>
          </a:prstGeom>
        </p:spPr>
        <p:txBody>
          <a:bodyPr/>
          <a:lstStyle>
            <a:defPPr>
              <a:defRPr lang="en-US"/>
            </a:defPPr>
            <a:lvl1pPr indent="0" algn="ctr" defTabSz="914377">
              <a:spcBef>
                <a:spcPct val="20000"/>
              </a:spcBef>
              <a:buFont typeface="Arial" pitchFamily="34" charset="0"/>
              <a:buNone/>
              <a:defRPr sz="2100">
                <a:latin typeface="GT Sectra Fine"/>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a:defRPr/>
            </a:pPr>
            <a:r>
              <a:rPr lang="en-US" sz="1575" b="1" dirty="0">
                <a:solidFill>
                  <a:srgbClr val="12284C"/>
                </a:solidFill>
                <a:latin typeface="Arial" panose="020B0604020202020204" pitchFamily="34" charset="0"/>
                <a:cs typeface="Arial" panose="020B0604020202020204" pitchFamily="34" charset="0"/>
              </a:rPr>
              <a:t>Roman Cortes</a:t>
            </a:r>
          </a:p>
        </p:txBody>
      </p:sp>
      <p:sp>
        <p:nvSpPr>
          <p:cNvPr id="11" name="Text Placeholder 20">
            <a:extLst>
              <a:ext uri="{FF2B5EF4-FFF2-40B4-BE49-F238E27FC236}">
                <a16:creationId xmlns:a16="http://schemas.microsoft.com/office/drawing/2014/main" id="{0A5DC2EC-DDAD-4C95-A557-6A3004F59C13}"/>
              </a:ext>
            </a:extLst>
          </p:cNvPr>
          <p:cNvSpPr txBox="1">
            <a:spLocks/>
          </p:cNvSpPr>
          <p:nvPr/>
        </p:nvSpPr>
        <p:spPr>
          <a:xfrm>
            <a:off x="8053133" y="5277787"/>
            <a:ext cx="1982930" cy="983269"/>
          </a:xfrm>
          <a:prstGeom prst="rect">
            <a:avLst/>
          </a:prstGeom>
        </p:spPr>
        <p:txBody>
          <a:bodyPr>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1575" b="1" dirty="0">
                <a:solidFill>
                  <a:srgbClr val="12284C"/>
                </a:solidFill>
                <a:latin typeface="Arial" panose="020B0604020202020204" pitchFamily="34" charset="0"/>
                <a:cs typeface="Arial" panose="020B0604020202020204" pitchFamily="34" charset="0"/>
              </a:rPr>
              <a:t>Holly Hall-Perry</a:t>
            </a:r>
          </a:p>
          <a:p>
            <a:pPr marL="0" indent="0" algn="ctr">
              <a:buFont typeface="Arial" pitchFamily="34" charset="0"/>
              <a:buNone/>
              <a:defRPr/>
            </a:pPr>
            <a:r>
              <a:rPr lang="en-US" sz="1350" dirty="0">
                <a:solidFill>
                  <a:srgbClr val="12284C"/>
                </a:solidFill>
                <a:latin typeface="Arial" panose="020B0604020202020204" pitchFamily="34" charset="0"/>
                <a:cs typeface="Arial" panose="020B0604020202020204" pitchFamily="34" charset="0"/>
              </a:rPr>
              <a:t>Engagement Manager</a:t>
            </a:r>
          </a:p>
        </p:txBody>
      </p:sp>
      <p:pic>
        <p:nvPicPr>
          <p:cNvPr id="12" name="Picture Placeholder 7" descr="A person smiling at the camera&#10;&#10;Description automatically generated">
            <a:extLst>
              <a:ext uri="{FF2B5EF4-FFF2-40B4-BE49-F238E27FC236}">
                <a16:creationId xmlns:a16="http://schemas.microsoft.com/office/drawing/2014/main" id="{25FFC2A1-37A7-42ED-9E5B-DCF0617C9ED2}"/>
              </a:ext>
            </a:extLst>
          </p:cNvPr>
          <p:cNvPicPr>
            <a:picLocks noChangeAspect="1"/>
          </p:cNvPicPr>
          <p:nvPr/>
        </p:nvPicPr>
        <p:blipFill>
          <a:blip r:embed="rId7"/>
          <a:srcRect t="5349" b="5349"/>
          <a:stretch>
            <a:fillRect/>
          </a:stretch>
        </p:blipFill>
        <p:spPr>
          <a:xfrm>
            <a:off x="7960854" y="3028917"/>
            <a:ext cx="1929386" cy="1929384"/>
          </a:xfrm>
          <a:prstGeom prst="ellipse">
            <a:avLst/>
          </a:prstGeom>
        </p:spPr>
      </p:pic>
      <p:pic>
        <p:nvPicPr>
          <p:cNvPr id="14" name="Picture Placeholder 5" descr="A person wearing a suit and glasses&#10;&#10;Description automatically generated">
            <a:extLst>
              <a:ext uri="{FF2B5EF4-FFF2-40B4-BE49-F238E27FC236}">
                <a16:creationId xmlns:a16="http://schemas.microsoft.com/office/drawing/2014/main" id="{78F87AFD-C146-48F0-A052-3C4C90E614F9}"/>
              </a:ext>
            </a:extLst>
          </p:cNvPr>
          <p:cNvPicPr>
            <a:picLocks noChangeAspect="1"/>
          </p:cNvPicPr>
          <p:nvPr/>
        </p:nvPicPr>
        <p:blipFill>
          <a:blip r:embed="rId8"/>
          <a:srcRect t="1006" b="1006"/>
          <a:stretch>
            <a:fillRect/>
          </a:stretch>
        </p:blipFill>
        <p:spPr>
          <a:xfrm>
            <a:off x="2016461" y="3025628"/>
            <a:ext cx="1935161" cy="1932673"/>
          </a:xfrm>
          <a:prstGeom prst="ellipse">
            <a:avLst/>
          </a:prstGeom>
        </p:spPr>
      </p:pic>
    </p:spTree>
    <p:extLst>
      <p:ext uri="{BB962C8B-B14F-4D97-AF65-F5344CB8AC3E}">
        <p14:creationId xmlns:p14="http://schemas.microsoft.com/office/powerpoint/2010/main" val="236738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47D6BA-5EC7-48C8-8505-036016475CB5}"/>
              </a:ext>
            </a:extLst>
          </p:cNvPr>
          <p:cNvSpPr txBox="1">
            <a:spLocks/>
          </p:cNvSpPr>
          <p:nvPr/>
        </p:nvSpPr>
        <p:spPr>
          <a:xfrm>
            <a:off x="0" y="0"/>
            <a:ext cx="12192000" cy="1726162"/>
          </a:xfrm>
          <a:prstGeom prst="rect">
            <a:avLst/>
          </a:prstGeom>
          <a:solidFill>
            <a:srgbClr val="12284C"/>
          </a:solid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B2A113C7-CFE3-4367-BA5E-F4C9D569C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911765"/>
            <a:ext cx="3505200" cy="133350"/>
          </a:xfrm>
          <a:prstGeom prst="rect">
            <a:avLst/>
          </a:prstGeom>
        </p:spPr>
      </p:pic>
      <p:sp>
        <p:nvSpPr>
          <p:cNvPr id="2" name="Title 1">
            <a:extLst>
              <a:ext uri="{FF2B5EF4-FFF2-40B4-BE49-F238E27FC236}">
                <a16:creationId xmlns:a16="http://schemas.microsoft.com/office/drawing/2014/main" id="{AAACF905-CB86-4F8C-B24D-0E23B0845E1A}"/>
              </a:ext>
            </a:extLst>
          </p:cNvPr>
          <p:cNvSpPr>
            <a:spLocks noGrp="1"/>
          </p:cNvSpPr>
          <p:nvPr>
            <p:ph type="title"/>
          </p:nvPr>
        </p:nvSpPr>
        <p:spPr>
          <a:xfrm>
            <a:off x="0" y="401215"/>
            <a:ext cx="12192000" cy="1017037"/>
          </a:xfrm>
          <a:noFill/>
        </p:spPr>
        <p:txBody>
          <a:bodyPr lIns="731520">
            <a:normAutofit/>
          </a:bodyPr>
          <a:lstStyle/>
          <a:p>
            <a:r>
              <a:rPr lang="en-US" sz="4000" b="1" dirty="0">
                <a:solidFill>
                  <a:schemeClr val="bg1"/>
                </a:solidFill>
                <a:latin typeface="Arial" panose="020B0604020202020204" pitchFamily="34" charset="0"/>
                <a:cs typeface="Arial" panose="020B0604020202020204" pitchFamily="34" charset="0"/>
              </a:rPr>
              <a:t>Precision Task Group (PTG) Introductions</a:t>
            </a:r>
          </a:p>
        </p:txBody>
      </p:sp>
      <p:pic>
        <p:nvPicPr>
          <p:cNvPr id="13" name="Graphic 12">
            <a:extLst>
              <a:ext uri="{FF2B5EF4-FFF2-40B4-BE49-F238E27FC236}">
                <a16:creationId xmlns:a16="http://schemas.microsoft.com/office/drawing/2014/main" id="{87D9ED29-8A2D-441A-97FE-18F06EC3291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8132"/>
          <a:stretch/>
        </p:blipFill>
        <p:spPr>
          <a:xfrm>
            <a:off x="836613" y="3541643"/>
            <a:ext cx="5015969" cy="1425575"/>
          </a:xfrm>
          <a:prstGeom prst="rect">
            <a:avLst/>
          </a:prstGeom>
        </p:spPr>
      </p:pic>
      <p:pic>
        <p:nvPicPr>
          <p:cNvPr id="8" name="Picture Placeholder 24">
            <a:extLst>
              <a:ext uri="{FF2B5EF4-FFF2-40B4-BE49-F238E27FC236}">
                <a16:creationId xmlns:a16="http://schemas.microsoft.com/office/drawing/2014/main" id="{8709E5C7-7382-406C-B388-8061C2398514}"/>
              </a:ext>
            </a:extLst>
          </p:cNvPr>
          <p:cNvPicPr>
            <a:picLocks noChangeAspect="1"/>
          </p:cNvPicPr>
          <p:nvPr/>
        </p:nvPicPr>
        <p:blipFill rotWithShape="1">
          <a:blip r:embed="rId7"/>
          <a:srcRect l="8421" r="8421"/>
          <a:stretch/>
        </p:blipFill>
        <p:spPr>
          <a:xfrm>
            <a:off x="836613" y="3142836"/>
            <a:ext cx="1865170" cy="2254250"/>
          </a:xfrm>
          <a:prstGeom prst="rect">
            <a:avLst/>
          </a:prstGeom>
          <a:ln>
            <a:noFill/>
          </a:ln>
          <a:effectLst>
            <a:outerShdw blurRad="50800" dist="38100" dir="2700000" algn="tl" rotWithShape="0">
              <a:prstClr val="black">
                <a:alpha val="40000"/>
              </a:prstClr>
            </a:outerShdw>
          </a:effectLst>
        </p:spPr>
      </p:pic>
      <p:sp>
        <p:nvSpPr>
          <p:cNvPr id="10" name="Text Placeholder 20">
            <a:extLst>
              <a:ext uri="{FF2B5EF4-FFF2-40B4-BE49-F238E27FC236}">
                <a16:creationId xmlns:a16="http://schemas.microsoft.com/office/drawing/2014/main" id="{84E70B24-DA49-4C74-B5D0-0DD64ADE6EFE}"/>
              </a:ext>
            </a:extLst>
          </p:cNvPr>
          <p:cNvSpPr txBox="1">
            <a:spLocks/>
          </p:cNvSpPr>
          <p:nvPr/>
        </p:nvSpPr>
        <p:spPr>
          <a:xfrm>
            <a:off x="2947916" y="3849553"/>
            <a:ext cx="2068585" cy="1690687"/>
          </a:xfrm>
          <a:prstGeom prst="rect">
            <a:avLst/>
          </a:prstGeom>
        </p:spPr>
        <p:txBody>
          <a:bodyPr/>
          <a:lstStyle>
            <a:defPPr>
              <a:defRPr lang="en-US"/>
            </a:defPPr>
            <a:lvl1pPr indent="0" algn="ctr" defTabSz="914377">
              <a:spcBef>
                <a:spcPct val="20000"/>
              </a:spcBef>
              <a:buFont typeface="Arial" pitchFamily="34" charset="0"/>
              <a:buNone/>
              <a:defRPr sz="2100">
                <a:latin typeface="GT Sectra Fine"/>
              </a:defRPr>
            </a:lvl1pPr>
            <a:lvl2pPr marL="742932" indent="-285744" defTabSz="914377">
              <a:spcBef>
                <a:spcPct val="20000"/>
              </a:spcBef>
              <a:buFont typeface="Arial" pitchFamily="34" charset="0"/>
              <a:buChar char="–"/>
              <a:defRPr sz="2800"/>
            </a:lvl2pPr>
            <a:lvl3pPr marL="1142971" indent="-228594" defTabSz="914377">
              <a:spcBef>
                <a:spcPct val="20000"/>
              </a:spcBef>
              <a:buFont typeface="Arial" pitchFamily="34" charset="0"/>
              <a:buChar char="•"/>
              <a:defRPr sz="2400"/>
            </a:lvl3pPr>
            <a:lvl4pPr marL="1600160" indent="-228594" defTabSz="914377">
              <a:spcBef>
                <a:spcPct val="20000"/>
              </a:spcBef>
              <a:buFont typeface="Arial" pitchFamily="34" charset="0"/>
              <a:buChar char="–"/>
              <a:defRPr sz="2000"/>
            </a:lvl4pPr>
            <a:lvl5pPr marL="2057349" indent="-228594" defTabSz="914377">
              <a:spcBef>
                <a:spcPct val="20000"/>
              </a:spcBef>
              <a:buFont typeface="Arial" pitchFamily="34" charset="0"/>
              <a:buChar char="»"/>
              <a:defRPr sz="2000"/>
            </a:lvl5pPr>
            <a:lvl6pPr marL="2514537" indent="-228594" defTabSz="914377">
              <a:spcBef>
                <a:spcPct val="20000"/>
              </a:spcBef>
              <a:buFont typeface="Arial" pitchFamily="34" charset="0"/>
              <a:buChar char="•"/>
              <a:defRPr sz="2000"/>
            </a:lvl6pPr>
            <a:lvl7pPr marL="2971726" indent="-228594" defTabSz="914377">
              <a:spcBef>
                <a:spcPct val="20000"/>
              </a:spcBef>
              <a:buFont typeface="Arial" pitchFamily="34" charset="0"/>
              <a:buChar char="•"/>
              <a:defRPr sz="2000"/>
            </a:lvl7pPr>
            <a:lvl8pPr marL="3428914" indent="-228594" defTabSz="914377">
              <a:spcBef>
                <a:spcPct val="20000"/>
              </a:spcBef>
              <a:buFont typeface="Arial" pitchFamily="34" charset="0"/>
              <a:buChar char="•"/>
              <a:defRPr sz="2000"/>
            </a:lvl8pPr>
            <a:lvl9pPr marL="3886103" indent="-228594" defTabSz="914377">
              <a:spcBef>
                <a:spcPct val="20000"/>
              </a:spcBef>
              <a:buFont typeface="Arial" pitchFamily="34" charset="0"/>
              <a:buChar char="•"/>
              <a:defRPr sz="2000"/>
            </a:lvl9pPr>
          </a:lstStyle>
          <a:p>
            <a:pPr algn="l">
              <a:defRPr/>
            </a:pPr>
            <a:r>
              <a:rPr lang="en-US" sz="1575" b="1" dirty="0">
                <a:solidFill>
                  <a:srgbClr val="12284C"/>
                </a:solidFill>
                <a:latin typeface="Arial" panose="020B0604020202020204" pitchFamily="34" charset="0"/>
                <a:cs typeface="Arial" panose="020B0604020202020204" pitchFamily="34" charset="0"/>
              </a:rPr>
              <a:t>Dave Meyers</a:t>
            </a:r>
          </a:p>
          <a:p>
            <a:pPr algn="l">
              <a:defRPr/>
            </a:pPr>
            <a:r>
              <a:rPr lang="en-US" sz="1350" dirty="0">
                <a:solidFill>
                  <a:srgbClr val="12284C"/>
                </a:solidFill>
                <a:latin typeface="Arial" panose="020B0604020202020204" pitchFamily="34" charset="0"/>
                <a:cs typeface="Arial" panose="020B0604020202020204" pitchFamily="34" charset="0"/>
              </a:rPr>
              <a:t>Director, Workday Delivery &amp; Operations</a:t>
            </a:r>
          </a:p>
        </p:txBody>
      </p:sp>
      <p:pic>
        <p:nvPicPr>
          <p:cNvPr id="15" name="Graphic 14">
            <a:extLst>
              <a:ext uri="{FF2B5EF4-FFF2-40B4-BE49-F238E27FC236}">
                <a16:creationId xmlns:a16="http://schemas.microsoft.com/office/drawing/2014/main" id="{9353CD22-F89F-4329-A2B8-B9A589B2A48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8132"/>
          <a:stretch/>
        </p:blipFill>
        <p:spPr>
          <a:xfrm>
            <a:off x="6769100" y="3541643"/>
            <a:ext cx="5015969" cy="1425575"/>
          </a:xfrm>
          <a:prstGeom prst="rect">
            <a:avLst/>
          </a:prstGeom>
        </p:spPr>
      </p:pic>
      <p:pic>
        <p:nvPicPr>
          <p:cNvPr id="9" name="Picture 5">
            <a:extLst>
              <a:ext uri="{FF2B5EF4-FFF2-40B4-BE49-F238E27FC236}">
                <a16:creationId xmlns:a16="http://schemas.microsoft.com/office/drawing/2014/main" id="{1E89C680-C2ED-4144-AF4A-06CB0F2ED2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90" b="4013"/>
          <a:stretch/>
        </p:blipFill>
        <p:spPr bwMode="auto">
          <a:xfrm>
            <a:off x="6769100" y="3142836"/>
            <a:ext cx="1865170" cy="22542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0">
            <a:extLst>
              <a:ext uri="{FF2B5EF4-FFF2-40B4-BE49-F238E27FC236}">
                <a16:creationId xmlns:a16="http://schemas.microsoft.com/office/drawing/2014/main" id="{0A5DC2EC-DDAD-4C95-A557-6A3004F59C13}"/>
              </a:ext>
            </a:extLst>
          </p:cNvPr>
          <p:cNvSpPr txBox="1">
            <a:spLocks/>
          </p:cNvSpPr>
          <p:nvPr/>
        </p:nvSpPr>
        <p:spPr>
          <a:xfrm>
            <a:off x="8928434" y="3825606"/>
            <a:ext cx="1982930" cy="1425575"/>
          </a:xfrm>
          <a:prstGeom prst="rect">
            <a:avLst/>
          </a:prstGeom>
        </p:spPr>
        <p:txBody>
          <a:bodyPr>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1575" b="1" dirty="0">
                <a:solidFill>
                  <a:srgbClr val="12284C"/>
                </a:solidFill>
                <a:latin typeface="Arial" panose="020B0604020202020204" pitchFamily="34" charset="0"/>
                <a:cs typeface="Arial" panose="020B0604020202020204" pitchFamily="34" charset="0"/>
              </a:rPr>
              <a:t>Jessica Rios</a:t>
            </a:r>
          </a:p>
          <a:p>
            <a:pPr marL="0" indent="0">
              <a:buFont typeface="Arial" pitchFamily="34" charset="0"/>
              <a:buNone/>
              <a:defRPr/>
            </a:pPr>
            <a:r>
              <a:rPr lang="en-US" sz="1350" dirty="0">
                <a:solidFill>
                  <a:srgbClr val="12284C"/>
                </a:solidFill>
                <a:latin typeface="Arial" panose="020B0604020202020204" pitchFamily="34" charset="0"/>
                <a:cs typeface="Arial" panose="020B0604020202020204" pitchFamily="34" charset="0"/>
              </a:rPr>
              <a:t>Account Executive</a:t>
            </a:r>
          </a:p>
          <a:p>
            <a:pPr marL="0" indent="0">
              <a:buFont typeface="Arial" pitchFamily="34" charset="0"/>
              <a:buNone/>
              <a:defRPr/>
            </a:pPr>
            <a:r>
              <a:rPr lang="en-US" sz="1350" dirty="0">
                <a:solidFill>
                  <a:srgbClr val="12284C"/>
                </a:solidFill>
                <a:latin typeface="Arial" panose="020B0604020202020204" pitchFamily="34" charset="0"/>
                <a:cs typeface="Arial" panose="020B0604020202020204" pitchFamily="34" charset="0"/>
              </a:rPr>
              <a:t>Higher Education</a:t>
            </a:r>
          </a:p>
        </p:txBody>
      </p:sp>
      <p:sp>
        <p:nvSpPr>
          <p:cNvPr id="16" name="TextBox 15">
            <a:extLst>
              <a:ext uri="{FF2B5EF4-FFF2-40B4-BE49-F238E27FC236}">
                <a16:creationId xmlns:a16="http://schemas.microsoft.com/office/drawing/2014/main" id="{2010CFCC-4F75-4F70-B7D2-687517D0133D}"/>
              </a:ext>
            </a:extLst>
          </p:cNvPr>
          <p:cNvSpPr txBox="1"/>
          <p:nvPr/>
        </p:nvSpPr>
        <p:spPr>
          <a:xfrm>
            <a:off x="6743557" y="2389912"/>
            <a:ext cx="1890713" cy="584775"/>
          </a:xfrm>
          <a:prstGeom prst="rect">
            <a:avLst/>
          </a:prstGeom>
          <a:solidFill>
            <a:schemeClr val="bg1">
              <a:lumMod val="50000"/>
            </a:schemeClr>
          </a:solidFill>
        </p:spPr>
        <p:txBody>
          <a:bodyPr>
            <a:spAutoFit/>
          </a:bodyPr>
          <a:lstStyle>
            <a:defPPr>
              <a:defRPr lang="en-US"/>
            </a:defPPr>
            <a:lvl1pPr algn="ctr">
              <a:defRPr>
                <a:solidFill>
                  <a:schemeClr val="bg1"/>
                </a:solidFill>
                <a:latin typeface="GT Sectra Fine" pitchFamily="2" charset="77"/>
              </a:defRPr>
            </a:lvl1pPr>
          </a:lstStyle>
          <a:p>
            <a:pPr>
              <a:defRPr/>
            </a:pPr>
            <a:r>
              <a:rPr lang="en-US" sz="1600" dirty="0">
                <a:latin typeface="Arial" panose="020B0604020202020204" pitchFamily="34" charset="0"/>
                <a:ea typeface="Calibri" panose="020F0502020204030204" pitchFamily="34" charset="0"/>
                <a:cs typeface="Arial" panose="020B0604020202020204" pitchFamily="34" charset="0"/>
              </a:rPr>
              <a:t>PTG Exec Project</a:t>
            </a:r>
          </a:p>
          <a:p>
            <a:pPr>
              <a:defRPr/>
            </a:pPr>
            <a:r>
              <a:rPr lang="en-US" sz="1600" dirty="0">
                <a:latin typeface="Arial" panose="020B0604020202020204" pitchFamily="34" charset="0"/>
                <a:ea typeface="Calibri" panose="020F0502020204030204" pitchFamily="34" charset="0"/>
                <a:cs typeface="Arial" panose="020B0604020202020204" pitchFamily="34" charset="0"/>
              </a:rPr>
              <a:t>Sponsor</a:t>
            </a:r>
          </a:p>
        </p:txBody>
      </p:sp>
      <p:sp>
        <p:nvSpPr>
          <p:cNvPr id="17" name="TextBox 16">
            <a:extLst>
              <a:ext uri="{FF2B5EF4-FFF2-40B4-BE49-F238E27FC236}">
                <a16:creationId xmlns:a16="http://schemas.microsoft.com/office/drawing/2014/main" id="{895E2EE8-7A9D-4979-8FCE-DD86DB26C186}"/>
              </a:ext>
            </a:extLst>
          </p:cNvPr>
          <p:cNvSpPr txBox="1"/>
          <p:nvPr/>
        </p:nvSpPr>
        <p:spPr>
          <a:xfrm>
            <a:off x="836613" y="2389911"/>
            <a:ext cx="1865170" cy="584775"/>
          </a:xfrm>
          <a:prstGeom prst="rect">
            <a:avLst/>
          </a:prstGeom>
          <a:solidFill>
            <a:schemeClr val="bg1">
              <a:lumMod val="50000"/>
            </a:schemeClr>
          </a:solidFill>
        </p:spPr>
        <p:txBody>
          <a:bodyPr wrap="square">
            <a:spAutoFit/>
          </a:bodyPr>
          <a:lstStyle>
            <a:defPPr>
              <a:defRPr lang="en-US"/>
            </a:defPPr>
            <a:lvl1pPr algn="ctr">
              <a:defRPr>
                <a:solidFill>
                  <a:schemeClr val="bg1"/>
                </a:solidFill>
                <a:latin typeface="GT Sectra Fine" pitchFamily="2" charset="77"/>
              </a:defRPr>
            </a:lvl1pPr>
          </a:lstStyle>
          <a:p>
            <a:pPr>
              <a:defRPr/>
            </a:pPr>
            <a:r>
              <a:rPr lang="en-US" sz="1600" dirty="0">
                <a:latin typeface="Arial" panose="020B0604020202020204" pitchFamily="34" charset="0"/>
                <a:ea typeface="Calibri" panose="020F0502020204030204" pitchFamily="34" charset="0"/>
                <a:cs typeface="Arial" panose="020B0604020202020204" pitchFamily="34" charset="0"/>
              </a:rPr>
              <a:t>PTG Exec Project</a:t>
            </a:r>
          </a:p>
          <a:p>
            <a:pPr>
              <a:defRPr/>
            </a:pPr>
            <a:r>
              <a:rPr lang="en-US" sz="1600" dirty="0">
                <a:latin typeface="Arial" panose="020B0604020202020204" pitchFamily="34" charset="0"/>
                <a:ea typeface="Calibri" panose="020F0502020204030204" pitchFamily="34" charset="0"/>
                <a:cs typeface="Arial" panose="020B0604020202020204" pitchFamily="34" charset="0"/>
              </a:rPr>
              <a:t>Sponsor</a:t>
            </a:r>
          </a:p>
        </p:txBody>
      </p:sp>
    </p:spTree>
    <p:extLst>
      <p:ext uri="{BB962C8B-B14F-4D97-AF65-F5344CB8AC3E}">
        <p14:creationId xmlns:p14="http://schemas.microsoft.com/office/powerpoint/2010/main" val="2107886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3232</Words>
  <Application>Microsoft Office PowerPoint</Application>
  <PresentationFormat>Widescreen</PresentationFormat>
  <Paragraphs>673</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Courier New</vt:lpstr>
      <vt:lpstr>Wingdings</vt:lpstr>
      <vt:lpstr>Office Theme</vt:lpstr>
      <vt:lpstr> ERP Project  Kick-off</vt:lpstr>
      <vt:lpstr>Welcome and Opening Remarks</vt:lpstr>
      <vt:lpstr>Project Vision</vt:lpstr>
      <vt:lpstr>Market Analysis Timeline</vt:lpstr>
      <vt:lpstr>We are ready to …</vt:lpstr>
      <vt:lpstr>Partners </vt:lpstr>
      <vt:lpstr>The Workday Language</vt:lpstr>
      <vt:lpstr>Workday</vt:lpstr>
      <vt:lpstr>Precision Task Group (PTG) Introductions</vt:lpstr>
      <vt:lpstr>Overview of Precision Task Group (PTG)</vt:lpstr>
      <vt:lpstr>Peak Introductions</vt:lpstr>
      <vt:lpstr>Peak’s Role in Governance Model</vt:lpstr>
      <vt:lpstr>Help Create Project Management Structure</vt:lpstr>
      <vt:lpstr>Extended Market Analysis</vt:lpstr>
      <vt:lpstr>Departments Involved in Analysis</vt:lpstr>
      <vt:lpstr>Example of Areas of Analysis</vt:lpstr>
      <vt:lpstr>Why Education Customers are Transforming</vt:lpstr>
      <vt:lpstr>Aligning with Generation Z</vt:lpstr>
      <vt:lpstr>Agility Is Necessary to Address “Generation Alpha” (Students born 2010-2025)</vt:lpstr>
      <vt:lpstr>Summary of Challenges</vt:lpstr>
      <vt:lpstr>Challenges with Existing Banner Platform</vt:lpstr>
      <vt:lpstr>Colleges Must Evolve to Survive?</vt:lpstr>
      <vt:lpstr>Technology is Evolving Rapidly</vt:lpstr>
      <vt:lpstr>STC Lacks Agility to Evolve</vt:lpstr>
      <vt:lpstr>What is Workday?</vt:lpstr>
      <vt:lpstr>Modern Enterprise Architecture</vt:lpstr>
      <vt:lpstr>Workday Had Proven Banner Conversions</vt:lpstr>
      <vt:lpstr>Additional Workday Higher Education Clients</vt:lpstr>
      <vt:lpstr>Multiple Texas Colleges Moving To Workday</vt:lpstr>
      <vt:lpstr>Project Guiding Principles</vt:lpstr>
      <vt:lpstr>What areas are changing?</vt:lpstr>
      <vt:lpstr>What areas are changing?</vt:lpstr>
      <vt:lpstr>Primary HCM Goals and Objectives</vt:lpstr>
      <vt:lpstr>Primary Finance Goals and Objectives</vt:lpstr>
      <vt:lpstr>Primary Student System Goals and Objectives</vt:lpstr>
      <vt:lpstr>Project Governance Structure </vt:lpstr>
      <vt:lpstr>Current Workday Deployment Timeline</vt:lpstr>
      <vt:lpstr>Formula For Successful Transformation</vt:lpstr>
      <vt:lpstr>Align project governance for transformation</vt:lpstr>
      <vt:lpstr>Project Management Consistency</vt:lpstr>
      <vt:lpstr>Simplified Data Governance</vt:lpstr>
      <vt:lpstr>Change Management Drives Transformation</vt:lpstr>
      <vt:lpstr>Change Management Framework</vt:lpstr>
      <vt:lpstr>Change Management Training</vt:lpstr>
      <vt:lpstr>Change Activities By Phase (Example)</vt:lpstr>
      <vt:lpstr>The Value of Change Management</vt:lpstr>
      <vt:lpstr>Project Life Cycle People Emotions</vt:lpstr>
      <vt:lpstr>Gartner’s Top Reasons Projects Fail</vt:lpstr>
      <vt:lpstr>Gartner’s Top Reasons Projects Fail</vt:lpstr>
      <vt:lpstr>Focus On Workbooks and Initial Data Mapping</vt:lpstr>
      <vt:lpstr>Working on</vt:lpstr>
      <vt:lpstr>We are ready to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ERP Project  Kick-off</dc:title>
  <dc:creator>Tania Oliva Martinez</dc:creator>
  <cp:lastModifiedBy>Mary G. Elizondo</cp:lastModifiedBy>
  <cp:revision>30</cp:revision>
  <dcterms:created xsi:type="dcterms:W3CDTF">2023-10-18T16:39:35Z</dcterms:created>
  <dcterms:modified xsi:type="dcterms:W3CDTF">2023-10-20T16:37:22Z</dcterms:modified>
</cp:coreProperties>
</file>