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4" r:id="rId2"/>
    <p:sldId id="273" r:id="rId3"/>
    <p:sldId id="275" r:id="rId4"/>
    <p:sldId id="276" r:id="rId5"/>
    <p:sldId id="269" r:id="rId6"/>
    <p:sldId id="277" r:id="rId7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a Cantu" initials="NC" lastIdx="2" clrIdx="0">
    <p:extLst>
      <p:ext uri="{19B8F6BF-5375-455C-9EA6-DF929625EA0E}">
        <p15:presenceInfo xmlns:p15="http://schemas.microsoft.com/office/powerpoint/2012/main" userId="S-1-5-21-617823105-679436783-1847928074-3519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2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965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24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75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39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8230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15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98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0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32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9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1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0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293217" y="2241282"/>
            <a:ext cx="6078827" cy="442997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888999" y="2576513"/>
            <a:ext cx="3554211" cy="91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249362" y="5164138"/>
            <a:ext cx="2884755" cy="91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3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3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313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057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2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988442E-3A28-4AEA-87DD-72738AB2606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97231-E228-4FCF-B332-9565D60B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78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22" r:id="rId2"/>
    <p:sldLayoutId id="2147483806" r:id="rId3"/>
    <p:sldLayoutId id="2147483823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  <p:sldLayoutId id="2147483820" r:id="rId18"/>
    <p:sldLayoutId id="2147483821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southtexascollege.edu/businessoffice/position_control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7484" y="1396041"/>
            <a:ext cx="8825658" cy="3329581"/>
          </a:xfrm>
        </p:spPr>
        <p:txBody>
          <a:bodyPr/>
          <a:lstStyle/>
          <a:p>
            <a:pPr algn="ctr"/>
            <a:r>
              <a:rPr lang="en-US" sz="6000" b="1" dirty="0">
                <a:solidFill>
                  <a:srgbClr val="EBEBEB"/>
                </a:solidFill>
                <a:latin typeface="Book Antiqua" panose="02040602050305030304" pitchFamily="18" charset="0"/>
              </a:rPr>
              <a:t>Position Control Budget</a:t>
            </a:r>
            <a:br>
              <a:rPr lang="en-US" sz="6000" b="1" dirty="0">
                <a:solidFill>
                  <a:srgbClr val="EBEBEB"/>
                </a:solidFill>
                <a:latin typeface="Book Antiqua" panose="02040602050305030304" pitchFamily="18" charset="0"/>
              </a:rPr>
            </a:br>
            <a:r>
              <a:rPr lang="en-US" sz="6000" b="1" dirty="0">
                <a:solidFill>
                  <a:srgbClr val="EBEBEB"/>
                </a:solidFill>
                <a:latin typeface="Book Antiqua" panose="02040602050305030304" pitchFamily="18" charset="0"/>
              </a:rPr>
              <a:t>Tips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5819" y="5781932"/>
            <a:ext cx="2639655" cy="86142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0"/>
              </a:spcBef>
              <a:buClrTx/>
              <a:buSzTx/>
            </a:pPr>
            <a:r>
              <a:rPr lang="en-US" b="1" cap="none" dirty="0">
                <a:solidFill>
                  <a:srgbClr val="00B0F0"/>
                </a:solidFill>
                <a:ea typeface="+mn-ea"/>
                <a:cs typeface="+mn-cs"/>
              </a:rPr>
              <a:t>Nora Cantu</a:t>
            </a:r>
          </a:p>
          <a:p>
            <a:pPr lvl="0">
              <a:spcBef>
                <a:spcPts val="0"/>
              </a:spcBef>
              <a:buClrTx/>
              <a:buSzTx/>
            </a:pPr>
            <a:r>
              <a:rPr lang="en-US" b="1" cap="none" dirty="0">
                <a:solidFill>
                  <a:srgbClr val="00B0F0"/>
                </a:solidFill>
                <a:ea typeface="+mn-ea"/>
                <a:cs typeface="+mn-cs"/>
              </a:rPr>
              <a:t>Budget/Position Control Accountant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errors in FORM BO-3700 - DELAYS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signatures as required see “Required Signatures for Approval” on top left corner of the form.</a:t>
            </a:r>
          </a:p>
          <a:p>
            <a:r>
              <a:rPr lang="en-US" dirty="0" smtClean="0"/>
              <a:t>Missing details under “ JUSTIFICATION”</a:t>
            </a:r>
          </a:p>
          <a:p>
            <a:r>
              <a:rPr lang="en-US" dirty="0" smtClean="0"/>
              <a:t>Combining Grant, Auxiliary, and Bond positions in one form. Transfers can only be done within same Fund type.</a:t>
            </a:r>
          </a:p>
          <a:p>
            <a:r>
              <a:rPr lang="en-US" dirty="0" smtClean="0"/>
              <a:t>Not reviewing totals at the bottom and right columns for accuracy of  transfer amounts.</a:t>
            </a:r>
          </a:p>
          <a:p>
            <a:r>
              <a:rPr lang="en-US" dirty="0" smtClean="0"/>
              <a:t>Round to 2 decimal points, do not use infinite numbers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Can add lines to include more positions or signatures, but please do not change </a:t>
            </a:r>
            <a:r>
              <a:rPr lang="en-US" smtClean="0"/>
              <a:t>the overall physical </a:t>
            </a:r>
            <a:r>
              <a:rPr lang="en-US" dirty="0" smtClean="0"/>
              <a:t>appearance of the 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821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5984" y="222002"/>
            <a:ext cx="3990283" cy="450570"/>
          </a:xfrm>
          <a:solidFill>
            <a:schemeClr val="tx1"/>
          </a:solidFill>
        </p:spPr>
        <p:txBody>
          <a:bodyPr/>
          <a:lstStyle/>
          <a:p>
            <a:r>
              <a:rPr lang="en-US" sz="1600" b="1" dirty="0">
                <a:solidFill>
                  <a:prstClr val="black"/>
                </a:solidFill>
                <a:latin typeface="Book Antiqua" panose="02040602050305030304" pitchFamily="18" charset="0"/>
              </a:rPr>
              <a:t>BO-3700 POSITION CONTROL FORM</a:t>
            </a:r>
            <a:endParaRPr lang="en-US" dirty="0"/>
          </a:p>
        </p:txBody>
      </p:sp>
      <p:pic>
        <p:nvPicPr>
          <p:cNvPr id="6" name="Picture Placeholder 5" descr="South Texas College Request for change in position control fund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37" y="813391"/>
            <a:ext cx="8866171" cy="6044609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4903" y="1726507"/>
            <a:ext cx="2674561" cy="124098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Use for changes to Positions Budgets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29547" y="5283450"/>
            <a:ext cx="1325272" cy="478995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 smtClean="0">
                <a:solidFill>
                  <a:prstClr val="white"/>
                </a:solidFill>
                <a:ea typeface="+mn-ea"/>
                <a:cs typeface="+mn-cs"/>
                <a:hlinkClick r:id="rId3"/>
              </a:rPr>
              <a:t>Link-P</a:t>
            </a:r>
            <a:endParaRPr lang="en-US" sz="1800" dirty="0">
              <a:solidFill>
                <a:prstClr val="white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433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69" y="193393"/>
            <a:ext cx="9404723" cy="87575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Book Antiqua" panose="02040602050305030304" pitchFamily="18" charset="0"/>
              </a:rPr>
              <a:t>SALARY SAVINGS REPORT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Placeholder 5" descr="South Texas College Instructional Div. FY17 Staffing Position Estimated Salary Savings and Pools Remaining Balance as of December 31, 2017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3" y="1328738"/>
            <a:ext cx="11714671" cy="4019639"/>
          </a:xfrm>
        </p:spPr>
      </p:pic>
      <p:sp>
        <p:nvSpPr>
          <p:cNvPr id="7" name="Text Placeholder 6"/>
          <p:cNvSpPr txBox="1">
            <a:spLocks noGrp="1"/>
          </p:cNvSpPr>
          <p:nvPr>
            <p:ph type="body" sz="quarter" idx="12"/>
          </p:nvPr>
        </p:nvSpPr>
        <p:spPr>
          <a:xfrm>
            <a:off x="990600" y="5583238"/>
            <a:ext cx="2884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C000"/>
            </a:solidFill>
          </a:ln>
        </p:spPr>
        <p:txBody>
          <a:bodyPr vert="horz" wrap="none" lIns="91440" tIns="45720" rIns="91440" bIns="45720" rtlCol="0" anchor="ctr">
            <a:normAutofit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1900" b="1" dirty="0" smtClean="0">
                <a:solidFill>
                  <a:schemeClr val="bg1">
                    <a:lumMod val="95000"/>
                  </a:schemeClr>
                </a:solidFill>
                <a:latin typeface="Book Antiqua" panose="02040602050305030304" pitchFamily="18" charset="0"/>
              </a:rPr>
              <a:t>Distributed to VPs</a:t>
            </a:r>
            <a:endParaRPr lang="en-US" sz="1400" b="1" dirty="0" smtClean="0">
              <a:solidFill>
                <a:schemeClr val="bg1">
                  <a:lumMod val="95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1400" b="1" dirty="0" smtClean="0">
              <a:solidFill>
                <a:schemeClr val="bg1">
                  <a:lumMod val="95000"/>
                </a:schemeClr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  <a:latin typeface="Book Antiqua" panose="02040602050305030304" pitchFamily="18" charset="0"/>
                <a:ea typeface="+mj-ea"/>
                <a:cs typeface="+mj-cs"/>
              </a:rPr>
              <a:t>                 Monthly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ea typeface="+mj-ea"/>
                <a:cs typeface="+mj-cs"/>
              </a:rPr>
              <a:t>	</a:t>
            </a:r>
            <a:endParaRPr kumimoji="0" lang="en-US" sz="8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125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8855" y="1695451"/>
            <a:ext cx="8825658" cy="241935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“?”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661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034" y="2432649"/>
            <a:ext cx="8825658" cy="1206045"/>
          </a:xfrm>
        </p:spPr>
        <p:txBody>
          <a:bodyPr/>
          <a:lstStyle/>
          <a:p>
            <a:pPr algn="ctr"/>
            <a:r>
              <a:rPr lang="en-US" sz="6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0374" y="5640022"/>
            <a:ext cx="3468803" cy="86142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0"/>
              </a:spcBef>
              <a:buClrTx/>
              <a:buSzTx/>
            </a:pPr>
            <a:r>
              <a:rPr lang="en-US" b="1" cap="none" dirty="0">
                <a:solidFill>
                  <a:srgbClr val="00B0F0"/>
                </a:solidFill>
                <a:ea typeface="+mn-ea"/>
                <a:cs typeface="+mn-cs"/>
              </a:rPr>
              <a:t>Nora Cantu</a:t>
            </a:r>
          </a:p>
          <a:p>
            <a:pPr lvl="0">
              <a:spcBef>
                <a:spcPts val="0"/>
              </a:spcBef>
              <a:buClrTx/>
              <a:buSzTx/>
            </a:pPr>
            <a:r>
              <a:rPr lang="en-US" b="1" cap="none" dirty="0">
                <a:solidFill>
                  <a:srgbClr val="00B0F0"/>
                </a:solidFill>
                <a:ea typeface="+mn-ea"/>
                <a:cs typeface="+mn-cs"/>
              </a:rPr>
              <a:t>Budget/Position Control Accountant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71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6583</TotalTime>
  <Words>140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Book Antiqua</vt:lpstr>
      <vt:lpstr>Century Gothic</vt:lpstr>
      <vt:lpstr>Comic Sans MS</vt:lpstr>
      <vt:lpstr>Times New Roman</vt:lpstr>
      <vt:lpstr>Wingdings</vt:lpstr>
      <vt:lpstr>Wingdings 3</vt:lpstr>
      <vt:lpstr>Ion</vt:lpstr>
      <vt:lpstr>Position Control Budget Tips</vt:lpstr>
      <vt:lpstr>Common errors in FORM BO-3700 - DELAYS</vt:lpstr>
      <vt:lpstr>BO-3700 POSITION CONTROL FORM</vt:lpstr>
      <vt:lpstr>SALARY SAVINGS REPORT</vt:lpstr>
      <vt:lpstr>QUESTIONS “?”</vt:lpstr>
      <vt:lpstr>THANK YOU !</vt:lpstr>
    </vt:vector>
  </TitlesOfParts>
  <Company>South Texas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18th Annual How to….</dc:title>
  <dc:creator>Sonya Moreno</dc:creator>
  <cp:lastModifiedBy>Giovanni Colin</cp:lastModifiedBy>
  <cp:revision>142</cp:revision>
  <cp:lastPrinted>2017-06-05T21:30:59Z</cp:lastPrinted>
  <dcterms:created xsi:type="dcterms:W3CDTF">2017-05-17T15:58:44Z</dcterms:created>
  <dcterms:modified xsi:type="dcterms:W3CDTF">2018-11-15T15:57:41Z</dcterms:modified>
</cp:coreProperties>
</file>