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4" r:id="rId3"/>
    <p:sldId id="292" r:id="rId4"/>
    <p:sldId id="298" r:id="rId5"/>
    <p:sldId id="291" r:id="rId6"/>
    <p:sldId id="266" r:id="rId7"/>
    <p:sldId id="265" r:id="rId8"/>
    <p:sldId id="284" r:id="rId9"/>
    <p:sldId id="268" r:id="rId10"/>
    <p:sldId id="269" r:id="rId11"/>
    <p:sldId id="285" r:id="rId12"/>
    <p:sldId id="270" r:id="rId13"/>
    <p:sldId id="294" r:id="rId14"/>
    <p:sldId id="286" r:id="rId15"/>
    <p:sldId id="279" r:id="rId16"/>
    <p:sldId id="287" r:id="rId17"/>
    <p:sldId id="280" r:id="rId18"/>
    <p:sldId id="288" r:id="rId19"/>
    <p:sldId id="281" r:id="rId20"/>
    <p:sldId id="289" r:id="rId21"/>
    <p:sldId id="282" r:id="rId22"/>
    <p:sldId id="290" r:id="rId23"/>
    <p:sldId id="283" r:id="rId24"/>
    <p:sldId id="295" r:id="rId25"/>
    <p:sldId id="296" r:id="rId26"/>
    <p:sldId id="309" r:id="rId27"/>
    <p:sldId id="299" r:id="rId28"/>
    <p:sldId id="300" r:id="rId29"/>
    <p:sldId id="302" r:id="rId30"/>
    <p:sldId id="303" r:id="rId31"/>
    <p:sldId id="304" r:id="rId32"/>
    <p:sldId id="305" r:id="rId33"/>
    <p:sldId id="306" r:id="rId34"/>
    <p:sldId id="307" r:id="rId35"/>
    <p:sldId id="297" r:id="rId36"/>
    <p:sldId id="277" r:id="rId37"/>
    <p:sldId id="278"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6" autoAdjust="0"/>
    <p:restoredTop sz="94660"/>
  </p:normalViewPr>
  <p:slideViewPr>
    <p:cSldViewPr snapToGrid="0">
      <p:cViewPr varScale="1">
        <p:scale>
          <a:sx n="68" d="100"/>
          <a:sy n="68" d="100"/>
        </p:scale>
        <p:origin x="6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88442E-3A28-4AEA-87DD-72738AB2606C}"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94806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8442E-3A28-4AEA-87DD-72738AB2606C}"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74898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8442E-3A28-4AEA-87DD-72738AB2606C}"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206440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8442E-3A28-4AEA-87DD-72738AB2606C}"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187938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8442E-3A28-4AEA-87DD-72738AB2606C}"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186716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88442E-3A28-4AEA-87DD-72738AB2606C}"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27675448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8442E-3A28-4AEA-87DD-72738AB2606C}" type="datetimeFigureOut">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24871804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8442E-3A28-4AEA-87DD-72738AB2606C}" type="datetimeFigureOut">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128537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8442E-3A28-4AEA-87DD-72738AB2606C}" type="datetimeFigureOut">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383390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8442E-3A28-4AEA-87DD-72738AB2606C}"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24160066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8442E-3A28-4AEA-87DD-72738AB2606C}"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97231-E228-4FCF-B332-9565D60BE6D4}" type="slidenum">
              <a:rPr lang="en-US" smtClean="0"/>
              <a:t>‹#›</a:t>
            </a:fld>
            <a:endParaRPr lang="en-US"/>
          </a:p>
        </p:txBody>
      </p:sp>
    </p:spTree>
    <p:extLst>
      <p:ext uri="{BB962C8B-B14F-4D97-AF65-F5344CB8AC3E}">
        <p14:creationId xmlns:p14="http://schemas.microsoft.com/office/powerpoint/2010/main" val="389481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8442E-3A28-4AEA-87DD-72738AB2606C}" type="datetimeFigureOut">
              <a:rPr lang="en-US" smtClean="0"/>
              <a:t>6/18/2018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97231-E228-4FCF-B332-9565D60BE6D4}" type="slidenum">
              <a:rPr lang="en-US" smtClean="0"/>
              <a:t>‹#›</a:t>
            </a:fld>
            <a:endParaRPr lang="en-US"/>
          </a:p>
        </p:txBody>
      </p:sp>
    </p:spTree>
    <p:extLst>
      <p:ext uri="{BB962C8B-B14F-4D97-AF65-F5344CB8AC3E}">
        <p14:creationId xmlns:p14="http://schemas.microsoft.com/office/powerpoint/2010/main" val="38301515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78007" y="3827942"/>
            <a:ext cx="3640804" cy="1900264"/>
          </a:xfrm>
          <a:prstGeom prst="rect">
            <a:avLst/>
          </a:prstGeom>
          <a:noFill/>
        </p:spPr>
        <p:txBody>
          <a:bodyPr wrap="square" rtlCol="0">
            <a:spAutoFit/>
          </a:bodyPr>
          <a:lstStyle/>
          <a:p>
            <a:endParaRPr lang="en-US" dirty="0"/>
          </a:p>
        </p:txBody>
      </p:sp>
      <p:sp>
        <p:nvSpPr>
          <p:cNvPr id="14" name="TextBox 13"/>
          <p:cNvSpPr txBox="1"/>
          <p:nvPr/>
        </p:nvSpPr>
        <p:spPr>
          <a:xfrm>
            <a:off x="1105753" y="1794345"/>
            <a:ext cx="9984661" cy="1600438"/>
          </a:xfrm>
          <a:prstGeom prst="rect">
            <a:avLst/>
          </a:prstGeom>
          <a:noFill/>
        </p:spPr>
        <p:txBody>
          <a:bodyPr wrap="square" rtlCol="0">
            <a:spAutoFit/>
          </a:bodyPr>
          <a:lstStyle/>
          <a:p>
            <a:pPr algn="ctr"/>
            <a:r>
              <a:rPr lang="en-US" sz="4000" b="1" dirty="0" smtClean="0">
                <a:solidFill>
                  <a:schemeClr val="bg1">
                    <a:lumMod val="75000"/>
                  </a:schemeClr>
                </a:solidFill>
              </a:rPr>
              <a:t>Business Office </a:t>
            </a:r>
          </a:p>
          <a:p>
            <a:pPr algn="ctr"/>
            <a:r>
              <a:rPr lang="en-US" sz="4000" b="1" dirty="0" smtClean="0">
                <a:solidFill>
                  <a:schemeClr val="bg1">
                    <a:lumMod val="75000"/>
                  </a:schemeClr>
                </a:solidFill>
              </a:rPr>
              <a:t>Banner 9 Finance Pages &amp; Navigation</a:t>
            </a:r>
          </a:p>
          <a:p>
            <a:endParaRPr lang="en-US" dirty="0"/>
          </a:p>
        </p:txBody>
      </p:sp>
    </p:spTree>
    <p:extLst>
      <p:ext uri="{BB962C8B-B14F-4D97-AF65-F5344CB8AC3E}">
        <p14:creationId xmlns:p14="http://schemas.microsoft.com/office/powerpoint/2010/main" val="2847513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p:cNvSpPr txBox="1">
            <a:spLocks/>
          </p:cNvSpPr>
          <p:nvPr/>
        </p:nvSpPr>
        <p:spPr>
          <a:xfrm>
            <a:off x="4031040" y="376255"/>
            <a:ext cx="4129919" cy="4783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mn-lt"/>
              </a:rPr>
              <a:t>Forms</a:t>
            </a:r>
            <a:r>
              <a:rPr lang="en-US" sz="4000" b="1" dirty="0" smtClean="0">
                <a:latin typeface="Arial Narrow" panose="020B0606020202030204" pitchFamily="34" charset="0"/>
              </a:rPr>
              <a:t> Overview</a:t>
            </a:r>
            <a:endParaRPr lang="en-US" sz="4000" b="1" dirty="0">
              <a:latin typeface="Arial Narrow" panose="020B0606020202030204" pitchFamily="34" charset="0"/>
            </a:endParaRPr>
          </a:p>
        </p:txBody>
      </p:sp>
      <p:graphicFrame>
        <p:nvGraphicFramePr>
          <p:cNvPr id="27" name="Content Placeholder 3"/>
          <p:cNvGraphicFramePr>
            <a:graphicFrameLocks/>
          </p:cNvGraphicFramePr>
          <p:nvPr>
            <p:extLst>
              <p:ext uri="{D42A27DB-BD31-4B8C-83A1-F6EECF244321}">
                <p14:modId xmlns:p14="http://schemas.microsoft.com/office/powerpoint/2010/main" val="1144962662"/>
              </p:ext>
            </p:extLst>
          </p:nvPr>
        </p:nvGraphicFramePr>
        <p:xfrm>
          <a:off x="1319287" y="1152244"/>
          <a:ext cx="9187344" cy="5408067"/>
        </p:xfrm>
        <a:graphic>
          <a:graphicData uri="http://schemas.openxmlformats.org/drawingml/2006/table">
            <a:tbl>
              <a:tblPr firstRow="1" bandRow="1">
                <a:tableStyleId>{5C22544A-7EE6-4342-B048-85BDC9FD1C3A}</a:tableStyleId>
              </a:tblPr>
              <a:tblGrid>
                <a:gridCol w="1211072">
                  <a:extLst>
                    <a:ext uri="{9D8B030D-6E8A-4147-A177-3AD203B41FA5}">
                      <a16:colId xmlns:a16="http://schemas.microsoft.com/office/drawing/2014/main" val="20000"/>
                    </a:ext>
                  </a:extLst>
                </a:gridCol>
                <a:gridCol w="7976272">
                  <a:extLst>
                    <a:ext uri="{9D8B030D-6E8A-4147-A177-3AD203B41FA5}">
                      <a16:colId xmlns:a16="http://schemas.microsoft.com/office/drawing/2014/main" val="20001"/>
                    </a:ext>
                  </a:extLst>
                </a:gridCol>
              </a:tblGrid>
              <a:tr h="390753">
                <a:tc>
                  <a:txBody>
                    <a:bodyPr/>
                    <a:lstStyle/>
                    <a:p>
                      <a:r>
                        <a:rPr lang="en-US" dirty="0" smtClean="0">
                          <a:latin typeface="+mn-lt"/>
                        </a:rPr>
                        <a:t>Form</a:t>
                      </a:r>
                      <a:endParaRPr lang="en-US" dirty="0">
                        <a:latin typeface="+mn-lt"/>
                      </a:endParaRPr>
                    </a:p>
                  </a:txBody>
                  <a:tcPr/>
                </a:tc>
                <a:tc>
                  <a:txBody>
                    <a:bodyPr/>
                    <a:lstStyle/>
                    <a:p>
                      <a:r>
                        <a:rPr lang="en-US" dirty="0" smtClean="0">
                          <a:latin typeface="+mn-lt"/>
                        </a:rPr>
                        <a:t>Description</a:t>
                      </a:r>
                      <a:endParaRPr lang="en-US" dirty="0">
                        <a:latin typeface="+mn-lt"/>
                      </a:endParaRPr>
                    </a:p>
                  </a:txBody>
                  <a:tcPr/>
                </a:tc>
                <a:extLst>
                  <a:ext uri="{0D108BD9-81ED-4DB2-BD59-A6C34878D82A}">
                    <a16:rowId xmlns:a16="http://schemas.microsoft.com/office/drawing/2014/main" val="10000"/>
                  </a:ext>
                </a:extLst>
              </a:tr>
              <a:tr h="683819">
                <a:tc>
                  <a:txBody>
                    <a:bodyPr/>
                    <a:lstStyle/>
                    <a:p>
                      <a:r>
                        <a:rPr lang="en-US" dirty="0" smtClean="0">
                          <a:latin typeface="+mn-lt"/>
                        </a:rPr>
                        <a:t>FGIBAVL</a:t>
                      </a:r>
                      <a:endParaRPr lang="en-US" dirty="0">
                        <a:latin typeface="+mn-lt"/>
                      </a:endParaRPr>
                    </a:p>
                  </a:txBody>
                  <a:tcPr/>
                </a:tc>
                <a:tc>
                  <a:txBody>
                    <a:bodyPr/>
                    <a:lstStyle/>
                    <a:p>
                      <a:r>
                        <a:rPr lang="en-US" dirty="0" smtClean="0">
                          <a:latin typeface="+mn-lt"/>
                        </a:rPr>
                        <a:t>Use the Budget Availability Status Form to view an online query of the budget availability for a selected fund, organization, account, and program combination. </a:t>
                      </a:r>
                    </a:p>
                  </a:txBody>
                  <a:tcPr/>
                </a:tc>
                <a:extLst>
                  <a:ext uri="{0D108BD9-81ED-4DB2-BD59-A6C34878D82A}">
                    <a16:rowId xmlns:a16="http://schemas.microsoft.com/office/drawing/2014/main" val="10001"/>
                  </a:ext>
                </a:extLst>
              </a:tr>
              <a:tr h="683819">
                <a:tc>
                  <a:txBody>
                    <a:bodyPr/>
                    <a:lstStyle/>
                    <a:p>
                      <a:r>
                        <a:rPr lang="en-US" dirty="0" smtClean="0">
                          <a:latin typeface="+mn-lt"/>
                        </a:rPr>
                        <a:t>FGIBDST</a:t>
                      </a:r>
                      <a:endParaRPr lang="en-US" dirty="0">
                        <a:latin typeface="+mn-lt"/>
                      </a:endParaRPr>
                    </a:p>
                  </a:txBody>
                  <a:tcPr/>
                </a:tc>
                <a:tc>
                  <a:txBody>
                    <a:bodyPr/>
                    <a:lstStyle/>
                    <a:p>
                      <a:r>
                        <a:rPr lang="en-US" dirty="0" smtClean="0">
                          <a:latin typeface="+mn-lt"/>
                        </a:rPr>
                        <a:t>Use the Organization Budget Status Form to view an online query of the budget availability by organization code.</a:t>
                      </a:r>
                    </a:p>
                  </a:txBody>
                  <a:tcPr/>
                </a:tc>
                <a:extLst>
                  <a:ext uri="{0D108BD9-81ED-4DB2-BD59-A6C34878D82A}">
                    <a16:rowId xmlns:a16="http://schemas.microsoft.com/office/drawing/2014/main" val="10002"/>
                  </a:ext>
                </a:extLst>
              </a:tr>
              <a:tr h="683819">
                <a:tc>
                  <a:txBody>
                    <a:bodyPr/>
                    <a:lstStyle/>
                    <a:p>
                      <a:r>
                        <a:rPr lang="en-US" dirty="0" smtClean="0">
                          <a:latin typeface="+mn-lt"/>
                        </a:rPr>
                        <a:t>FGITRND</a:t>
                      </a:r>
                      <a:endParaRPr lang="en-US" dirty="0">
                        <a:latin typeface="+mn-lt"/>
                      </a:endParaRPr>
                    </a:p>
                  </a:txBody>
                  <a:tcPr/>
                </a:tc>
                <a:tc>
                  <a:txBody>
                    <a:bodyPr/>
                    <a:lstStyle/>
                    <a:p>
                      <a:r>
                        <a:rPr lang="en-US" dirty="0" smtClean="0">
                          <a:latin typeface="+mn-lt"/>
                        </a:rPr>
                        <a:t>Use the Detail Transaction Activity Form to display an online view of detailed transaction activity for operating ledger accounts.</a:t>
                      </a:r>
                    </a:p>
                  </a:txBody>
                  <a:tcPr/>
                </a:tc>
                <a:extLst>
                  <a:ext uri="{0D108BD9-81ED-4DB2-BD59-A6C34878D82A}">
                    <a16:rowId xmlns:a16="http://schemas.microsoft.com/office/drawing/2014/main" val="10003"/>
                  </a:ext>
                </a:extLst>
              </a:tr>
              <a:tr h="683819">
                <a:tc>
                  <a:txBody>
                    <a:bodyPr/>
                    <a:lstStyle/>
                    <a:p>
                      <a:r>
                        <a:rPr lang="en-US" dirty="0" smtClean="0">
                          <a:latin typeface="+mn-lt"/>
                        </a:rPr>
                        <a:t>FOIAPPH</a:t>
                      </a:r>
                      <a:endParaRPr lang="en-US" dirty="0">
                        <a:latin typeface="+mn-lt"/>
                      </a:endParaRPr>
                    </a:p>
                  </a:txBody>
                  <a:tcPr/>
                </a:tc>
                <a:tc>
                  <a:txBody>
                    <a:bodyPr/>
                    <a:lstStyle/>
                    <a:p>
                      <a:r>
                        <a:rPr lang="en-US" dirty="0" smtClean="0">
                          <a:latin typeface="+mn-lt"/>
                        </a:rPr>
                        <a:t>The Document Approval History Form provides an online display of the approval history for a specified document. </a:t>
                      </a:r>
                    </a:p>
                  </a:txBody>
                  <a:tcPr/>
                </a:tc>
                <a:extLst>
                  <a:ext uri="{0D108BD9-81ED-4DB2-BD59-A6C34878D82A}">
                    <a16:rowId xmlns:a16="http://schemas.microsoft.com/office/drawing/2014/main" val="10004"/>
                  </a:ext>
                </a:extLst>
              </a:tr>
              <a:tr h="683819">
                <a:tc>
                  <a:txBody>
                    <a:bodyPr/>
                    <a:lstStyle/>
                    <a:p>
                      <a:r>
                        <a:rPr lang="en-US" dirty="0" smtClean="0">
                          <a:latin typeface="+mn-lt"/>
                        </a:rPr>
                        <a:t>FTMORGN</a:t>
                      </a:r>
                      <a:endParaRPr lang="en-US" dirty="0">
                        <a:latin typeface="+mn-lt"/>
                      </a:endParaRPr>
                    </a:p>
                  </a:txBody>
                  <a:tcPr/>
                </a:tc>
                <a:tc>
                  <a:txBody>
                    <a:bodyPr/>
                    <a:lstStyle/>
                    <a:p>
                      <a:r>
                        <a:rPr lang="en-US" dirty="0" smtClean="0">
                          <a:latin typeface="+mn-lt"/>
                        </a:rPr>
                        <a:t>Use the Organization Code Maintenance Form to establish organization codes representing functions and departments within your site.</a:t>
                      </a:r>
                    </a:p>
                  </a:txBody>
                  <a:tcPr/>
                </a:tc>
                <a:extLst>
                  <a:ext uri="{0D108BD9-81ED-4DB2-BD59-A6C34878D82A}">
                    <a16:rowId xmlns:a16="http://schemas.microsoft.com/office/drawing/2014/main" val="10005"/>
                  </a:ext>
                </a:extLst>
              </a:tr>
              <a:tr h="683819">
                <a:tc>
                  <a:txBody>
                    <a:bodyPr/>
                    <a:lstStyle/>
                    <a:p>
                      <a:r>
                        <a:rPr lang="en-US" dirty="0" smtClean="0">
                          <a:latin typeface="+mn-lt"/>
                        </a:rPr>
                        <a:t>FTMFUND</a:t>
                      </a:r>
                      <a:endParaRPr lang="en-US" dirty="0">
                        <a:latin typeface="+mn-lt"/>
                      </a:endParaRPr>
                    </a:p>
                  </a:txBody>
                  <a:tcPr/>
                </a:tc>
                <a:tc>
                  <a:txBody>
                    <a:bodyPr/>
                    <a:lstStyle/>
                    <a:p>
                      <a:r>
                        <a:rPr lang="en-US" dirty="0" smtClean="0">
                          <a:latin typeface="+mn-lt"/>
                        </a:rPr>
                        <a:t>The Fund Code Maintenance Form enables you to establish fund codes for a specific chart of accounts</a:t>
                      </a:r>
                    </a:p>
                  </a:txBody>
                  <a:tcPr/>
                </a:tc>
                <a:extLst>
                  <a:ext uri="{0D108BD9-81ED-4DB2-BD59-A6C34878D82A}">
                    <a16:rowId xmlns:a16="http://schemas.microsoft.com/office/drawing/2014/main" val="10006"/>
                  </a:ext>
                </a:extLst>
              </a:tr>
              <a:tr h="683819">
                <a:tc>
                  <a:txBody>
                    <a:bodyPr/>
                    <a:lstStyle/>
                    <a:p>
                      <a:r>
                        <a:rPr lang="en-US" dirty="0" smtClean="0">
                          <a:latin typeface="+mn-lt"/>
                        </a:rPr>
                        <a:t>FOIDOCH</a:t>
                      </a:r>
                      <a:endParaRPr lang="en-US" dirty="0">
                        <a:latin typeface="+mn-lt"/>
                      </a:endParaRPr>
                    </a:p>
                  </a:txBody>
                  <a:tcPr/>
                </a:tc>
                <a:tc>
                  <a:txBody>
                    <a:bodyPr/>
                    <a:lstStyle/>
                    <a:p>
                      <a:r>
                        <a:rPr lang="en-US" dirty="0" smtClean="0">
                          <a:latin typeface="+mn-lt"/>
                        </a:rPr>
                        <a:t>The Document History Form displays the processing history of purchasing and payment documents. It identifies and provides the status of all documents in the processing path for the document you select.</a:t>
                      </a:r>
                    </a:p>
                  </a:txBody>
                  <a:tcPr/>
                </a:tc>
                <a:extLst>
                  <a:ext uri="{0D108BD9-81ED-4DB2-BD59-A6C34878D82A}">
                    <a16:rowId xmlns:a16="http://schemas.microsoft.com/office/drawing/2014/main" val="3913236535"/>
                  </a:ext>
                </a:extLst>
              </a:tr>
            </a:tbl>
          </a:graphicData>
        </a:graphic>
      </p:graphicFrame>
      <p:sp>
        <p:nvSpPr>
          <p:cNvPr id="5" name="Rectangle 4"/>
          <p:cNvSpPr/>
          <p:nvPr/>
        </p:nvSpPr>
        <p:spPr>
          <a:xfrm rot="19418087">
            <a:off x="-201377" y="531391"/>
            <a:ext cx="2669320"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rgbClr val="00B050"/>
                </a:solidFill>
                <a:effectLst/>
              </a:rPr>
              <a:t>Banner 8 &amp; 9</a:t>
            </a:r>
            <a:endParaRPr lang="en-US" sz="3600" b="1" cap="none" spc="0" dirty="0">
              <a:ln/>
              <a:solidFill>
                <a:srgbClr val="00B050"/>
              </a:solidFill>
              <a:effectLst/>
            </a:endParaRPr>
          </a:p>
        </p:txBody>
      </p:sp>
    </p:spTree>
    <p:extLst>
      <p:ext uri="{BB962C8B-B14F-4D97-AF65-F5344CB8AC3E}">
        <p14:creationId xmlns:p14="http://schemas.microsoft.com/office/powerpoint/2010/main" val="38909618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904999" y="443345"/>
            <a:ext cx="8229600" cy="698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smtClean="0">
                <a:latin typeface="+mn-lt"/>
              </a:rPr>
              <a:t>Review Budget Status on FGIBAVL and pending documents in FGITINP</a:t>
            </a:r>
          </a:p>
        </p:txBody>
      </p:sp>
      <p:pic>
        <p:nvPicPr>
          <p:cNvPr id="11" name="Picture 3"/>
          <p:cNvPicPr>
            <a:picLocks noChangeAspect="1" noChangeArrowheads="1"/>
          </p:cNvPicPr>
          <p:nvPr/>
        </p:nvPicPr>
        <p:blipFill>
          <a:blip r:embed="rId2"/>
          <a:stretch>
            <a:fillRect/>
          </a:stretch>
        </p:blipFill>
        <p:spPr>
          <a:xfrm>
            <a:off x="512381" y="1686358"/>
            <a:ext cx="6279926" cy="4525963"/>
          </a:xfrm>
          <a:prstGeom prst="rect">
            <a:avLst/>
          </a:prstGeom>
        </p:spPr>
      </p:pic>
      <p:sp>
        <p:nvSpPr>
          <p:cNvPr id="12" name="AutoShape 4"/>
          <p:cNvSpPr>
            <a:spLocks noChangeArrowheads="1"/>
          </p:cNvSpPr>
          <p:nvPr/>
        </p:nvSpPr>
        <p:spPr bwMode="auto">
          <a:xfrm>
            <a:off x="4356536" y="1612250"/>
            <a:ext cx="2435771" cy="1066800"/>
          </a:xfrm>
          <a:prstGeom prst="wedgeRoundRectCallout">
            <a:avLst>
              <a:gd name="adj1" fmla="val -142290"/>
              <a:gd name="adj2" fmla="val 9011"/>
              <a:gd name="adj3" fmla="val 16667"/>
            </a:avLst>
          </a:prstGeom>
          <a:solidFill>
            <a:srgbClr val="FFFF99"/>
          </a:solidFill>
          <a:ln w="9525" algn="ctr">
            <a:solidFill>
              <a:schemeClr val="tx1"/>
            </a:solidFill>
            <a:miter lim="800000"/>
            <a:headEnd/>
            <a:tailEnd/>
          </a:ln>
        </p:spPr>
        <p:txBody>
          <a:bodyPr anchor="ctr"/>
          <a:lstStyle/>
          <a:p>
            <a:r>
              <a:rPr lang="en-US" sz="1600" dirty="0">
                <a:solidFill>
                  <a:srgbClr val="9C0C08"/>
                </a:solidFill>
                <a:latin typeface="Franklin Gothic Book" pitchFamily="34" charset="0"/>
              </a:rPr>
              <a:t>FGIBAVL is the form Banner uses to check Non-Sufficient Funds (NSF)</a:t>
            </a:r>
          </a:p>
        </p:txBody>
      </p:sp>
      <p:sp>
        <p:nvSpPr>
          <p:cNvPr id="13" name="AutoShape 5"/>
          <p:cNvSpPr>
            <a:spLocks noChangeArrowheads="1"/>
          </p:cNvSpPr>
          <p:nvPr/>
        </p:nvSpPr>
        <p:spPr bwMode="auto">
          <a:xfrm>
            <a:off x="1221827" y="3941925"/>
            <a:ext cx="5410200" cy="1066800"/>
          </a:xfrm>
          <a:prstGeom prst="wedgeRoundRectCallout">
            <a:avLst>
              <a:gd name="adj1" fmla="val 35764"/>
              <a:gd name="adj2" fmla="val 91711"/>
              <a:gd name="adj3" fmla="val 16667"/>
            </a:avLst>
          </a:prstGeom>
          <a:solidFill>
            <a:srgbClr val="FFFF99"/>
          </a:solidFill>
          <a:ln w="9525" algn="ctr">
            <a:solidFill>
              <a:schemeClr val="tx1"/>
            </a:solidFill>
            <a:miter lim="800000"/>
            <a:headEnd/>
            <a:tailEnd/>
          </a:ln>
        </p:spPr>
        <p:txBody>
          <a:bodyPr anchor="ctr"/>
          <a:lstStyle/>
          <a:p>
            <a:pPr lvl="1">
              <a:lnSpc>
                <a:spcPct val="90000"/>
              </a:lnSpc>
              <a:spcBef>
                <a:spcPct val="20000"/>
              </a:spcBef>
              <a:buClr>
                <a:schemeClr val="accent2"/>
              </a:buClr>
              <a:buSzPct val="80000"/>
              <a:buFont typeface="Wingdings" pitchFamily="2" charset="2"/>
              <a:buNone/>
            </a:pPr>
            <a:r>
              <a:rPr lang="en-US" sz="1700" dirty="0">
                <a:solidFill>
                  <a:srgbClr val="9C0C08"/>
                </a:solidFill>
                <a:latin typeface="Franklin Gothic Book" pitchFamily="34" charset="0"/>
              </a:rPr>
              <a:t>The available balance on FGIBAVL is reduced by complete, incomplete, </a:t>
            </a:r>
            <a:r>
              <a:rPr lang="en-US" sz="1700" dirty="0" smtClean="0">
                <a:solidFill>
                  <a:srgbClr val="9C0C08"/>
                </a:solidFill>
                <a:latin typeface="Franklin Gothic Book" pitchFamily="34" charset="0"/>
              </a:rPr>
              <a:t>suspended</a:t>
            </a:r>
            <a:r>
              <a:rPr lang="en-US" sz="1700" dirty="0">
                <a:solidFill>
                  <a:srgbClr val="9C0C08"/>
                </a:solidFill>
                <a:latin typeface="Franklin Gothic Book" pitchFamily="34" charset="0"/>
              </a:rPr>
              <a:t>, and unapproved transactions (requisitions, POs, invoices and journal entries)</a:t>
            </a:r>
          </a:p>
        </p:txBody>
      </p:sp>
      <p:sp>
        <p:nvSpPr>
          <p:cNvPr id="8" name="Rectangle 7"/>
          <p:cNvSpPr/>
          <p:nvPr/>
        </p:nvSpPr>
        <p:spPr>
          <a:xfrm rot="19418087">
            <a:off x="6461" y="411630"/>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pic>
        <p:nvPicPr>
          <p:cNvPr id="7" name="Picture 6"/>
          <p:cNvPicPr>
            <a:picLocks noChangeAspect="1"/>
          </p:cNvPicPr>
          <p:nvPr/>
        </p:nvPicPr>
        <p:blipFill rotWithShape="1">
          <a:blip r:embed="rId3"/>
          <a:srcRect l="53031" t="10687" r="37303" b="80656"/>
          <a:stretch/>
        </p:blipFill>
        <p:spPr bwMode="auto">
          <a:xfrm>
            <a:off x="6895901" y="2444742"/>
            <a:ext cx="3238698" cy="831512"/>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792307" y="1567041"/>
            <a:ext cx="4313818" cy="923330"/>
          </a:xfrm>
          <a:prstGeom prst="rect">
            <a:avLst/>
          </a:prstGeom>
          <a:noFill/>
        </p:spPr>
        <p:txBody>
          <a:bodyPr wrap="square" rtlCol="0">
            <a:spAutoFit/>
          </a:bodyPr>
          <a:lstStyle/>
          <a:p>
            <a:r>
              <a:rPr lang="en-US" dirty="0" smtClean="0"/>
              <a:t>Pending documents can be reviewed by going to Options-&gt; Pending Documents [FGITINP]</a:t>
            </a:r>
            <a:endParaRPr lang="en-US" dirty="0"/>
          </a:p>
        </p:txBody>
      </p:sp>
      <p:pic>
        <p:nvPicPr>
          <p:cNvPr id="3" name="Picture 2"/>
          <p:cNvPicPr>
            <a:picLocks noChangeAspect="1"/>
          </p:cNvPicPr>
          <p:nvPr/>
        </p:nvPicPr>
        <p:blipFill>
          <a:blip r:embed="rId4"/>
          <a:stretch>
            <a:fillRect/>
          </a:stretch>
        </p:blipFill>
        <p:spPr>
          <a:xfrm>
            <a:off x="6792307" y="3276254"/>
            <a:ext cx="5166161" cy="2936067"/>
          </a:xfrm>
          <a:prstGeom prst="rect">
            <a:avLst/>
          </a:prstGeom>
        </p:spPr>
      </p:pic>
    </p:spTree>
    <p:extLst>
      <p:ext uri="{BB962C8B-B14F-4D97-AF65-F5344CB8AC3E}">
        <p14:creationId xmlns:p14="http://schemas.microsoft.com/office/powerpoint/2010/main" val="910592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234408" y="488653"/>
            <a:ext cx="10596283" cy="5446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smtClean="0">
                <a:latin typeface="+mn-lt"/>
              </a:rPr>
              <a:t>Review Budget Status on </a:t>
            </a:r>
            <a:r>
              <a:rPr lang="en-US" sz="2800" b="1" dirty="0">
                <a:latin typeface="+mn-lt"/>
              </a:rPr>
              <a:t>FGIBAVL and pending documents in FGITINP</a:t>
            </a:r>
          </a:p>
        </p:txBody>
      </p:sp>
      <p:pic>
        <p:nvPicPr>
          <p:cNvPr id="8" name="Picture 7"/>
          <p:cNvPicPr>
            <a:picLocks noChangeAspect="1"/>
          </p:cNvPicPr>
          <p:nvPr/>
        </p:nvPicPr>
        <p:blipFill>
          <a:blip r:embed="rId2"/>
          <a:stretch>
            <a:fillRect/>
          </a:stretch>
        </p:blipFill>
        <p:spPr>
          <a:xfrm>
            <a:off x="1566042" y="1474540"/>
            <a:ext cx="9225614" cy="2272651"/>
          </a:xfrm>
          <a:prstGeom prst="rect">
            <a:avLst/>
          </a:prstGeom>
        </p:spPr>
      </p:pic>
      <p:pic>
        <p:nvPicPr>
          <p:cNvPr id="9" name="Picture 8"/>
          <p:cNvPicPr>
            <a:picLocks noChangeAspect="1"/>
          </p:cNvPicPr>
          <p:nvPr/>
        </p:nvPicPr>
        <p:blipFill>
          <a:blip r:embed="rId3"/>
          <a:stretch>
            <a:fillRect/>
          </a:stretch>
        </p:blipFill>
        <p:spPr>
          <a:xfrm>
            <a:off x="1566042" y="4137050"/>
            <a:ext cx="9225614" cy="1707806"/>
          </a:xfrm>
          <a:prstGeom prst="rect">
            <a:avLst/>
          </a:prstGeom>
        </p:spPr>
      </p:pic>
      <p:sp>
        <p:nvSpPr>
          <p:cNvPr id="2" name="TextBox 1"/>
          <p:cNvSpPr txBox="1"/>
          <p:nvPr/>
        </p:nvSpPr>
        <p:spPr>
          <a:xfrm>
            <a:off x="3594263" y="1136647"/>
            <a:ext cx="5169172" cy="369332"/>
          </a:xfrm>
          <a:prstGeom prst="rect">
            <a:avLst/>
          </a:prstGeom>
          <a:noFill/>
        </p:spPr>
        <p:txBody>
          <a:bodyPr wrap="none" rtlCol="0">
            <a:spAutoFit/>
          </a:bodyPr>
          <a:lstStyle/>
          <a:p>
            <a:r>
              <a:rPr lang="en-US" dirty="0"/>
              <a:t>Enter your search criteria and press “Go” when ready</a:t>
            </a:r>
          </a:p>
        </p:txBody>
      </p:sp>
      <p:sp>
        <p:nvSpPr>
          <p:cNvPr id="3" name="TextBox 2"/>
          <p:cNvSpPr txBox="1"/>
          <p:nvPr/>
        </p:nvSpPr>
        <p:spPr>
          <a:xfrm>
            <a:off x="3435213" y="3767718"/>
            <a:ext cx="5250668" cy="369332"/>
          </a:xfrm>
          <a:prstGeom prst="rect">
            <a:avLst/>
          </a:prstGeom>
          <a:noFill/>
        </p:spPr>
        <p:txBody>
          <a:bodyPr wrap="none" rtlCol="0">
            <a:spAutoFit/>
          </a:bodyPr>
          <a:lstStyle/>
          <a:p>
            <a:r>
              <a:rPr lang="en-US" dirty="0"/>
              <a:t>This will bring up the summary for your search criteria</a:t>
            </a:r>
          </a:p>
        </p:txBody>
      </p:sp>
      <p:sp>
        <p:nvSpPr>
          <p:cNvPr id="4" name="TextBox 3"/>
          <p:cNvSpPr txBox="1"/>
          <p:nvPr/>
        </p:nvSpPr>
        <p:spPr>
          <a:xfrm>
            <a:off x="1566042" y="5844857"/>
            <a:ext cx="9225614" cy="1200330"/>
          </a:xfrm>
          <a:prstGeom prst="rect">
            <a:avLst/>
          </a:prstGeom>
          <a:noFill/>
        </p:spPr>
        <p:txBody>
          <a:bodyPr wrap="square" rtlCol="0">
            <a:spAutoFit/>
          </a:bodyPr>
          <a:lstStyle/>
          <a:p>
            <a:pPr algn="ctr"/>
            <a:r>
              <a:rPr lang="en-US" dirty="0"/>
              <a:t>*Note – FGIBAVL is the form Banner uses to check Non-Sufficient Funds (NSF), also the available balance in FGIBAVL is reduced by complete, incomplete, suspended and unapproved transactions (requisitions, PO’s, invoices and journal entries).</a:t>
            </a:r>
          </a:p>
          <a:p>
            <a:endParaRPr lang="en-US" dirty="0"/>
          </a:p>
        </p:txBody>
      </p:sp>
      <p:sp>
        <p:nvSpPr>
          <p:cNvPr id="11" name="Rectangle 10"/>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Tree>
    <p:extLst>
      <p:ext uri="{BB962C8B-B14F-4D97-AF65-F5344CB8AC3E}">
        <p14:creationId xmlns:p14="http://schemas.microsoft.com/office/powerpoint/2010/main" val="2324006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118794" y="443345"/>
            <a:ext cx="10596283" cy="5446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smtClean="0">
                <a:latin typeface="+mn-lt"/>
              </a:rPr>
              <a:t>Pending </a:t>
            </a:r>
            <a:r>
              <a:rPr lang="en-US" sz="2800" b="1" dirty="0">
                <a:latin typeface="+mn-lt"/>
              </a:rPr>
              <a:t>documents in FGITINP</a:t>
            </a:r>
          </a:p>
        </p:txBody>
      </p:sp>
      <p:sp>
        <p:nvSpPr>
          <p:cNvPr id="2" name="TextBox 1"/>
          <p:cNvSpPr txBox="1"/>
          <p:nvPr/>
        </p:nvSpPr>
        <p:spPr>
          <a:xfrm>
            <a:off x="1566043" y="1136647"/>
            <a:ext cx="8908991" cy="369332"/>
          </a:xfrm>
          <a:prstGeom prst="rect">
            <a:avLst/>
          </a:prstGeom>
          <a:noFill/>
        </p:spPr>
        <p:txBody>
          <a:bodyPr wrap="square" rtlCol="0">
            <a:spAutoFit/>
          </a:bodyPr>
          <a:lstStyle/>
          <a:p>
            <a:r>
              <a:rPr lang="en-US" dirty="0" smtClean="0"/>
              <a:t>Pending documents can be reviewed from Related -&gt; Pending Documents [FGITINP]</a:t>
            </a:r>
            <a:endParaRPr lang="en-US" dirty="0"/>
          </a:p>
        </p:txBody>
      </p:sp>
      <p:sp>
        <p:nvSpPr>
          <p:cNvPr id="11" name="Rectangle 10"/>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pic>
        <p:nvPicPr>
          <p:cNvPr id="5" name="Picture 4"/>
          <p:cNvPicPr>
            <a:picLocks noChangeAspect="1"/>
          </p:cNvPicPr>
          <p:nvPr/>
        </p:nvPicPr>
        <p:blipFill>
          <a:blip r:embed="rId2"/>
          <a:stretch>
            <a:fillRect/>
          </a:stretch>
        </p:blipFill>
        <p:spPr>
          <a:xfrm>
            <a:off x="4059059" y="1520476"/>
            <a:ext cx="3028950" cy="1247775"/>
          </a:xfrm>
          <a:prstGeom prst="rect">
            <a:avLst/>
          </a:prstGeom>
        </p:spPr>
      </p:pic>
      <p:pic>
        <p:nvPicPr>
          <p:cNvPr id="6" name="Picture 5"/>
          <p:cNvPicPr>
            <a:picLocks noChangeAspect="1"/>
          </p:cNvPicPr>
          <p:nvPr/>
        </p:nvPicPr>
        <p:blipFill>
          <a:blip r:embed="rId3"/>
          <a:stretch>
            <a:fillRect/>
          </a:stretch>
        </p:blipFill>
        <p:spPr>
          <a:xfrm>
            <a:off x="957202" y="2911365"/>
            <a:ext cx="9517832" cy="2544305"/>
          </a:xfrm>
          <a:prstGeom prst="rect">
            <a:avLst/>
          </a:prstGeom>
        </p:spPr>
      </p:pic>
      <p:sp>
        <p:nvSpPr>
          <p:cNvPr id="12" name="TextBox 11"/>
          <p:cNvSpPr txBox="1"/>
          <p:nvPr/>
        </p:nvSpPr>
        <p:spPr>
          <a:xfrm>
            <a:off x="1566042" y="5598784"/>
            <a:ext cx="8908992" cy="369332"/>
          </a:xfrm>
          <a:prstGeom prst="rect">
            <a:avLst/>
          </a:prstGeom>
          <a:noFill/>
        </p:spPr>
        <p:txBody>
          <a:bodyPr wrap="square" rtlCol="0">
            <a:spAutoFit/>
          </a:bodyPr>
          <a:lstStyle/>
          <a:p>
            <a:r>
              <a:rPr lang="en-US" dirty="0" smtClean="0"/>
              <a:t>This should bring up the list of any pending document</a:t>
            </a:r>
            <a:endParaRPr lang="en-US" dirty="0"/>
          </a:p>
        </p:txBody>
      </p:sp>
    </p:spTree>
    <p:extLst>
      <p:ext uri="{BB962C8B-B14F-4D97-AF65-F5344CB8AC3E}">
        <p14:creationId xmlns:p14="http://schemas.microsoft.com/office/powerpoint/2010/main" val="221633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1565563" y="296142"/>
            <a:ext cx="9144000" cy="571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smtClean="0">
                <a:latin typeface="+mn-lt"/>
              </a:rPr>
              <a:t>Review Budget Status on FGIBDST</a:t>
            </a:r>
          </a:p>
        </p:txBody>
      </p:sp>
      <p:pic>
        <p:nvPicPr>
          <p:cNvPr id="19" name="Picture 3"/>
          <p:cNvPicPr>
            <a:picLocks noChangeAspect="1" noChangeArrowheads="1"/>
          </p:cNvPicPr>
          <p:nvPr/>
        </p:nvPicPr>
        <p:blipFill>
          <a:blip r:embed="rId2"/>
          <a:srcRect/>
          <a:stretch>
            <a:fillRect/>
          </a:stretch>
        </p:blipFill>
        <p:spPr>
          <a:xfrm>
            <a:off x="1711036" y="955964"/>
            <a:ext cx="8915400" cy="5638800"/>
          </a:xfrm>
          <a:prstGeom prst="rect">
            <a:avLst/>
          </a:prstGeom>
        </p:spPr>
      </p:pic>
      <p:sp>
        <p:nvSpPr>
          <p:cNvPr id="20" name="AutoShape 4"/>
          <p:cNvSpPr>
            <a:spLocks noChangeArrowheads="1"/>
          </p:cNvSpPr>
          <p:nvPr/>
        </p:nvSpPr>
        <p:spPr bwMode="auto">
          <a:xfrm>
            <a:off x="7730836" y="1641764"/>
            <a:ext cx="2590800" cy="1066800"/>
          </a:xfrm>
          <a:prstGeom prst="wedgeRoundRectCallout">
            <a:avLst>
              <a:gd name="adj1" fmla="val -32722"/>
              <a:gd name="adj2" fmla="val 69940"/>
              <a:gd name="adj3" fmla="val 16667"/>
            </a:avLst>
          </a:prstGeom>
          <a:solidFill>
            <a:srgbClr val="FFFF99"/>
          </a:solidFill>
          <a:ln w="9525" algn="ctr">
            <a:solidFill>
              <a:schemeClr val="tx1"/>
            </a:solidFill>
            <a:miter lim="800000"/>
            <a:headEnd/>
            <a:tailEnd/>
          </a:ln>
        </p:spPr>
        <p:txBody>
          <a:bodyPr anchor="ctr"/>
          <a:lstStyle/>
          <a:p>
            <a:r>
              <a:rPr lang="en-US" sz="1700" dirty="0">
                <a:solidFill>
                  <a:srgbClr val="9C0C08"/>
                </a:solidFill>
                <a:latin typeface="Franklin Gothic Book" pitchFamily="34" charset="0"/>
              </a:rPr>
              <a:t>Unlike FGIBAVL, only complete </a:t>
            </a:r>
            <a:r>
              <a:rPr lang="en-US" sz="1700" u="sng" dirty="0">
                <a:solidFill>
                  <a:srgbClr val="9C0C08"/>
                </a:solidFill>
                <a:latin typeface="Franklin Gothic Book" pitchFamily="34" charset="0"/>
              </a:rPr>
              <a:t>and</a:t>
            </a:r>
            <a:r>
              <a:rPr lang="en-US" sz="1700" dirty="0">
                <a:solidFill>
                  <a:srgbClr val="9C0C08"/>
                </a:solidFill>
                <a:latin typeface="Franklin Gothic Book" pitchFamily="34" charset="0"/>
              </a:rPr>
              <a:t> fully approved documents post to FGIBDST</a:t>
            </a:r>
            <a:r>
              <a:rPr lang="en-US" dirty="0">
                <a:solidFill>
                  <a:srgbClr val="9C0C08"/>
                </a:solidFill>
                <a:latin typeface="Franklin Gothic Book" pitchFamily="34" charset="0"/>
              </a:rPr>
              <a:t> </a:t>
            </a:r>
          </a:p>
        </p:txBody>
      </p:sp>
      <p:sp>
        <p:nvSpPr>
          <p:cNvPr id="21" name="AutoShape 5"/>
          <p:cNvSpPr>
            <a:spLocks noChangeArrowheads="1"/>
          </p:cNvSpPr>
          <p:nvPr/>
        </p:nvSpPr>
        <p:spPr bwMode="auto">
          <a:xfrm>
            <a:off x="2854036" y="4461164"/>
            <a:ext cx="3733800" cy="1066800"/>
          </a:xfrm>
          <a:prstGeom prst="wedgeRoundRectCallout">
            <a:avLst>
              <a:gd name="adj1" fmla="val -54037"/>
              <a:gd name="adj2" fmla="val -68602"/>
              <a:gd name="adj3" fmla="val 16667"/>
            </a:avLst>
          </a:prstGeom>
          <a:solidFill>
            <a:srgbClr val="FFFF99"/>
          </a:solidFill>
          <a:ln w="9525" algn="ctr">
            <a:solidFill>
              <a:schemeClr val="tx1"/>
            </a:solidFill>
            <a:miter lim="800000"/>
            <a:headEnd/>
            <a:tailEnd/>
          </a:ln>
        </p:spPr>
        <p:txBody>
          <a:bodyPr anchor="ctr"/>
          <a:lstStyle/>
          <a:p>
            <a:r>
              <a:rPr lang="en-US" sz="1700" dirty="0">
                <a:solidFill>
                  <a:srgbClr val="9C0C08"/>
                </a:solidFill>
                <a:latin typeface="Franklin Gothic Book" pitchFamily="34" charset="0"/>
              </a:rPr>
              <a:t>FGIBDST also provides a more detailed summary by account code while FGIBAVL shows a summary by account pool.</a:t>
            </a:r>
          </a:p>
        </p:txBody>
      </p:sp>
      <p:sp>
        <p:nvSpPr>
          <p:cNvPr id="10" name="Rectangle 9"/>
          <p:cNvSpPr/>
          <p:nvPr/>
        </p:nvSpPr>
        <p:spPr>
          <a:xfrm rot="19418087">
            <a:off x="6461" y="411630"/>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spTree>
    <p:extLst>
      <p:ext uri="{BB962C8B-B14F-4D97-AF65-F5344CB8AC3E}">
        <p14:creationId xmlns:p14="http://schemas.microsoft.com/office/powerpoint/2010/main" val="407807770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904999" y="302924"/>
            <a:ext cx="8229600" cy="698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smtClean="0">
                <a:latin typeface="+mn-lt"/>
              </a:rPr>
              <a:t>Review Budget Status on </a:t>
            </a:r>
            <a:r>
              <a:rPr lang="en-US" sz="4000" b="1" dirty="0">
                <a:latin typeface="+mn-lt"/>
              </a:rPr>
              <a:t>FGIBDST</a:t>
            </a:r>
            <a:endParaRPr lang="en-US" sz="4000" b="1" dirty="0" smtClean="0">
              <a:latin typeface="+mn-lt"/>
            </a:endParaRPr>
          </a:p>
        </p:txBody>
      </p:sp>
      <p:pic>
        <p:nvPicPr>
          <p:cNvPr id="6" name="Picture 5"/>
          <p:cNvPicPr>
            <a:picLocks noChangeAspect="1"/>
          </p:cNvPicPr>
          <p:nvPr/>
        </p:nvPicPr>
        <p:blipFill>
          <a:blip r:embed="rId2"/>
          <a:stretch>
            <a:fillRect/>
          </a:stretch>
        </p:blipFill>
        <p:spPr>
          <a:xfrm>
            <a:off x="1428510" y="1271471"/>
            <a:ext cx="9182578" cy="2146057"/>
          </a:xfrm>
          <a:prstGeom prst="rect">
            <a:avLst/>
          </a:prstGeom>
        </p:spPr>
      </p:pic>
      <p:pic>
        <p:nvPicPr>
          <p:cNvPr id="7" name="Picture 6"/>
          <p:cNvPicPr>
            <a:picLocks noChangeAspect="1"/>
          </p:cNvPicPr>
          <p:nvPr/>
        </p:nvPicPr>
        <p:blipFill>
          <a:blip r:embed="rId3"/>
          <a:stretch>
            <a:fillRect/>
          </a:stretch>
        </p:blipFill>
        <p:spPr>
          <a:xfrm>
            <a:off x="1428510" y="3755799"/>
            <a:ext cx="9182578" cy="1996280"/>
          </a:xfrm>
          <a:prstGeom prst="rect">
            <a:avLst/>
          </a:prstGeom>
        </p:spPr>
      </p:pic>
      <p:sp>
        <p:nvSpPr>
          <p:cNvPr id="2" name="TextBox 1"/>
          <p:cNvSpPr txBox="1"/>
          <p:nvPr/>
        </p:nvSpPr>
        <p:spPr>
          <a:xfrm>
            <a:off x="1587062" y="1141845"/>
            <a:ext cx="184731" cy="369332"/>
          </a:xfrm>
          <a:prstGeom prst="rect">
            <a:avLst/>
          </a:prstGeom>
          <a:noFill/>
        </p:spPr>
        <p:txBody>
          <a:bodyPr wrap="none" rtlCol="0">
            <a:spAutoFit/>
          </a:bodyPr>
          <a:lstStyle/>
          <a:p>
            <a:endParaRPr lang="en-US" dirty="0"/>
          </a:p>
        </p:txBody>
      </p:sp>
      <p:sp>
        <p:nvSpPr>
          <p:cNvPr id="8" name="TextBox 7"/>
          <p:cNvSpPr txBox="1"/>
          <p:nvPr/>
        </p:nvSpPr>
        <p:spPr>
          <a:xfrm>
            <a:off x="3435213" y="933200"/>
            <a:ext cx="5169172" cy="369332"/>
          </a:xfrm>
          <a:prstGeom prst="rect">
            <a:avLst/>
          </a:prstGeom>
          <a:noFill/>
        </p:spPr>
        <p:txBody>
          <a:bodyPr wrap="none" rtlCol="0">
            <a:spAutoFit/>
          </a:bodyPr>
          <a:lstStyle/>
          <a:p>
            <a:r>
              <a:rPr lang="en-US" dirty="0"/>
              <a:t>Enter your search criteria and press “Go” when ready</a:t>
            </a:r>
          </a:p>
        </p:txBody>
      </p:sp>
      <p:sp>
        <p:nvSpPr>
          <p:cNvPr id="9" name="TextBox 8"/>
          <p:cNvSpPr txBox="1"/>
          <p:nvPr/>
        </p:nvSpPr>
        <p:spPr>
          <a:xfrm>
            <a:off x="3435213" y="3386467"/>
            <a:ext cx="5250668" cy="369332"/>
          </a:xfrm>
          <a:prstGeom prst="rect">
            <a:avLst/>
          </a:prstGeom>
          <a:noFill/>
        </p:spPr>
        <p:txBody>
          <a:bodyPr wrap="none" rtlCol="0">
            <a:spAutoFit/>
          </a:bodyPr>
          <a:lstStyle/>
          <a:p>
            <a:r>
              <a:rPr lang="en-US" dirty="0"/>
              <a:t>This will bring up the summary for your search criteria</a:t>
            </a:r>
          </a:p>
        </p:txBody>
      </p:sp>
      <p:sp>
        <p:nvSpPr>
          <p:cNvPr id="4" name="TextBox 3"/>
          <p:cNvSpPr txBox="1"/>
          <p:nvPr/>
        </p:nvSpPr>
        <p:spPr>
          <a:xfrm>
            <a:off x="1428511" y="5839734"/>
            <a:ext cx="9182577" cy="923330"/>
          </a:xfrm>
          <a:prstGeom prst="rect">
            <a:avLst/>
          </a:prstGeom>
          <a:noFill/>
        </p:spPr>
        <p:txBody>
          <a:bodyPr wrap="square" rtlCol="0">
            <a:spAutoFit/>
          </a:bodyPr>
          <a:lstStyle/>
          <a:p>
            <a:pPr algn="ctr"/>
            <a:r>
              <a:rPr lang="en-US" dirty="0"/>
              <a:t>*Note – FGIBDST unlike FGIBAVL, only complete and fully approved documents post to FGIBDST. Also FGIBDST provides a more detailed summary by account code while FGIBAVL shows a summary by account pool.</a:t>
            </a:r>
          </a:p>
        </p:txBody>
      </p:sp>
      <p:sp>
        <p:nvSpPr>
          <p:cNvPr id="12" name="Rectangle 11"/>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Tree>
    <p:extLst>
      <p:ext uri="{BB962C8B-B14F-4D97-AF65-F5344CB8AC3E}">
        <p14:creationId xmlns:p14="http://schemas.microsoft.com/office/powerpoint/2010/main" val="3356254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txBox="1">
            <a:spLocks noChangeArrowheads="1"/>
          </p:cNvSpPr>
          <p:nvPr/>
        </p:nvSpPr>
        <p:spPr>
          <a:xfrm>
            <a:off x="2050473" y="439645"/>
            <a:ext cx="7946605" cy="7457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smtClean="0">
                <a:latin typeface="+mn-lt"/>
              </a:rPr>
              <a:t>Transaction Detail - FGITRND</a:t>
            </a:r>
          </a:p>
        </p:txBody>
      </p:sp>
      <p:pic>
        <p:nvPicPr>
          <p:cNvPr id="27" name="Picture 3"/>
          <p:cNvPicPr>
            <a:picLocks noChangeAspect="1" noChangeArrowheads="1"/>
          </p:cNvPicPr>
          <p:nvPr/>
        </p:nvPicPr>
        <p:blipFill>
          <a:blip r:embed="rId2"/>
          <a:stretch>
            <a:fillRect/>
          </a:stretch>
        </p:blipFill>
        <p:spPr>
          <a:xfrm>
            <a:off x="1898073" y="1049244"/>
            <a:ext cx="8461663" cy="5342649"/>
          </a:xfrm>
          <a:prstGeom prst="rect">
            <a:avLst/>
          </a:prstGeom>
        </p:spPr>
      </p:pic>
      <p:sp>
        <p:nvSpPr>
          <p:cNvPr id="28" name="AutoShape 4"/>
          <p:cNvSpPr>
            <a:spLocks noChangeArrowheads="1"/>
          </p:cNvSpPr>
          <p:nvPr/>
        </p:nvSpPr>
        <p:spPr bwMode="auto">
          <a:xfrm>
            <a:off x="2736273" y="4021045"/>
            <a:ext cx="6990069" cy="1927384"/>
          </a:xfrm>
          <a:prstGeom prst="wedgeRoundRectCallout">
            <a:avLst>
              <a:gd name="adj1" fmla="val 22347"/>
              <a:gd name="adj2" fmla="val -55653"/>
              <a:gd name="adj3" fmla="val 16667"/>
            </a:avLst>
          </a:prstGeom>
          <a:solidFill>
            <a:srgbClr val="FFFF99"/>
          </a:solidFill>
          <a:ln w="9525" algn="ctr">
            <a:solidFill>
              <a:schemeClr val="tx1"/>
            </a:solidFill>
            <a:miter lim="800000"/>
            <a:headEnd/>
            <a:tailEnd/>
          </a:ln>
        </p:spPr>
        <p:txBody>
          <a:bodyPr anchor="ctr"/>
          <a:lstStyle/>
          <a:p>
            <a:r>
              <a:rPr lang="en-US" sz="1600" dirty="0">
                <a:solidFill>
                  <a:srgbClr val="9C0C08"/>
                </a:solidFill>
                <a:latin typeface="Franklin Gothic Book" pitchFamily="34" charset="0"/>
              </a:rPr>
              <a:t>The field column can help you determine the type of transaction.</a:t>
            </a:r>
          </a:p>
          <a:p>
            <a:pPr lvl="2">
              <a:buFontTx/>
              <a:buChar char="•"/>
            </a:pPr>
            <a:r>
              <a:rPr lang="en-US" sz="1600" dirty="0">
                <a:solidFill>
                  <a:srgbClr val="9C0C08"/>
                </a:solidFill>
                <a:latin typeface="Franklin Gothic Book" pitchFamily="34" charset="0"/>
              </a:rPr>
              <a:t> </a:t>
            </a:r>
            <a:r>
              <a:rPr lang="en-US" sz="1600" b="1" dirty="0">
                <a:solidFill>
                  <a:srgbClr val="9C0C08"/>
                </a:solidFill>
                <a:latin typeface="Franklin Gothic Book" pitchFamily="34" charset="0"/>
              </a:rPr>
              <a:t>OBD</a:t>
            </a:r>
            <a:r>
              <a:rPr lang="en-US" sz="1600" dirty="0">
                <a:solidFill>
                  <a:srgbClr val="9C0C08"/>
                </a:solidFill>
                <a:latin typeface="Franklin Gothic Book" pitchFamily="34" charset="0"/>
              </a:rPr>
              <a:t> – Budget transaction</a:t>
            </a:r>
          </a:p>
          <a:p>
            <a:pPr lvl="2">
              <a:buFontTx/>
              <a:buChar char="•"/>
            </a:pPr>
            <a:r>
              <a:rPr lang="en-US" sz="1600" dirty="0">
                <a:solidFill>
                  <a:srgbClr val="9C0C08"/>
                </a:solidFill>
                <a:latin typeface="Franklin Gothic Book" pitchFamily="34" charset="0"/>
              </a:rPr>
              <a:t> </a:t>
            </a:r>
            <a:r>
              <a:rPr lang="en-US" sz="1600" b="1" dirty="0">
                <a:solidFill>
                  <a:srgbClr val="9C0C08"/>
                </a:solidFill>
                <a:latin typeface="Franklin Gothic Book" pitchFamily="34" charset="0"/>
              </a:rPr>
              <a:t>RSV</a:t>
            </a:r>
            <a:r>
              <a:rPr lang="en-US" sz="1600" dirty="0">
                <a:solidFill>
                  <a:srgbClr val="9C0C08"/>
                </a:solidFill>
                <a:latin typeface="Franklin Gothic Book" pitchFamily="34" charset="0"/>
              </a:rPr>
              <a:t> – Encumbrance transaction from requisition</a:t>
            </a:r>
          </a:p>
          <a:p>
            <a:pPr lvl="2">
              <a:buFontTx/>
              <a:buChar char="•"/>
            </a:pPr>
            <a:r>
              <a:rPr lang="en-US" sz="1600" dirty="0">
                <a:solidFill>
                  <a:srgbClr val="9C0C08"/>
                </a:solidFill>
                <a:latin typeface="Franklin Gothic Book" pitchFamily="34" charset="0"/>
              </a:rPr>
              <a:t> </a:t>
            </a:r>
            <a:r>
              <a:rPr lang="en-US" sz="1600" b="1" dirty="0">
                <a:solidFill>
                  <a:srgbClr val="9C0C08"/>
                </a:solidFill>
                <a:latin typeface="Franklin Gothic Book" pitchFamily="34" charset="0"/>
              </a:rPr>
              <a:t>ENC</a:t>
            </a:r>
            <a:r>
              <a:rPr lang="en-US" sz="1600" dirty="0">
                <a:solidFill>
                  <a:srgbClr val="9C0C08"/>
                </a:solidFill>
                <a:latin typeface="Franklin Gothic Book" pitchFamily="34" charset="0"/>
              </a:rPr>
              <a:t> – Encumbrance transaction from PO</a:t>
            </a:r>
          </a:p>
          <a:p>
            <a:pPr lvl="2">
              <a:buFontTx/>
              <a:buChar char="•"/>
            </a:pPr>
            <a:r>
              <a:rPr lang="en-US" sz="1600" dirty="0">
                <a:solidFill>
                  <a:srgbClr val="9C0C08"/>
                </a:solidFill>
                <a:latin typeface="Franklin Gothic Book" pitchFamily="34" charset="0"/>
              </a:rPr>
              <a:t> </a:t>
            </a:r>
            <a:r>
              <a:rPr lang="en-US" sz="1600" b="1" dirty="0">
                <a:solidFill>
                  <a:srgbClr val="9C0C08"/>
                </a:solidFill>
                <a:latin typeface="Franklin Gothic Book" pitchFamily="34" charset="0"/>
              </a:rPr>
              <a:t>YTD</a:t>
            </a:r>
            <a:r>
              <a:rPr lang="en-US" sz="1600" dirty="0">
                <a:solidFill>
                  <a:srgbClr val="9C0C08"/>
                </a:solidFill>
                <a:latin typeface="Franklin Gothic Book" pitchFamily="34" charset="0"/>
              </a:rPr>
              <a:t> – Expense transaction from invoice, journal entry or   feeds from other system (Student, HR)</a:t>
            </a:r>
          </a:p>
          <a:p>
            <a:pPr lvl="3"/>
            <a:r>
              <a:rPr lang="en-US" sz="1500" dirty="0">
                <a:solidFill>
                  <a:srgbClr val="9C0C08"/>
                </a:solidFill>
                <a:latin typeface="Franklin Gothic Book" pitchFamily="34" charset="0"/>
              </a:rPr>
              <a:t>      - “I” documents are Invoices, “J” documents are Journal Entries,  and “F” documents are feed transactions</a:t>
            </a:r>
          </a:p>
        </p:txBody>
      </p:sp>
      <p:sp>
        <p:nvSpPr>
          <p:cNvPr id="29" name="Rectangle 28"/>
          <p:cNvSpPr/>
          <p:nvPr/>
        </p:nvSpPr>
        <p:spPr>
          <a:xfrm rot="19418087">
            <a:off x="6461" y="411630"/>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spTree>
    <p:extLst>
      <p:ext uri="{BB962C8B-B14F-4D97-AF65-F5344CB8AC3E}">
        <p14:creationId xmlns:p14="http://schemas.microsoft.com/office/powerpoint/2010/main" val="12875843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904999" y="302924"/>
            <a:ext cx="8229600" cy="698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smtClean="0">
                <a:latin typeface="+mn-lt"/>
              </a:rPr>
              <a:t>Transaction Detail - FGITRND</a:t>
            </a:r>
          </a:p>
        </p:txBody>
      </p:sp>
      <p:sp>
        <p:nvSpPr>
          <p:cNvPr id="2" name="TextBox 1"/>
          <p:cNvSpPr txBox="1"/>
          <p:nvPr/>
        </p:nvSpPr>
        <p:spPr>
          <a:xfrm>
            <a:off x="1587062" y="1141845"/>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1357311" y="1268691"/>
            <a:ext cx="9324975" cy="2314575"/>
          </a:xfrm>
          <a:prstGeom prst="rect">
            <a:avLst/>
          </a:prstGeom>
        </p:spPr>
      </p:pic>
      <p:pic>
        <p:nvPicPr>
          <p:cNvPr id="13" name="Picture 12"/>
          <p:cNvPicPr>
            <a:picLocks noChangeAspect="1"/>
          </p:cNvPicPr>
          <p:nvPr/>
        </p:nvPicPr>
        <p:blipFill>
          <a:blip r:embed="rId3"/>
          <a:stretch>
            <a:fillRect/>
          </a:stretch>
        </p:blipFill>
        <p:spPr>
          <a:xfrm>
            <a:off x="1357311" y="4126755"/>
            <a:ext cx="9324975" cy="1780812"/>
          </a:xfrm>
          <a:prstGeom prst="rect">
            <a:avLst/>
          </a:prstGeom>
        </p:spPr>
      </p:pic>
      <p:sp>
        <p:nvSpPr>
          <p:cNvPr id="14" name="TextBox 13"/>
          <p:cNvSpPr txBox="1"/>
          <p:nvPr/>
        </p:nvSpPr>
        <p:spPr>
          <a:xfrm>
            <a:off x="3435212" y="938903"/>
            <a:ext cx="5169172" cy="369332"/>
          </a:xfrm>
          <a:prstGeom prst="rect">
            <a:avLst/>
          </a:prstGeom>
          <a:noFill/>
        </p:spPr>
        <p:txBody>
          <a:bodyPr wrap="none" rtlCol="0">
            <a:spAutoFit/>
          </a:bodyPr>
          <a:lstStyle/>
          <a:p>
            <a:r>
              <a:rPr lang="en-US" dirty="0"/>
              <a:t>Enter your search criteria and press “Go” when ready</a:t>
            </a:r>
          </a:p>
        </p:txBody>
      </p:sp>
      <p:sp>
        <p:nvSpPr>
          <p:cNvPr id="15" name="TextBox 14"/>
          <p:cNvSpPr txBox="1"/>
          <p:nvPr/>
        </p:nvSpPr>
        <p:spPr>
          <a:xfrm>
            <a:off x="1357311" y="3524094"/>
            <a:ext cx="9324975" cy="923330"/>
          </a:xfrm>
          <a:prstGeom prst="rect">
            <a:avLst/>
          </a:prstGeom>
          <a:noFill/>
        </p:spPr>
        <p:txBody>
          <a:bodyPr wrap="square" rtlCol="0">
            <a:spAutoFit/>
          </a:bodyPr>
          <a:lstStyle/>
          <a:p>
            <a:r>
              <a:rPr lang="en-US" dirty="0"/>
              <a:t>This will bring up the filter screen in case you need to narrow down your search if no additional filters needed press “Go”. This should bring up the summary for your search criteria. </a:t>
            </a:r>
          </a:p>
          <a:p>
            <a:endParaRPr lang="en-US" dirty="0"/>
          </a:p>
        </p:txBody>
      </p:sp>
      <p:sp>
        <p:nvSpPr>
          <p:cNvPr id="16" name="TextBox 15"/>
          <p:cNvSpPr txBox="1"/>
          <p:nvPr/>
        </p:nvSpPr>
        <p:spPr>
          <a:xfrm>
            <a:off x="1357311" y="5976981"/>
            <a:ext cx="9324975" cy="1200329"/>
          </a:xfrm>
          <a:prstGeom prst="rect">
            <a:avLst/>
          </a:prstGeom>
          <a:noFill/>
        </p:spPr>
        <p:txBody>
          <a:bodyPr wrap="square" rtlCol="0">
            <a:spAutoFit/>
          </a:bodyPr>
          <a:lstStyle/>
          <a:p>
            <a:r>
              <a:rPr lang="en-US" dirty="0"/>
              <a:t>*Note – FGIBDST unlike FGIBAVL, only complete and fully approved documents post to FGIBDST. Also FGIBDST provides a more detailed summary by account code while FGIBAVL shows a summary by account pool.</a:t>
            </a:r>
          </a:p>
          <a:p>
            <a:endParaRPr lang="en-US" dirty="0"/>
          </a:p>
        </p:txBody>
      </p:sp>
      <p:sp>
        <p:nvSpPr>
          <p:cNvPr id="20" name="Rectangle 19"/>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Tree>
    <p:extLst>
      <p:ext uri="{BB962C8B-B14F-4D97-AF65-F5344CB8AC3E}">
        <p14:creationId xmlns:p14="http://schemas.microsoft.com/office/powerpoint/2010/main" val="1267519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2324290" y="261871"/>
            <a:ext cx="8711571" cy="5264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mn-lt"/>
              </a:rPr>
              <a:t>Document Approval History - FOIAPPH</a:t>
            </a:r>
            <a:endParaRPr lang="en-US" sz="4000" b="1" dirty="0">
              <a:latin typeface="+mn-lt"/>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8483" y="1532941"/>
            <a:ext cx="66289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AutoShape 4"/>
          <p:cNvSpPr>
            <a:spLocks noChangeArrowheads="1"/>
          </p:cNvSpPr>
          <p:nvPr/>
        </p:nvSpPr>
        <p:spPr bwMode="auto">
          <a:xfrm>
            <a:off x="5581181" y="5601704"/>
            <a:ext cx="1981200" cy="457200"/>
          </a:xfrm>
          <a:prstGeom prst="wedgeRoundRectCallout">
            <a:avLst>
              <a:gd name="adj1" fmla="val 22347"/>
              <a:gd name="adj2" fmla="val -55653"/>
              <a:gd name="adj3" fmla="val 16667"/>
            </a:avLst>
          </a:prstGeom>
          <a:solidFill>
            <a:srgbClr val="FFFF99"/>
          </a:solidFill>
          <a:ln w="9525" algn="ctr">
            <a:solidFill>
              <a:schemeClr val="tx1"/>
            </a:solidFill>
            <a:miter lim="800000"/>
            <a:headEnd/>
            <a:tailEnd/>
          </a:ln>
        </p:spPr>
        <p:txBody>
          <a:bodyPr anchor="ctr"/>
          <a:lstStyle/>
          <a:p>
            <a:r>
              <a:rPr lang="en-US" sz="1500" dirty="0" smtClean="0">
                <a:solidFill>
                  <a:srgbClr val="9C0C08"/>
                </a:solidFill>
                <a:latin typeface="Franklin Gothic Book" pitchFamily="34" charset="0"/>
              </a:rPr>
              <a:t>Requisition requestor</a:t>
            </a:r>
            <a:endParaRPr lang="en-US" sz="1500" dirty="0">
              <a:solidFill>
                <a:srgbClr val="9C0C08"/>
              </a:solidFill>
              <a:latin typeface="Franklin Gothic Book" pitchFamily="34" charset="0"/>
            </a:endParaRPr>
          </a:p>
        </p:txBody>
      </p:sp>
      <p:sp>
        <p:nvSpPr>
          <p:cNvPr id="26" name="AutoShape 4"/>
          <p:cNvSpPr>
            <a:spLocks noChangeArrowheads="1"/>
          </p:cNvSpPr>
          <p:nvPr/>
        </p:nvSpPr>
        <p:spPr bwMode="auto">
          <a:xfrm>
            <a:off x="6331620" y="3666541"/>
            <a:ext cx="2743200" cy="685800"/>
          </a:xfrm>
          <a:prstGeom prst="wedgeRoundRectCallout">
            <a:avLst>
              <a:gd name="adj1" fmla="val -23108"/>
              <a:gd name="adj2" fmla="val -72969"/>
              <a:gd name="adj3" fmla="val 16667"/>
            </a:avLst>
          </a:prstGeom>
          <a:solidFill>
            <a:srgbClr val="FFFF99"/>
          </a:solidFill>
          <a:ln w="9525" algn="ctr">
            <a:solidFill>
              <a:schemeClr val="tx1"/>
            </a:solidFill>
            <a:miter lim="800000"/>
            <a:headEnd/>
            <a:tailEnd/>
          </a:ln>
        </p:spPr>
        <p:txBody>
          <a:bodyPr anchor="ctr"/>
          <a:lstStyle/>
          <a:p>
            <a:r>
              <a:rPr lang="en-US" sz="1500" dirty="0" smtClean="0">
                <a:solidFill>
                  <a:srgbClr val="9C0C08"/>
                </a:solidFill>
                <a:latin typeface="Franklin Gothic Book" pitchFamily="34" charset="0"/>
              </a:rPr>
              <a:t>People that have approved or denied.</a:t>
            </a:r>
            <a:endParaRPr lang="en-US" sz="1500" dirty="0">
              <a:solidFill>
                <a:srgbClr val="9C0C08"/>
              </a:solidFill>
              <a:latin typeface="Franklin Gothic Book" pitchFamily="34" charset="0"/>
            </a:endParaRPr>
          </a:p>
        </p:txBody>
      </p:sp>
      <p:sp>
        <p:nvSpPr>
          <p:cNvPr id="27" name="AutoShape 4"/>
          <p:cNvSpPr>
            <a:spLocks noChangeArrowheads="1"/>
          </p:cNvSpPr>
          <p:nvPr/>
        </p:nvSpPr>
        <p:spPr bwMode="auto">
          <a:xfrm>
            <a:off x="2019561" y="2822718"/>
            <a:ext cx="3395353" cy="2547011"/>
          </a:xfrm>
          <a:prstGeom prst="wedgeRoundRectCallout">
            <a:avLst>
              <a:gd name="adj1" fmla="val -23541"/>
              <a:gd name="adj2" fmla="val -36606"/>
              <a:gd name="adj3" fmla="val 16667"/>
            </a:avLst>
          </a:prstGeom>
          <a:solidFill>
            <a:srgbClr val="FFFF99"/>
          </a:solidFill>
          <a:ln w="9525" algn="ctr">
            <a:solidFill>
              <a:schemeClr val="tx1"/>
            </a:solidFill>
            <a:miter lim="800000"/>
            <a:headEnd/>
            <a:tailEnd/>
          </a:ln>
        </p:spPr>
        <p:txBody>
          <a:bodyPr anchor="ctr"/>
          <a:lstStyle/>
          <a:p>
            <a:r>
              <a:rPr lang="en-US" sz="1500" dirty="0" smtClean="0">
                <a:solidFill>
                  <a:srgbClr val="9C0C08"/>
                </a:solidFill>
                <a:latin typeface="Franklin Gothic Book" pitchFamily="34" charset="0"/>
              </a:rPr>
              <a:t>Approval queues level for non-grants</a:t>
            </a:r>
          </a:p>
          <a:p>
            <a:pPr lvl="1"/>
            <a:r>
              <a:rPr lang="en-US" sz="1500" dirty="0" smtClean="0">
                <a:solidFill>
                  <a:srgbClr val="9C0C08"/>
                </a:solidFill>
                <a:latin typeface="Franklin Gothic Book" pitchFamily="34" charset="0"/>
              </a:rPr>
              <a:t>Level 5 – Purchasing</a:t>
            </a:r>
          </a:p>
          <a:p>
            <a:pPr lvl="1"/>
            <a:r>
              <a:rPr lang="en-US" sz="1500" dirty="0" smtClean="0">
                <a:solidFill>
                  <a:srgbClr val="9C0C08"/>
                </a:solidFill>
                <a:latin typeface="Franklin Gothic Book" pitchFamily="34" charset="0"/>
              </a:rPr>
              <a:t>Level 10 – Budget Control</a:t>
            </a:r>
          </a:p>
          <a:p>
            <a:pPr lvl="1"/>
            <a:r>
              <a:rPr lang="en-US" sz="1500" dirty="0" smtClean="0">
                <a:solidFill>
                  <a:srgbClr val="9C0C08"/>
                </a:solidFill>
                <a:latin typeface="Franklin Gothic Book" pitchFamily="34" charset="0"/>
              </a:rPr>
              <a:t>Level 20 – Financial Manager</a:t>
            </a:r>
          </a:p>
          <a:p>
            <a:pPr lvl="1"/>
            <a:r>
              <a:rPr lang="en-US" sz="1500" dirty="0" smtClean="0">
                <a:solidFill>
                  <a:srgbClr val="9C0C08"/>
                </a:solidFill>
                <a:latin typeface="Franklin Gothic Book" pitchFamily="34" charset="0"/>
              </a:rPr>
              <a:t>Level 30 – Purchasing Director</a:t>
            </a:r>
          </a:p>
          <a:p>
            <a:r>
              <a:rPr lang="en-US" sz="1500" dirty="0" smtClean="0">
                <a:solidFill>
                  <a:srgbClr val="9C0C08"/>
                </a:solidFill>
                <a:latin typeface="Franklin Gothic Book" pitchFamily="34" charset="0"/>
              </a:rPr>
              <a:t>Grants queues levels</a:t>
            </a:r>
          </a:p>
          <a:p>
            <a:pPr lvl="1"/>
            <a:r>
              <a:rPr lang="en-US" sz="1500" dirty="0" smtClean="0">
                <a:solidFill>
                  <a:srgbClr val="9C0C08"/>
                </a:solidFill>
                <a:latin typeface="Franklin Gothic Book" pitchFamily="34" charset="0"/>
              </a:rPr>
              <a:t>Level 5 – Purchasing</a:t>
            </a:r>
          </a:p>
          <a:p>
            <a:pPr lvl="1"/>
            <a:r>
              <a:rPr lang="en-US" sz="1500" dirty="0" smtClean="0">
                <a:solidFill>
                  <a:srgbClr val="9C0C08"/>
                </a:solidFill>
                <a:latin typeface="Franklin Gothic Book" pitchFamily="34" charset="0"/>
              </a:rPr>
              <a:t>Level 10 – Financial Manager</a:t>
            </a:r>
          </a:p>
          <a:p>
            <a:pPr lvl="1"/>
            <a:r>
              <a:rPr lang="en-US" sz="1500" dirty="0" smtClean="0">
                <a:solidFill>
                  <a:srgbClr val="9C0C08"/>
                </a:solidFill>
                <a:latin typeface="Franklin Gothic Book" pitchFamily="34" charset="0"/>
              </a:rPr>
              <a:t>Level 20 – Grants Office</a:t>
            </a:r>
          </a:p>
          <a:p>
            <a:pPr lvl="1"/>
            <a:r>
              <a:rPr lang="en-US" sz="1500" dirty="0" smtClean="0">
                <a:solidFill>
                  <a:srgbClr val="9C0C08"/>
                </a:solidFill>
                <a:latin typeface="Franklin Gothic Book" pitchFamily="34" charset="0"/>
              </a:rPr>
              <a:t>Level 30 – Purchasing Director</a:t>
            </a:r>
            <a:endParaRPr lang="en-US" sz="1500" dirty="0">
              <a:solidFill>
                <a:srgbClr val="9C0C08"/>
              </a:solidFill>
              <a:latin typeface="Franklin Gothic Book" pitchFamily="34" charset="0"/>
            </a:endParaRPr>
          </a:p>
        </p:txBody>
      </p:sp>
      <p:sp>
        <p:nvSpPr>
          <p:cNvPr id="28" name="Rectangle 27"/>
          <p:cNvSpPr/>
          <p:nvPr/>
        </p:nvSpPr>
        <p:spPr>
          <a:xfrm rot="19418087">
            <a:off x="6461" y="411630"/>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spTree>
    <p:extLst>
      <p:ext uri="{BB962C8B-B14F-4D97-AF65-F5344CB8AC3E}">
        <p14:creationId xmlns:p14="http://schemas.microsoft.com/office/powerpoint/2010/main" val="6189542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904998" y="155402"/>
            <a:ext cx="8447692" cy="698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smtClean="0">
                <a:latin typeface="+mn-lt"/>
              </a:rPr>
              <a:t>Document Approval History - FOIAPPH</a:t>
            </a:r>
          </a:p>
        </p:txBody>
      </p:sp>
      <p:sp>
        <p:nvSpPr>
          <p:cNvPr id="2" name="TextBox 1"/>
          <p:cNvSpPr txBox="1"/>
          <p:nvPr/>
        </p:nvSpPr>
        <p:spPr>
          <a:xfrm>
            <a:off x="1587062" y="1141845"/>
            <a:ext cx="184731" cy="369332"/>
          </a:xfrm>
          <a:prstGeom prst="rect">
            <a:avLst/>
          </a:prstGeom>
          <a:noFill/>
        </p:spPr>
        <p:txBody>
          <a:bodyPr wrap="none" rtlCol="0">
            <a:spAutoFit/>
          </a:bodyPr>
          <a:lstStyle/>
          <a:p>
            <a:endParaRPr lang="en-US" dirty="0"/>
          </a:p>
        </p:txBody>
      </p:sp>
      <p:sp>
        <p:nvSpPr>
          <p:cNvPr id="14" name="TextBox 13"/>
          <p:cNvSpPr txBox="1"/>
          <p:nvPr/>
        </p:nvSpPr>
        <p:spPr>
          <a:xfrm>
            <a:off x="1357311" y="684749"/>
            <a:ext cx="9324975" cy="646331"/>
          </a:xfrm>
          <a:prstGeom prst="rect">
            <a:avLst/>
          </a:prstGeom>
          <a:noFill/>
        </p:spPr>
        <p:txBody>
          <a:bodyPr wrap="square" rtlCol="0">
            <a:spAutoFit/>
          </a:bodyPr>
          <a:lstStyle/>
          <a:p>
            <a:r>
              <a:rPr lang="en-US" dirty="0" smtClean="0"/>
              <a:t>When navigating to FOIAPPH, filter screen is displayed. Select your search criteria then press “Go” to continue.</a:t>
            </a:r>
            <a:endParaRPr lang="en-US" dirty="0"/>
          </a:p>
        </p:txBody>
      </p:sp>
      <p:sp>
        <p:nvSpPr>
          <p:cNvPr id="15" name="TextBox 14"/>
          <p:cNvSpPr txBox="1"/>
          <p:nvPr/>
        </p:nvSpPr>
        <p:spPr>
          <a:xfrm>
            <a:off x="1357311" y="2202788"/>
            <a:ext cx="9324975" cy="646331"/>
          </a:xfrm>
          <a:prstGeom prst="rect">
            <a:avLst/>
          </a:prstGeom>
          <a:noFill/>
        </p:spPr>
        <p:txBody>
          <a:bodyPr wrap="square" rtlCol="0">
            <a:spAutoFit/>
          </a:bodyPr>
          <a:lstStyle/>
          <a:p>
            <a:r>
              <a:rPr lang="en-US" dirty="0" smtClean="0"/>
              <a:t>This </a:t>
            </a:r>
            <a:r>
              <a:rPr lang="en-US" dirty="0"/>
              <a:t>should bring up the </a:t>
            </a:r>
            <a:r>
              <a:rPr lang="en-US" dirty="0" smtClean="0"/>
              <a:t>approval history of the document in question. </a:t>
            </a:r>
            <a:endParaRPr lang="en-US" dirty="0"/>
          </a:p>
          <a:p>
            <a:endParaRPr lang="en-US" dirty="0"/>
          </a:p>
        </p:txBody>
      </p:sp>
      <p:pic>
        <p:nvPicPr>
          <p:cNvPr id="11" name="Picture 10"/>
          <p:cNvPicPr>
            <a:picLocks noChangeAspect="1"/>
          </p:cNvPicPr>
          <p:nvPr/>
        </p:nvPicPr>
        <p:blipFill>
          <a:blip r:embed="rId2"/>
          <a:stretch>
            <a:fillRect/>
          </a:stretch>
        </p:blipFill>
        <p:spPr>
          <a:xfrm>
            <a:off x="1357311" y="2525953"/>
            <a:ext cx="9324975" cy="2464457"/>
          </a:xfrm>
          <a:prstGeom prst="rect">
            <a:avLst/>
          </a:prstGeom>
        </p:spPr>
      </p:pic>
      <p:pic>
        <p:nvPicPr>
          <p:cNvPr id="5" name="Picture 4"/>
          <p:cNvPicPr>
            <a:picLocks noChangeAspect="1"/>
          </p:cNvPicPr>
          <p:nvPr/>
        </p:nvPicPr>
        <p:blipFill>
          <a:blip r:embed="rId3"/>
          <a:stretch>
            <a:fillRect/>
          </a:stretch>
        </p:blipFill>
        <p:spPr>
          <a:xfrm>
            <a:off x="1357310" y="1295601"/>
            <a:ext cx="9324975" cy="890551"/>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658935303"/>
              </p:ext>
            </p:extLst>
          </p:nvPr>
        </p:nvGraphicFramePr>
        <p:xfrm>
          <a:off x="1357310" y="4990410"/>
          <a:ext cx="4623076" cy="1867590"/>
        </p:xfrm>
        <a:graphic>
          <a:graphicData uri="http://schemas.openxmlformats.org/drawingml/2006/table">
            <a:tbl>
              <a:tblPr firstRow="1" bandRow="1">
                <a:tableStyleId>{5C22544A-7EE6-4342-B048-85BDC9FD1C3A}</a:tableStyleId>
              </a:tblPr>
              <a:tblGrid>
                <a:gridCol w="2311538">
                  <a:extLst>
                    <a:ext uri="{9D8B030D-6E8A-4147-A177-3AD203B41FA5}">
                      <a16:colId xmlns:a16="http://schemas.microsoft.com/office/drawing/2014/main" val="2714931700"/>
                    </a:ext>
                  </a:extLst>
                </a:gridCol>
                <a:gridCol w="2311538">
                  <a:extLst>
                    <a:ext uri="{9D8B030D-6E8A-4147-A177-3AD203B41FA5}">
                      <a16:colId xmlns:a16="http://schemas.microsoft.com/office/drawing/2014/main" val="2204800847"/>
                    </a:ext>
                  </a:extLst>
                </a:gridCol>
              </a:tblGrid>
              <a:tr h="373518">
                <a:tc gridSpan="2">
                  <a:txBody>
                    <a:bodyPr/>
                    <a:lstStyle/>
                    <a:p>
                      <a:pPr algn="ctr"/>
                      <a:r>
                        <a:rPr lang="en-US" dirty="0" smtClean="0"/>
                        <a:t>Non-grants approval queue</a:t>
                      </a:r>
                      <a:endParaRPr lang="en-US" dirty="0"/>
                    </a:p>
                  </a:txBody>
                  <a:tcPr/>
                </a:tc>
                <a:tc hMerge="1">
                  <a:txBody>
                    <a:bodyPr/>
                    <a:lstStyle/>
                    <a:p>
                      <a:endParaRPr lang="en-US" dirty="0"/>
                    </a:p>
                  </a:txBody>
                  <a:tcPr/>
                </a:tc>
                <a:extLst>
                  <a:ext uri="{0D108BD9-81ED-4DB2-BD59-A6C34878D82A}">
                    <a16:rowId xmlns:a16="http://schemas.microsoft.com/office/drawing/2014/main" val="159117624"/>
                  </a:ext>
                </a:extLst>
              </a:tr>
              <a:tr h="373518">
                <a:tc>
                  <a:txBody>
                    <a:bodyPr/>
                    <a:lstStyle/>
                    <a:p>
                      <a:r>
                        <a:rPr lang="en-US" dirty="0" smtClean="0"/>
                        <a:t>Level</a:t>
                      </a:r>
                      <a:r>
                        <a:rPr lang="en-US" baseline="0" dirty="0" smtClean="0"/>
                        <a:t> 5</a:t>
                      </a:r>
                      <a:endParaRPr lang="en-US" dirty="0"/>
                    </a:p>
                  </a:txBody>
                  <a:tcPr/>
                </a:tc>
                <a:tc>
                  <a:txBody>
                    <a:bodyPr/>
                    <a:lstStyle/>
                    <a:p>
                      <a:r>
                        <a:rPr lang="en-US" dirty="0" smtClean="0"/>
                        <a:t>Purchasing</a:t>
                      </a:r>
                      <a:endParaRPr lang="en-US" dirty="0"/>
                    </a:p>
                  </a:txBody>
                  <a:tcPr/>
                </a:tc>
                <a:extLst>
                  <a:ext uri="{0D108BD9-81ED-4DB2-BD59-A6C34878D82A}">
                    <a16:rowId xmlns:a16="http://schemas.microsoft.com/office/drawing/2014/main" val="1133745933"/>
                  </a:ext>
                </a:extLst>
              </a:tr>
              <a:tr h="373518">
                <a:tc>
                  <a:txBody>
                    <a:bodyPr/>
                    <a:lstStyle/>
                    <a:p>
                      <a:r>
                        <a:rPr lang="en-US" dirty="0" smtClean="0"/>
                        <a:t>Level 10</a:t>
                      </a:r>
                      <a:endParaRPr lang="en-US" dirty="0"/>
                    </a:p>
                  </a:txBody>
                  <a:tcPr/>
                </a:tc>
                <a:tc>
                  <a:txBody>
                    <a:bodyPr/>
                    <a:lstStyle/>
                    <a:p>
                      <a:r>
                        <a:rPr lang="en-US" dirty="0" smtClean="0"/>
                        <a:t>Budget Control</a:t>
                      </a:r>
                      <a:endParaRPr lang="en-US" dirty="0"/>
                    </a:p>
                  </a:txBody>
                  <a:tcPr/>
                </a:tc>
                <a:extLst>
                  <a:ext uri="{0D108BD9-81ED-4DB2-BD59-A6C34878D82A}">
                    <a16:rowId xmlns:a16="http://schemas.microsoft.com/office/drawing/2014/main" val="2348529926"/>
                  </a:ext>
                </a:extLst>
              </a:tr>
              <a:tr h="373518">
                <a:tc>
                  <a:txBody>
                    <a:bodyPr/>
                    <a:lstStyle/>
                    <a:p>
                      <a:r>
                        <a:rPr lang="en-US" dirty="0" smtClean="0"/>
                        <a:t>Level 20</a:t>
                      </a:r>
                      <a:endParaRPr lang="en-US" dirty="0"/>
                    </a:p>
                  </a:txBody>
                  <a:tcPr/>
                </a:tc>
                <a:tc>
                  <a:txBody>
                    <a:bodyPr/>
                    <a:lstStyle/>
                    <a:p>
                      <a:r>
                        <a:rPr lang="en-US" dirty="0" smtClean="0"/>
                        <a:t>Financial Manager</a:t>
                      </a:r>
                      <a:endParaRPr lang="en-US" dirty="0"/>
                    </a:p>
                  </a:txBody>
                  <a:tcPr/>
                </a:tc>
                <a:extLst>
                  <a:ext uri="{0D108BD9-81ED-4DB2-BD59-A6C34878D82A}">
                    <a16:rowId xmlns:a16="http://schemas.microsoft.com/office/drawing/2014/main" val="2969979926"/>
                  </a:ext>
                </a:extLst>
              </a:tr>
              <a:tr h="373518">
                <a:tc>
                  <a:txBody>
                    <a:bodyPr/>
                    <a:lstStyle/>
                    <a:p>
                      <a:r>
                        <a:rPr lang="en-US" dirty="0" smtClean="0"/>
                        <a:t>Level 30</a:t>
                      </a:r>
                      <a:endParaRPr lang="en-US" dirty="0"/>
                    </a:p>
                  </a:txBody>
                  <a:tcPr/>
                </a:tc>
                <a:tc>
                  <a:txBody>
                    <a:bodyPr/>
                    <a:lstStyle/>
                    <a:p>
                      <a:r>
                        <a:rPr lang="en-US" dirty="0" smtClean="0"/>
                        <a:t>Purchasing Director</a:t>
                      </a:r>
                      <a:endParaRPr lang="en-US" dirty="0"/>
                    </a:p>
                  </a:txBody>
                  <a:tcPr/>
                </a:tc>
                <a:extLst>
                  <a:ext uri="{0D108BD9-81ED-4DB2-BD59-A6C34878D82A}">
                    <a16:rowId xmlns:a16="http://schemas.microsoft.com/office/drawing/2014/main" val="25819947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942723743"/>
              </p:ext>
            </p:extLst>
          </p:nvPr>
        </p:nvGraphicFramePr>
        <p:xfrm>
          <a:off x="6059209" y="4990410"/>
          <a:ext cx="4623076" cy="1867590"/>
        </p:xfrm>
        <a:graphic>
          <a:graphicData uri="http://schemas.openxmlformats.org/drawingml/2006/table">
            <a:tbl>
              <a:tblPr firstRow="1" bandRow="1">
                <a:tableStyleId>{5C22544A-7EE6-4342-B048-85BDC9FD1C3A}</a:tableStyleId>
              </a:tblPr>
              <a:tblGrid>
                <a:gridCol w="2311538">
                  <a:extLst>
                    <a:ext uri="{9D8B030D-6E8A-4147-A177-3AD203B41FA5}">
                      <a16:colId xmlns:a16="http://schemas.microsoft.com/office/drawing/2014/main" val="2714931700"/>
                    </a:ext>
                  </a:extLst>
                </a:gridCol>
                <a:gridCol w="2311538">
                  <a:extLst>
                    <a:ext uri="{9D8B030D-6E8A-4147-A177-3AD203B41FA5}">
                      <a16:colId xmlns:a16="http://schemas.microsoft.com/office/drawing/2014/main" val="2204800847"/>
                    </a:ext>
                  </a:extLst>
                </a:gridCol>
              </a:tblGrid>
              <a:tr h="373518">
                <a:tc gridSpan="2">
                  <a:txBody>
                    <a:bodyPr/>
                    <a:lstStyle/>
                    <a:p>
                      <a:pPr algn="ctr"/>
                      <a:r>
                        <a:rPr lang="en-US" dirty="0" smtClean="0"/>
                        <a:t>Grants approval queues</a:t>
                      </a:r>
                      <a:endParaRPr lang="en-US" dirty="0"/>
                    </a:p>
                  </a:txBody>
                  <a:tcPr/>
                </a:tc>
                <a:tc hMerge="1">
                  <a:txBody>
                    <a:bodyPr/>
                    <a:lstStyle/>
                    <a:p>
                      <a:endParaRPr lang="en-US" dirty="0"/>
                    </a:p>
                  </a:txBody>
                  <a:tcPr/>
                </a:tc>
                <a:extLst>
                  <a:ext uri="{0D108BD9-81ED-4DB2-BD59-A6C34878D82A}">
                    <a16:rowId xmlns:a16="http://schemas.microsoft.com/office/drawing/2014/main" val="159117624"/>
                  </a:ext>
                </a:extLst>
              </a:tr>
              <a:tr h="373518">
                <a:tc>
                  <a:txBody>
                    <a:bodyPr/>
                    <a:lstStyle/>
                    <a:p>
                      <a:r>
                        <a:rPr lang="en-US" dirty="0" smtClean="0"/>
                        <a:t>Level</a:t>
                      </a:r>
                      <a:r>
                        <a:rPr lang="en-US" baseline="0" dirty="0" smtClean="0"/>
                        <a:t> 5</a:t>
                      </a:r>
                      <a:endParaRPr lang="en-US" dirty="0"/>
                    </a:p>
                  </a:txBody>
                  <a:tcPr/>
                </a:tc>
                <a:tc>
                  <a:txBody>
                    <a:bodyPr/>
                    <a:lstStyle/>
                    <a:p>
                      <a:r>
                        <a:rPr lang="en-US" dirty="0" smtClean="0"/>
                        <a:t>Purchasing</a:t>
                      </a:r>
                      <a:endParaRPr lang="en-US" dirty="0"/>
                    </a:p>
                  </a:txBody>
                  <a:tcPr/>
                </a:tc>
                <a:extLst>
                  <a:ext uri="{0D108BD9-81ED-4DB2-BD59-A6C34878D82A}">
                    <a16:rowId xmlns:a16="http://schemas.microsoft.com/office/drawing/2014/main" val="1133745933"/>
                  </a:ext>
                </a:extLst>
              </a:tr>
              <a:tr h="373518">
                <a:tc>
                  <a:txBody>
                    <a:bodyPr/>
                    <a:lstStyle/>
                    <a:p>
                      <a:r>
                        <a:rPr lang="en-US" dirty="0" smtClean="0"/>
                        <a:t>Level 10</a:t>
                      </a:r>
                      <a:endParaRPr lang="en-US" dirty="0"/>
                    </a:p>
                  </a:txBody>
                  <a:tcPr/>
                </a:tc>
                <a:tc>
                  <a:txBody>
                    <a:bodyPr/>
                    <a:lstStyle/>
                    <a:p>
                      <a:r>
                        <a:rPr lang="en-US" dirty="0" smtClean="0"/>
                        <a:t>Financial Manager</a:t>
                      </a:r>
                      <a:endParaRPr lang="en-US" dirty="0"/>
                    </a:p>
                  </a:txBody>
                  <a:tcPr/>
                </a:tc>
                <a:extLst>
                  <a:ext uri="{0D108BD9-81ED-4DB2-BD59-A6C34878D82A}">
                    <a16:rowId xmlns:a16="http://schemas.microsoft.com/office/drawing/2014/main" val="2348529926"/>
                  </a:ext>
                </a:extLst>
              </a:tr>
              <a:tr h="373518">
                <a:tc>
                  <a:txBody>
                    <a:bodyPr/>
                    <a:lstStyle/>
                    <a:p>
                      <a:r>
                        <a:rPr lang="en-US" dirty="0" smtClean="0"/>
                        <a:t>Level 20</a:t>
                      </a:r>
                      <a:endParaRPr lang="en-US" dirty="0"/>
                    </a:p>
                  </a:txBody>
                  <a:tcPr/>
                </a:tc>
                <a:tc>
                  <a:txBody>
                    <a:bodyPr/>
                    <a:lstStyle/>
                    <a:p>
                      <a:r>
                        <a:rPr lang="en-US" dirty="0" smtClean="0"/>
                        <a:t>Grants Office</a:t>
                      </a:r>
                      <a:endParaRPr lang="en-US" dirty="0"/>
                    </a:p>
                  </a:txBody>
                  <a:tcPr/>
                </a:tc>
                <a:extLst>
                  <a:ext uri="{0D108BD9-81ED-4DB2-BD59-A6C34878D82A}">
                    <a16:rowId xmlns:a16="http://schemas.microsoft.com/office/drawing/2014/main" val="2969979926"/>
                  </a:ext>
                </a:extLst>
              </a:tr>
              <a:tr h="373518">
                <a:tc>
                  <a:txBody>
                    <a:bodyPr/>
                    <a:lstStyle/>
                    <a:p>
                      <a:r>
                        <a:rPr lang="en-US" dirty="0" smtClean="0"/>
                        <a:t>Level 30</a:t>
                      </a:r>
                      <a:endParaRPr lang="en-US" dirty="0"/>
                    </a:p>
                  </a:txBody>
                  <a:tcPr/>
                </a:tc>
                <a:tc>
                  <a:txBody>
                    <a:bodyPr/>
                    <a:lstStyle/>
                    <a:p>
                      <a:r>
                        <a:rPr lang="en-US" dirty="0" smtClean="0"/>
                        <a:t>Purchasing Director</a:t>
                      </a:r>
                      <a:endParaRPr lang="en-US" dirty="0"/>
                    </a:p>
                  </a:txBody>
                  <a:tcPr/>
                </a:tc>
                <a:extLst>
                  <a:ext uri="{0D108BD9-81ED-4DB2-BD59-A6C34878D82A}">
                    <a16:rowId xmlns:a16="http://schemas.microsoft.com/office/drawing/2014/main" val="258199472"/>
                  </a:ext>
                </a:extLst>
              </a:tr>
            </a:tbl>
          </a:graphicData>
        </a:graphic>
      </p:graphicFrame>
      <p:sp>
        <p:nvSpPr>
          <p:cNvPr id="19" name="Rectangle 18"/>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Tree>
    <p:extLst>
      <p:ext uri="{BB962C8B-B14F-4D97-AF65-F5344CB8AC3E}">
        <p14:creationId xmlns:p14="http://schemas.microsoft.com/office/powerpoint/2010/main" val="4137090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2743200" y="1692166"/>
            <a:ext cx="7493876" cy="6516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mn-lt"/>
              </a:rPr>
              <a:t>Banner 8 vs Banner 9 Comparison</a:t>
            </a:r>
            <a:endParaRPr lang="en-US" sz="4000" b="1" dirty="0">
              <a:latin typeface="+mn-lt"/>
            </a:endParaRPr>
          </a:p>
        </p:txBody>
      </p:sp>
      <p:sp>
        <p:nvSpPr>
          <p:cNvPr id="27" name="Subtitle 2"/>
          <p:cNvSpPr txBox="1">
            <a:spLocks/>
          </p:cNvSpPr>
          <p:nvPr/>
        </p:nvSpPr>
        <p:spPr>
          <a:xfrm>
            <a:off x="3096491" y="3218030"/>
            <a:ext cx="6858000" cy="23419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Login</a:t>
            </a:r>
            <a:endParaRPr lang="en-US" sz="3200" b="1" dirty="0" smtClean="0"/>
          </a:p>
          <a:p>
            <a:pPr marL="0" indent="0">
              <a:buNone/>
            </a:pPr>
            <a:r>
              <a:rPr lang="en-US" sz="2400" b="1" dirty="0" smtClean="0"/>
              <a:t>Filters and Wildcards</a:t>
            </a:r>
          </a:p>
          <a:p>
            <a:pPr marL="0" indent="0">
              <a:buNone/>
            </a:pPr>
            <a:r>
              <a:rPr lang="en-US" sz="2400" b="1" dirty="0" smtClean="0"/>
              <a:t>Data Extraction</a:t>
            </a:r>
          </a:p>
          <a:p>
            <a:pPr marL="0" indent="0">
              <a:buNone/>
            </a:pPr>
            <a:r>
              <a:rPr lang="en-US" sz="2400" b="1" dirty="0" smtClean="0"/>
              <a:t>Banner 8 forms vs Banner 9 pages</a:t>
            </a:r>
          </a:p>
          <a:p>
            <a:pPr marL="0" indent="0">
              <a:buNone/>
            </a:pPr>
            <a:r>
              <a:rPr lang="en-US" sz="2400" b="1" dirty="0"/>
              <a:t>Shortcuts</a:t>
            </a:r>
          </a:p>
          <a:p>
            <a:pPr marL="0" indent="0">
              <a:buNone/>
            </a:pPr>
            <a:endParaRPr lang="en-US" sz="2400" b="1" dirty="0" smtClean="0"/>
          </a:p>
          <a:p>
            <a:pPr marL="0" indent="0">
              <a:buNone/>
            </a:pPr>
            <a:endParaRPr lang="en-US" sz="2400" b="1" strike="sngStrike" dirty="0"/>
          </a:p>
        </p:txBody>
      </p:sp>
    </p:spTree>
    <p:extLst>
      <p:ext uri="{BB962C8B-B14F-4D97-AF65-F5344CB8AC3E}">
        <p14:creationId xmlns:p14="http://schemas.microsoft.com/office/powerpoint/2010/main" val="13181908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7464" y="305810"/>
            <a:ext cx="11838709" cy="7644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mn-lt"/>
              </a:rPr>
              <a:t>Organization Code Maintenance - FTMORGN</a:t>
            </a:r>
            <a:endParaRPr lang="en-US" sz="4000" b="1" dirty="0">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2623" y="1070263"/>
            <a:ext cx="7878449" cy="506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9418087">
            <a:off x="6461" y="411630"/>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spTree>
    <p:extLst>
      <p:ext uri="{BB962C8B-B14F-4D97-AF65-F5344CB8AC3E}">
        <p14:creationId xmlns:p14="http://schemas.microsoft.com/office/powerpoint/2010/main" val="402459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302924"/>
            <a:ext cx="12191999" cy="698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smtClean="0">
                <a:latin typeface="+mn-lt"/>
              </a:rPr>
              <a:t>Organization Code Maintenance - FTMORGN</a:t>
            </a:r>
          </a:p>
        </p:txBody>
      </p:sp>
      <p:sp>
        <p:nvSpPr>
          <p:cNvPr id="8" name="TextBox 7"/>
          <p:cNvSpPr txBox="1"/>
          <p:nvPr/>
        </p:nvSpPr>
        <p:spPr>
          <a:xfrm>
            <a:off x="3189143" y="960169"/>
            <a:ext cx="5813707" cy="646331"/>
          </a:xfrm>
          <a:prstGeom prst="rect">
            <a:avLst/>
          </a:prstGeom>
          <a:noFill/>
        </p:spPr>
        <p:txBody>
          <a:bodyPr wrap="none" rtlCol="0">
            <a:spAutoFit/>
          </a:bodyPr>
          <a:lstStyle/>
          <a:p>
            <a:r>
              <a:rPr lang="en-US" dirty="0" smtClean="0"/>
              <a:t>Use shortcut key “F7” or click on Filter to enter query mode.</a:t>
            </a:r>
            <a:br>
              <a:rPr lang="en-US" dirty="0" smtClean="0"/>
            </a:br>
            <a:r>
              <a:rPr lang="en-US" dirty="0" smtClean="0"/>
              <a:t>Select your filter choices and press “Go” when ready.</a:t>
            </a:r>
            <a:endParaRPr lang="en-US" dirty="0"/>
          </a:p>
        </p:txBody>
      </p:sp>
      <p:sp>
        <p:nvSpPr>
          <p:cNvPr id="9" name="TextBox 8"/>
          <p:cNvSpPr txBox="1"/>
          <p:nvPr/>
        </p:nvSpPr>
        <p:spPr>
          <a:xfrm>
            <a:off x="3204532" y="3113861"/>
            <a:ext cx="5782930" cy="369332"/>
          </a:xfrm>
          <a:prstGeom prst="rect">
            <a:avLst/>
          </a:prstGeom>
          <a:noFill/>
        </p:spPr>
        <p:txBody>
          <a:bodyPr wrap="none" rtlCol="0">
            <a:spAutoFit/>
          </a:bodyPr>
          <a:lstStyle/>
          <a:p>
            <a:r>
              <a:rPr lang="en-US" dirty="0"/>
              <a:t>This will bring up the </a:t>
            </a:r>
            <a:r>
              <a:rPr lang="en-US" dirty="0" smtClean="0"/>
              <a:t>current record </a:t>
            </a:r>
            <a:r>
              <a:rPr lang="en-US" dirty="0"/>
              <a:t>for your search </a:t>
            </a:r>
            <a:r>
              <a:rPr lang="en-US" dirty="0" smtClean="0"/>
              <a:t>criteria.</a:t>
            </a:r>
            <a:endParaRPr lang="en-US" dirty="0"/>
          </a:p>
        </p:txBody>
      </p:sp>
      <p:pic>
        <p:nvPicPr>
          <p:cNvPr id="3" name="Picture 2"/>
          <p:cNvPicPr>
            <a:picLocks noChangeAspect="1"/>
          </p:cNvPicPr>
          <p:nvPr/>
        </p:nvPicPr>
        <p:blipFill>
          <a:blip r:embed="rId2"/>
          <a:stretch>
            <a:fillRect/>
          </a:stretch>
        </p:blipFill>
        <p:spPr>
          <a:xfrm>
            <a:off x="3738560" y="1697026"/>
            <a:ext cx="4714875" cy="1419225"/>
          </a:xfrm>
          <a:prstGeom prst="rect">
            <a:avLst/>
          </a:prstGeom>
        </p:spPr>
      </p:pic>
      <p:pic>
        <p:nvPicPr>
          <p:cNvPr id="5" name="Picture 4"/>
          <p:cNvPicPr>
            <a:picLocks noChangeAspect="1"/>
          </p:cNvPicPr>
          <p:nvPr/>
        </p:nvPicPr>
        <p:blipFill>
          <a:blip r:embed="rId3"/>
          <a:stretch>
            <a:fillRect/>
          </a:stretch>
        </p:blipFill>
        <p:spPr>
          <a:xfrm>
            <a:off x="1309841" y="3480802"/>
            <a:ext cx="9572315" cy="3088938"/>
          </a:xfrm>
          <a:prstGeom prst="rect">
            <a:avLst/>
          </a:prstGeom>
        </p:spPr>
      </p:pic>
      <p:sp>
        <p:nvSpPr>
          <p:cNvPr id="11" name="Rectangle 10"/>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Tree>
    <p:extLst>
      <p:ext uri="{BB962C8B-B14F-4D97-AF65-F5344CB8AC3E}">
        <p14:creationId xmlns:p14="http://schemas.microsoft.com/office/powerpoint/2010/main" val="18455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24304" y="704063"/>
            <a:ext cx="8713076" cy="3965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mn-lt"/>
              </a:rPr>
              <a:t>Fund Code Maintenance - FTMFUND</a:t>
            </a:r>
            <a:endParaRPr lang="en-US" sz="4000" b="1" dirty="0">
              <a:latin typeface="+mn-lt"/>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380" y="1437731"/>
            <a:ext cx="8194775" cy="47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rot="19418087">
            <a:off x="6461" y="411630"/>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spTree>
    <p:extLst>
      <p:ext uri="{BB962C8B-B14F-4D97-AF65-F5344CB8AC3E}">
        <p14:creationId xmlns:p14="http://schemas.microsoft.com/office/powerpoint/2010/main" val="174785595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302924"/>
            <a:ext cx="12191999" cy="6985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smtClean="0">
                <a:latin typeface="+mn-lt"/>
              </a:rPr>
              <a:t>Fund Code Maintenance - FTMFUND</a:t>
            </a:r>
          </a:p>
        </p:txBody>
      </p:sp>
      <p:sp>
        <p:nvSpPr>
          <p:cNvPr id="8" name="TextBox 7"/>
          <p:cNvSpPr txBox="1"/>
          <p:nvPr/>
        </p:nvSpPr>
        <p:spPr>
          <a:xfrm>
            <a:off x="3189143" y="960169"/>
            <a:ext cx="5813707" cy="646331"/>
          </a:xfrm>
          <a:prstGeom prst="rect">
            <a:avLst/>
          </a:prstGeom>
          <a:noFill/>
        </p:spPr>
        <p:txBody>
          <a:bodyPr wrap="none" rtlCol="0">
            <a:spAutoFit/>
          </a:bodyPr>
          <a:lstStyle/>
          <a:p>
            <a:r>
              <a:rPr lang="en-US" dirty="0" smtClean="0"/>
              <a:t>Use shortcut key “F7” or click on Filter to enter query mode.</a:t>
            </a:r>
            <a:br>
              <a:rPr lang="en-US" dirty="0" smtClean="0"/>
            </a:br>
            <a:r>
              <a:rPr lang="en-US" dirty="0" smtClean="0"/>
              <a:t>Select your filter choices and press “Go” when ready.</a:t>
            </a:r>
            <a:endParaRPr lang="en-US" dirty="0"/>
          </a:p>
        </p:txBody>
      </p:sp>
      <p:sp>
        <p:nvSpPr>
          <p:cNvPr id="9" name="TextBox 8"/>
          <p:cNvSpPr txBox="1"/>
          <p:nvPr/>
        </p:nvSpPr>
        <p:spPr>
          <a:xfrm>
            <a:off x="3219920" y="2944782"/>
            <a:ext cx="5782930" cy="369332"/>
          </a:xfrm>
          <a:prstGeom prst="rect">
            <a:avLst/>
          </a:prstGeom>
          <a:noFill/>
        </p:spPr>
        <p:txBody>
          <a:bodyPr wrap="none" rtlCol="0">
            <a:spAutoFit/>
          </a:bodyPr>
          <a:lstStyle/>
          <a:p>
            <a:r>
              <a:rPr lang="en-US" dirty="0"/>
              <a:t>This will bring up the </a:t>
            </a:r>
            <a:r>
              <a:rPr lang="en-US" dirty="0" smtClean="0"/>
              <a:t>current record </a:t>
            </a:r>
            <a:r>
              <a:rPr lang="en-US" dirty="0"/>
              <a:t>for your search </a:t>
            </a:r>
            <a:r>
              <a:rPr lang="en-US" dirty="0" smtClean="0"/>
              <a:t>criteria.</a:t>
            </a:r>
            <a:endParaRPr lang="en-US" dirty="0"/>
          </a:p>
        </p:txBody>
      </p:sp>
      <p:pic>
        <p:nvPicPr>
          <p:cNvPr id="4" name="Picture 3"/>
          <p:cNvPicPr>
            <a:picLocks noChangeAspect="1"/>
          </p:cNvPicPr>
          <p:nvPr/>
        </p:nvPicPr>
        <p:blipFill>
          <a:blip r:embed="rId2"/>
          <a:stretch>
            <a:fillRect/>
          </a:stretch>
        </p:blipFill>
        <p:spPr>
          <a:xfrm>
            <a:off x="2781296" y="1582707"/>
            <a:ext cx="6629400" cy="1362075"/>
          </a:xfrm>
          <a:prstGeom prst="rect">
            <a:avLst/>
          </a:prstGeom>
        </p:spPr>
      </p:pic>
      <p:pic>
        <p:nvPicPr>
          <p:cNvPr id="6" name="Picture 5"/>
          <p:cNvPicPr>
            <a:picLocks noChangeAspect="1"/>
          </p:cNvPicPr>
          <p:nvPr/>
        </p:nvPicPr>
        <p:blipFill>
          <a:blip r:embed="rId3"/>
          <a:stretch>
            <a:fillRect/>
          </a:stretch>
        </p:blipFill>
        <p:spPr>
          <a:xfrm>
            <a:off x="2781296" y="3277826"/>
            <a:ext cx="6629400" cy="3499492"/>
          </a:xfrm>
          <a:prstGeom prst="rect">
            <a:avLst/>
          </a:prstGeom>
        </p:spPr>
      </p:pic>
      <p:sp>
        <p:nvSpPr>
          <p:cNvPr id="11" name="Rectangle 10"/>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Tree>
    <p:extLst>
      <p:ext uri="{BB962C8B-B14F-4D97-AF65-F5344CB8AC3E}">
        <p14:creationId xmlns:p14="http://schemas.microsoft.com/office/powerpoint/2010/main" val="2783844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3918" y="358331"/>
            <a:ext cx="7367163" cy="707886"/>
          </a:xfrm>
          <a:prstGeom prst="rect">
            <a:avLst/>
          </a:prstGeom>
          <a:noFill/>
        </p:spPr>
        <p:txBody>
          <a:bodyPr wrap="square" rtlCol="0">
            <a:spAutoFit/>
          </a:bodyPr>
          <a:lstStyle/>
          <a:p>
            <a:r>
              <a:rPr lang="en-US" sz="4000" b="1" dirty="0" smtClean="0"/>
              <a:t>Document Review FOIDOCH</a:t>
            </a:r>
            <a:endParaRPr lang="en-US" sz="4000" b="1" dirty="0"/>
          </a:p>
        </p:txBody>
      </p:sp>
      <p:sp>
        <p:nvSpPr>
          <p:cNvPr id="11" name="Content Placeholder 4"/>
          <p:cNvSpPr txBox="1">
            <a:spLocks/>
          </p:cNvSpPr>
          <p:nvPr/>
        </p:nvSpPr>
        <p:spPr>
          <a:xfrm>
            <a:off x="1756752" y="1155716"/>
            <a:ext cx="10579309" cy="5243517"/>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View FOIDOCH (Document History) </a:t>
            </a:r>
          </a:p>
          <a:p>
            <a:pPr lvl="1"/>
            <a:r>
              <a:rPr lang="en-US" sz="1800" dirty="0" smtClean="0"/>
              <a:t>Lists all documents associated to a specific document based on the document number</a:t>
            </a:r>
          </a:p>
          <a:p>
            <a:pPr lvl="2"/>
            <a:r>
              <a:rPr lang="en-US" sz="1800" dirty="0" smtClean="0"/>
              <a:t>Requisition number, P.O. number, Invoice number, Check number</a:t>
            </a:r>
          </a:p>
          <a:p>
            <a:pPr lvl="2"/>
            <a:r>
              <a:rPr lang="en-US" sz="1800" dirty="0" smtClean="0"/>
              <a:t>Details about each document can be viewed through the Options menu</a:t>
            </a:r>
          </a:p>
          <a:p>
            <a:endParaRPr lang="en-US" dirty="0"/>
          </a:p>
        </p:txBody>
      </p:sp>
      <p:pic>
        <p:nvPicPr>
          <p:cNvPr id="13" name="Picture 12" descr="Screen Clipping"/>
          <p:cNvPicPr>
            <a:picLocks noChangeAspect="1"/>
          </p:cNvPicPr>
          <p:nvPr/>
        </p:nvPicPr>
        <p:blipFill rotWithShape="1">
          <a:blip r:embed="rId2">
            <a:extLst>
              <a:ext uri="{28A0092B-C50C-407E-A947-70E740481C1C}">
                <a14:useLocalDpi xmlns:a14="http://schemas.microsoft.com/office/drawing/2010/main" val="0"/>
              </a:ext>
            </a:extLst>
          </a:blip>
          <a:srcRect b="37225"/>
          <a:stretch/>
        </p:blipFill>
        <p:spPr>
          <a:xfrm>
            <a:off x="1756752" y="2677498"/>
            <a:ext cx="8118873" cy="3060064"/>
          </a:xfrm>
          <a:prstGeom prst="rect">
            <a:avLst/>
          </a:prstGeom>
        </p:spPr>
      </p:pic>
      <p:sp>
        <p:nvSpPr>
          <p:cNvPr id="15" name="Rectangle 14"/>
          <p:cNvSpPr/>
          <p:nvPr/>
        </p:nvSpPr>
        <p:spPr>
          <a:xfrm rot="19418087">
            <a:off x="6461" y="411630"/>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spTree>
    <p:extLst>
      <p:ext uri="{BB962C8B-B14F-4D97-AF65-F5344CB8AC3E}">
        <p14:creationId xmlns:p14="http://schemas.microsoft.com/office/powerpoint/2010/main" val="37661647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3918" y="358331"/>
            <a:ext cx="7367163" cy="707886"/>
          </a:xfrm>
          <a:prstGeom prst="rect">
            <a:avLst/>
          </a:prstGeom>
          <a:noFill/>
        </p:spPr>
        <p:txBody>
          <a:bodyPr wrap="square" rtlCol="0">
            <a:spAutoFit/>
          </a:bodyPr>
          <a:lstStyle/>
          <a:p>
            <a:r>
              <a:rPr lang="en-US" sz="4000" b="1" dirty="0" smtClean="0"/>
              <a:t>Document Review FOIDOCH</a:t>
            </a:r>
            <a:endParaRPr lang="en-US" sz="4000" b="1" dirty="0"/>
          </a:p>
        </p:txBody>
      </p:sp>
      <p:sp>
        <p:nvSpPr>
          <p:cNvPr id="11" name="Content Placeholder 4"/>
          <p:cNvSpPr txBox="1">
            <a:spLocks/>
          </p:cNvSpPr>
          <p:nvPr/>
        </p:nvSpPr>
        <p:spPr>
          <a:xfrm>
            <a:off x="1808470" y="1229170"/>
            <a:ext cx="9818958" cy="1355651"/>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View FOIDOCH (Document History) </a:t>
            </a:r>
          </a:p>
          <a:p>
            <a:pPr lvl="1"/>
            <a:r>
              <a:rPr lang="en-US" sz="1800" dirty="0" smtClean="0"/>
              <a:t>Lists all documents associated to a specific document based on the document number</a:t>
            </a:r>
          </a:p>
          <a:p>
            <a:pPr lvl="2"/>
            <a:r>
              <a:rPr lang="en-US" sz="1800" dirty="0" smtClean="0"/>
              <a:t>Requisition number, P.O. number, Invoice number, Check number</a:t>
            </a:r>
          </a:p>
          <a:p>
            <a:pPr lvl="2"/>
            <a:r>
              <a:rPr lang="en-US" sz="1800" dirty="0" smtClean="0"/>
              <a:t>Details about each document can be viewed through the Options menu</a:t>
            </a:r>
          </a:p>
          <a:p>
            <a:endParaRPr lang="en-US" dirty="0"/>
          </a:p>
        </p:txBody>
      </p:sp>
      <p:sp>
        <p:nvSpPr>
          <p:cNvPr id="7" name="Rectangle 6"/>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pic>
        <p:nvPicPr>
          <p:cNvPr id="2" name="Picture 1"/>
          <p:cNvPicPr>
            <a:picLocks noChangeAspect="1"/>
          </p:cNvPicPr>
          <p:nvPr/>
        </p:nvPicPr>
        <p:blipFill>
          <a:blip r:embed="rId2"/>
          <a:stretch>
            <a:fillRect/>
          </a:stretch>
        </p:blipFill>
        <p:spPr>
          <a:xfrm>
            <a:off x="613186" y="2669919"/>
            <a:ext cx="11104918" cy="213140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68601507"/>
              </p:ext>
            </p:extLst>
          </p:nvPr>
        </p:nvGraphicFramePr>
        <p:xfrm>
          <a:off x="2101645" y="5031893"/>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18290246"/>
                    </a:ext>
                  </a:extLst>
                </a:gridCol>
                <a:gridCol w="4064000">
                  <a:extLst>
                    <a:ext uri="{9D8B030D-6E8A-4147-A177-3AD203B41FA5}">
                      <a16:colId xmlns:a16="http://schemas.microsoft.com/office/drawing/2014/main" val="4211238387"/>
                    </a:ext>
                  </a:extLst>
                </a:gridCol>
              </a:tblGrid>
              <a:tr h="370840">
                <a:tc>
                  <a:txBody>
                    <a:bodyPr/>
                    <a:lstStyle/>
                    <a:p>
                      <a:pPr algn="ctr"/>
                      <a:r>
                        <a:rPr lang="en-US" dirty="0" smtClean="0"/>
                        <a:t>Document Code</a:t>
                      </a:r>
                      <a:r>
                        <a:rPr lang="en-US" baseline="0" dirty="0" smtClean="0"/>
                        <a:t> </a:t>
                      </a:r>
                      <a:endParaRPr lang="en-US" dirty="0"/>
                    </a:p>
                  </a:txBody>
                  <a:tcPr/>
                </a:tc>
                <a:tc>
                  <a:txBody>
                    <a:bodyPr/>
                    <a:lstStyle/>
                    <a:p>
                      <a:pPr algn="ctr"/>
                      <a:r>
                        <a:rPr lang="en-US" dirty="0" smtClean="0"/>
                        <a:t>Description</a:t>
                      </a:r>
                      <a:endParaRPr lang="en-US" dirty="0"/>
                    </a:p>
                  </a:txBody>
                  <a:tcPr/>
                </a:tc>
                <a:extLst>
                  <a:ext uri="{0D108BD9-81ED-4DB2-BD59-A6C34878D82A}">
                    <a16:rowId xmlns:a16="http://schemas.microsoft.com/office/drawing/2014/main" val="421241753"/>
                  </a:ext>
                </a:extLst>
              </a:tr>
              <a:tr h="370840">
                <a:tc>
                  <a:txBody>
                    <a:bodyPr/>
                    <a:lstStyle/>
                    <a:p>
                      <a:pPr algn="ctr"/>
                      <a:r>
                        <a:rPr lang="en-US" dirty="0" smtClean="0"/>
                        <a:t>REQ</a:t>
                      </a:r>
                      <a:endParaRPr lang="en-US" dirty="0"/>
                    </a:p>
                  </a:txBody>
                  <a:tcPr/>
                </a:tc>
                <a:tc>
                  <a:txBody>
                    <a:bodyPr/>
                    <a:lstStyle/>
                    <a:p>
                      <a:r>
                        <a:rPr lang="en-US" dirty="0" smtClean="0"/>
                        <a:t>Requisition</a:t>
                      </a:r>
                      <a:endParaRPr lang="en-US" dirty="0"/>
                    </a:p>
                  </a:txBody>
                  <a:tcPr/>
                </a:tc>
                <a:extLst>
                  <a:ext uri="{0D108BD9-81ED-4DB2-BD59-A6C34878D82A}">
                    <a16:rowId xmlns:a16="http://schemas.microsoft.com/office/drawing/2014/main" val="1992036410"/>
                  </a:ext>
                </a:extLst>
              </a:tr>
              <a:tr h="370840">
                <a:tc>
                  <a:txBody>
                    <a:bodyPr/>
                    <a:lstStyle/>
                    <a:p>
                      <a:pPr algn="ctr"/>
                      <a:r>
                        <a:rPr lang="en-US" dirty="0" smtClean="0"/>
                        <a:t>PO</a:t>
                      </a:r>
                      <a:endParaRPr lang="en-US" dirty="0"/>
                    </a:p>
                  </a:txBody>
                  <a:tcPr/>
                </a:tc>
                <a:tc>
                  <a:txBody>
                    <a:bodyPr/>
                    <a:lstStyle/>
                    <a:p>
                      <a:r>
                        <a:rPr lang="en-US" dirty="0" smtClean="0"/>
                        <a:t>Purchase</a:t>
                      </a:r>
                      <a:r>
                        <a:rPr lang="en-US" baseline="0" dirty="0" smtClean="0"/>
                        <a:t> Order</a:t>
                      </a:r>
                      <a:endParaRPr lang="en-US" dirty="0"/>
                    </a:p>
                  </a:txBody>
                  <a:tcPr/>
                </a:tc>
                <a:extLst>
                  <a:ext uri="{0D108BD9-81ED-4DB2-BD59-A6C34878D82A}">
                    <a16:rowId xmlns:a16="http://schemas.microsoft.com/office/drawing/2014/main" val="1071198475"/>
                  </a:ext>
                </a:extLst>
              </a:tr>
              <a:tr h="370840">
                <a:tc>
                  <a:txBody>
                    <a:bodyPr/>
                    <a:lstStyle/>
                    <a:p>
                      <a:pPr algn="ctr"/>
                      <a:r>
                        <a:rPr lang="en-US" dirty="0" smtClean="0"/>
                        <a:t>INV</a:t>
                      </a:r>
                      <a:endParaRPr lang="en-US" dirty="0"/>
                    </a:p>
                  </a:txBody>
                  <a:tcPr/>
                </a:tc>
                <a:tc>
                  <a:txBody>
                    <a:bodyPr/>
                    <a:lstStyle/>
                    <a:p>
                      <a:r>
                        <a:rPr lang="en-US" dirty="0" smtClean="0"/>
                        <a:t>Invoice</a:t>
                      </a:r>
                      <a:endParaRPr lang="en-US" dirty="0"/>
                    </a:p>
                  </a:txBody>
                  <a:tcPr/>
                </a:tc>
                <a:extLst>
                  <a:ext uri="{0D108BD9-81ED-4DB2-BD59-A6C34878D82A}">
                    <a16:rowId xmlns:a16="http://schemas.microsoft.com/office/drawing/2014/main" val="243946356"/>
                  </a:ext>
                </a:extLst>
              </a:tr>
            </a:tbl>
          </a:graphicData>
        </a:graphic>
      </p:graphicFrame>
    </p:spTree>
    <p:extLst>
      <p:ext uri="{BB962C8B-B14F-4D97-AF65-F5344CB8AC3E}">
        <p14:creationId xmlns:p14="http://schemas.microsoft.com/office/powerpoint/2010/main" val="9767557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p:cNvSpPr txBox="1">
            <a:spLocks/>
          </p:cNvSpPr>
          <p:nvPr/>
        </p:nvSpPr>
        <p:spPr>
          <a:xfrm>
            <a:off x="3809814" y="641726"/>
            <a:ext cx="4567270" cy="478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mn-lt"/>
              </a:rPr>
              <a:t>AP Forms</a:t>
            </a:r>
            <a:r>
              <a:rPr lang="en-US" sz="4000" b="1" dirty="0" smtClean="0">
                <a:latin typeface="Arial Narrow" panose="020B0606020202030204" pitchFamily="34" charset="0"/>
              </a:rPr>
              <a:t> Overview</a:t>
            </a:r>
            <a:endParaRPr lang="en-US" sz="4000" b="1" dirty="0">
              <a:latin typeface="Arial Narrow" panose="020B0606020202030204" pitchFamily="34" charset="0"/>
            </a:endParaRPr>
          </a:p>
        </p:txBody>
      </p:sp>
      <p:graphicFrame>
        <p:nvGraphicFramePr>
          <p:cNvPr id="27" name="Content Placeholder 3"/>
          <p:cNvGraphicFramePr>
            <a:graphicFrameLocks/>
          </p:cNvGraphicFramePr>
          <p:nvPr>
            <p:extLst>
              <p:ext uri="{D42A27DB-BD31-4B8C-83A1-F6EECF244321}">
                <p14:modId xmlns:p14="http://schemas.microsoft.com/office/powerpoint/2010/main" val="1881761455"/>
              </p:ext>
            </p:extLst>
          </p:nvPr>
        </p:nvGraphicFramePr>
        <p:xfrm>
          <a:off x="1224116" y="2465659"/>
          <a:ext cx="9463005" cy="2534045"/>
        </p:xfrm>
        <a:graphic>
          <a:graphicData uri="http://schemas.openxmlformats.org/drawingml/2006/table">
            <a:tbl>
              <a:tblPr firstRow="1" bandRow="1">
                <a:tableStyleId>{5C22544A-7EE6-4342-B048-85BDC9FD1C3A}</a:tableStyleId>
              </a:tblPr>
              <a:tblGrid>
                <a:gridCol w="1247410">
                  <a:extLst>
                    <a:ext uri="{9D8B030D-6E8A-4147-A177-3AD203B41FA5}">
                      <a16:colId xmlns:a16="http://schemas.microsoft.com/office/drawing/2014/main" val="20000"/>
                    </a:ext>
                  </a:extLst>
                </a:gridCol>
                <a:gridCol w="8215595">
                  <a:extLst>
                    <a:ext uri="{9D8B030D-6E8A-4147-A177-3AD203B41FA5}">
                      <a16:colId xmlns:a16="http://schemas.microsoft.com/office/drawing/2014/main" val="20001"/>
                    </a:ext>
                  </a:extLst>
                </a:gridCol>
              </a:tblGrid>
              <a:tr h="405446">
                <a:tc>
                  <a:txBody>
                    <a:bodyPr/>
                    <a:lstStyle/>
                    <a:p>
                      <a:r>
                        <a:rPr lang="en-US" dirty="0" smtClean="0">
                          <a:latin typeface="+mn-lt"/>
                        </a:rPr>
                        <a:t>Form</a:t>
                      </a:r>
                      <a:endParaRPr lang="en-US" dirty="0">
                        <a:latin typeface="+mn-lt"/>
                      </a:endParaRPr>
                    </a:p>
                  </a:txBody>
                  <a:tcPr/>
                </a:tc>
                <a:tc>
                  <a:txBody>
                    <a:bodyPr/>
                    <a:lstStyle/>
                    <a:p>
                      <a:r>
                        <a:rPr lang="en-US" dirty="0" smtClean="0">
                          <a:latin typeface="+mn-lt"/>
                        </a:rPr>
                        <a:t>Description</a:t>
                      </a:r>
                      <a:endParaRPr lang="en-US" dirty="0">
                        <a:latin typeface="+mn-lt"/>
                      </a:endParaRPr>
                    </a:p>
                  </a:txBody>
                  <a:tcPr/>
                </a:tc>
                <a:extLst>
                  <a:ext uri="{0D108BD9-81ED-4DB2-BD59-A6C34878D82A}">
                    <a16:rowId xmlns:a16="http://schemas.microsoft.com/office/drawing/2014/main" val="10000"/>
                  </a:ext>
                </a:extLst>
              </a:tr>
              <a:tr h="709533">
                <a:tc>
                  <a:txBody>
                    <a:bodyPr/>
                    <a:lstStyle/>
                    <a:p>
                      <a:r>
                        <a:rPr lang="en-US" dirty="0" smtClean="0">
                          <a:latin typeface="+mn-lt"/>
                        </a:rPr>
                        <a:t>FTMVEND</a:t>
                      </a:r>
                      <a:endParaRPr lang="en-US" dirty="0">
                        <a:latin typeface="+mn-lt"/>
                      </a:endParaRPr>
                    </a:p>
                  </a:txBody>
                  <a:tcPr/>
                </a:tc>
                <a:tc>
                  <a:txBody>
                    <a:bodyPr/>
                    <a:lstStyle/>
                    <a:p>
                      <a:r>
                        <a:rPr lang="en-US" dirty="0" smtClean="0">
                          <a:latin typeface="+mn-lt"/>
                        </a:rPr>
                        <a:t>Use the Vendor Maintenance Form to view vendor default information</a:t>
                      </a:r>
                      <a:r>
                        <a:rPr lang="en-US" baseline="0" dirty="0" smtClean="0">
                          <a:latin typeface="+mn-lt"/>
                        </a:rPr>
                        <a:t>, text, and addresses</a:t>
                      </a:r>
                      <a:r>
                        <a:rPr lang="en-US" dirty="0" smtClean="0">
                          <a:latin typeface="+mn-lt"/>
                        </a:rPr>
                        <a:t>. </a:t>
                      </a:r>
                    </a:p>
                  </a:txBody>
                  <a:tcPr/>
                </a:tc>
                <a:extLst>
                  <a:ext uri="{0D108BD9-81ED-4DB2-BD59-A6C34878D82A}">
                    <a16:rowId xmlns:a16="http://schemas.microsoft.com/office/drawing/2014/main" val="10001"/>
                  </a:ext>
                </a:extLst>
              </a:tr>
              <a:tr h="709533">
                <a:tc>
                  <a:txBody>
                    <a:bodyPr/>
                    <a:lstStyle/>
                    <a:p>
                      <a:r>
                        <a:rPr lang="en-US" dirty="0" smtClean="0">
                          <a:latin typeface="+mn-lt"/>
                        </a:rPr>
                        <a:t>FAIVNDH</a:t>
                      </a:r>
                      <a:endParaRPr lang="en-US" dirty="0">
                        <a:latin typeface="+mn-lt"/>
                      </a:endParaRPr>
                    </a:p>
                  </a:txBody>
                  <a:tcPr/>
                </a:tc>
                <a:tc>
                  <a:txBody>
                    <a:bodyPr/>
                    <a:lstStyle/>
                    <a:p>
                      <a:r>
                        <a:rPr lang="en-US" dirty="0" smtClean="0">
                          <a:latin typeface="+mn-lt"/>
                        </a:rPr>
                        <a:t>Use the Vendor Detail History Form to view invoice status</a:t>
                      </a:r>
                      <a:r>
                        <a:rPr lang="en-US" baseline="0" dirty="0" smtClean="0">
                          <a:latin typeface="+mn-lt"/>
                        </a:rPr>
                        <a:t> and payment history</a:t>
                      </a:r>
                      <a:r>
                        <a:rPr lang="en-US" dirty="0" smtClean="0">
                          <a:latin typeface="+mn-lt"/>
                        </a:rPr>
                        <a:t>.</a:t>
                      </a:r>
                    </a:p>
                  </a:txBody>
                  <a:tcPr/>
                </a:tc>
                <a:extLst>
                  <a:ext uri="{0D108BD9-81ED-4DB2-BD59-A6C34878D82A}">
                    <a16:rowId xmlns:a16="http://schemas.microsoft.com/office/drawing/2014/main" val="10002"/>
                  </a:ext>
                </a:extLst>
              </a:tr>
              <a:tr h="709533">
                <a:tc>
                  <a:txBody>
                    <a:bodyPr/>
                    <a:lstStyle/>
                    <a:p>
                      <a:r>
                        <a:rPr lang="en-US" dirty="0" smtClean="0">
                          <a:latin typeface="+mn-lt"/>
                        </a:rPr>
                        <a:t>FGIENCD</a:t>
                      </a:r>
                      <a:endParaRPr lang="en-US" dirty="0">
                        <a:latin typeface="+mn-lt"/>
                      </a:endParaRPr>
                    </a:p>
                  </a:txBody>
                  <a:tcPr/>
                </a:tc>
                <a:tc>
                  <a:txBody>
                    <a:bodyPr/>
                    <a:lstStyle/>
                    <a:p>
                      <a:r>
                        <a:rPr lang="en-US" dirty="0" smtClean="0">
                          <a:latin typeface="+mn-lt"/>
                        </a:rPr>
                        <a:t>Use the Detail Encumbrance</a:t>
                      </a:r>
                      <a:r>
                        <a:rPr lang="en-US" baseline="0" dirty="0" smtClean="0">
                          <a:latin typeface="+mn-lt"/>
                        </a:rPr>
                        <a:t> </a:t>
                      </a:r>
                      <a:r>
                        <a:rPr lang="en-US" dirty="0" smtClean="0">
                          <a:latin typeface="+mn-lt"/>
                        </a:rPr>
                        <a:t>Activity Form to view available balance</a:t>
                      </a:r>
                      <a:r>
                        <a:rPr lang="en-US" baseline="0" dirty="0" smtClean="0">
                          <a:latin typeface="+mn-lt"/>
                        </a:rPr>
                        <a:t> on </a:t>
                      </a:r>
                      <a:r>
                        <a:rPr lang="en-US" dirty="0" smtClean="0">
                          <a:latin typeface="+mn-lt"/>
                        </a:rPr>
                        <a:t>POs</a:t>
                      </a:r>
                      <a:r>
                        <a:rPr lang="en-US" baseline="0" dirty="0" smtClean="0">
                          <a:latin typeface="+mn-lt"/>
                        </a:rPr>
                        <a:t> </a:t>
                      </a:r>
                      <a:r>
                        <a:rPr lang="en-US" dirty="0" smtClean="0">
                          <a:latin typeface="+mn-lt"/>
                        </a:rPr>
                        <a:t>and travel encumbrances.</a:t>
                      </a:r>
                    </a:p>
                  </a:txBody>
                  <a:tcPr/>
                </a:tc>
                <a:extLst>
                  <a:ext uri="{0D108BD9-81ED-4DB2-BD59-A6C34878D82A}">
                    <a16:rowId xmlns:a16="http://schemas.microsoft.com/office/drawing/2014/main" val="10003"/>
                  </a:ext>
                </a:extLst>
              </a:tr>
            </a:tbl>
          </a:graphicData>
        </a:graphic>
      </p:graphicFrame>
      <p:sp>
        <p:nvSpPr>
          <p:cNvPr id="5" name="Rectangle 4"/>
          <p:cNvSpPr/>
          <p:nvPr/>
        </p:nvSpPr>
        <p:spPr>
          <a:xfrm rot="19418087">
            <a:off x="-68305" y="909665"/>
            <a:ext cx="2669320"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rgbClr val="00B050"/>
                </a:solidFill>
                <a:effectLst/>
              </a:rPr>
              <a:t>Banner 8 &amp; 9</a:t>
            </a:r>
            <a:endParaRPr lang="en-US" sz="3600" b="1" cap="none" spc="0" dirty="0">
              <a:ln/>
              <a:solidFill>
                <a:srgbClr val="00B050"/>
              </a:solidFill>
              <a:effectLst/>
            </a:endParaRPr>
          </a:p>
        </p:txBody>
      </p:sp>
    </p:spTree>
    <p:extLst>
      <p:ext uri="{BB962C8B-B14F-4D97-AF65-F5344CB8AC3E}">
        <p14:creationId xmlns:p14="http://schemas.microsoft.com/office/powerpoint/2010/main" val="8688759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3918" y="358331"/>
            <a:ext cx="7367163" cy="707886"/>
          </a:xfrm>
          <a:prstGeom prst="rect">
            <a:avLst/>
          </a:prstGeom>
          <a:noFill/>
        </p:spPr>
        <p:txBody>
          <a:bodyPr wrap="square" rtlCol="0">
            <a:spAutoFit/>
          </a:bodyPr>
          <a:lstStyle/>
          <a:p>
            <a:r>
              <a:rPr lang="en-US" sz="4000" b="1" dirty="0" smtClean="0"/>
              <a:t>Vendor Maintenance FTMVEND</a:t>
            </a:r>
            <a:endParaRPr lang="en-US" sz="4000" b="1" dirty="0"/>
          </a:p>
        </p:txBody>
      </p:sp>
      <p:sp>
        <p:nvSpPr>
          <p:cNvPr id="7" name="Rectangle 6"/>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a:ln/>
                <a:solidFill>
                  <a:schemeClr val="accent4"/>
                </a:solidFill>
              </a:rPr>
              <a:t>Banner 8</a:t>
            </a:r>
            <a:endParaRPr lang="en-US" sz="3600" b="1" dirty="0">
              <a:ln/>
              <a:solidFill>
                <a:schemeClr val="accent4"/>
              </a:solidFill>
            </a:endParaRPr>
          </a:p>
        </p:txBody>
      </p:sp>
      <p:pic>
        <p:nvPicPr>
          <p:cNvPr id="3" name="Picture 2"/>
          <p:cNvPicPr>
            <a:picLocks noChangeAspect="1"/>
          </p:cNvPicPr>
          <p:nvPr/>
        </p:nvPicPr>
        <p:blipFill>
          <a:blip r:embed="rId2"/>
          <a:stretch>
            <a:fillRect/>
          </a:stretch>
        </p:blipFill>
        <p:spPr>
          <a:xfrm>
            <a:off x="578880" y="1342104"/>
            <a:ext cx="11308319" cy="5831232"/>
          </a:xfrm>
          <a:prstGeom prst="rect">
            <a:avLst/>
          </a:prstGeom>
        </p:spPr>
      </p:pic>
    </p:spTree>
    <p:extLst>
      <p:ext uri="{BB962C8B-B14F-4D97-AF65-F5344CB8AC3E}">
        <p14:creationId xmlns:p14="http://schemas.microsoft.com/office/powerpoint/2010/main" val="417615412"/>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3918" y="358331"/>
            <a:ext cx="7367163" cy="707886"/>
          </a:xfrm>
          <a:prstGeom prst="rect">
            <a:avLst/>
          </a:prstGeom>
          <a:noFill/>
        </p:spPr>
        <p:txBody>
          <a:bodyPr wrap="square" rtlCol="0">
            <a:spAutoFit/>
          </a:bodyPr>
          <a:lstStyle/>
          <a:p>
            <a:r>
              <a:rPr lang="en-US" sz="4000" b="1" dirty="0" smtClean="0"/>
              <a:t>Vendor Maintenance FTMVEND</a:t>
            </a:r>
            <a:endParaRPr lang="en-US" sz="4000" b="1" dirty="0"/>
          </a:p>
        </p:txBody>
      </p:sp>
      <p:sp>
        <p:nvSpPr>
          <p:cNvPr id="7" name="Rectangle 6"/>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
        <p:nvSpPr>
          <p:cNvPr id="14" name="TextBox 13"/>
          <p:cNvSpPr txBox="1"/>
          <p:nvPr/>
        </p:nvSpPr>
        <p:spPr>
          <a:xfrm>
            <a:off x="1569260" y="6208448"/>
            <a:ext cx="9350477" cy="369332"/>
          </a:xfrm>
          <a:prstGeom prst="rect">
            <a:avLst/>
          </a:prstGeom>
          <a:noFill/>
        </p:spPr>
        <p:txBody>
          <a:bodyPr wrap="square" rtlCol="0">
            <a:spAutoFit/>
          </a:bodyPr>
          <a:lstStyle/>
          <a:p>
            <a:r>
              <a:rPr lang="en-US" dirty="0" smtClean="0">
                <a:solidFill>
                  <a:srgbClr val="FF0000"/>
                </a:solidFill>
              </a:rPr>
              <a:t>Vendor </a:t>
            </a:r>
            <a:r>
              <a:rPr lang="en-US" dirty="0" err="1" smtClean="0">
                <a:solidFill>
                  <a:srgbClr val="FF0000"/>
                </a:solidFill>
              </a:rPr>
              <a:t>Maint</a:t>
            </a:r>
            <a:r>
              <a:rPr lang="en-US" dirty="0" smtClean="0">
                <a:solidFill>
                  <a:srgbClr val="FF0000"/>
                </a:solidFill>
              </a:rPr>
              <a:t> Tab </a:t>
            </a:r>
            <a:r>
              <a:rPr lang="en-US" dirty="0" smtClean="0"/>
              <a:t>– view vendor defaults and text          </a:t>
            </a:r>
            <a:r>
              <a:rPr lang="en-US" dirty="0" smtClean="0">
                <a:solidFill>
                  <a:srgbClr val="FF0000"/>
                </a:solidFill>
              </a:rPr>
              <a:t>Address Tabs </a:t>
            </a:r>
            <a:r>
              <a:rPr lang="en-US" dirty="0" smtClean="0"/>
              <a:t>– view all address types</a:t>
            </a:r>
            <a:endParaRPr lang="en-US" dirty="0"/>
          </a:p>
        </p:txBody>
      </p:sp>
      <p:pic>
        <p:nvPicPr>
          <p:cNvPr id="15" name="Picture 14"/>
          <p:cNvPicPr>
            <a:picLocks noChangeAspect="1"/>
          </p:cNvPicPr>
          <p:nvPr/>
        </p:nvPicPr>
        <p:blipFill>
          <a:blip r:embed="rId2"/>
          <a:stretch>
            <a:fillRect/>
          </a:stretch>
        </p:blipFill>
        <p:spPr>
          <a:xfrm>
            <a:off x="654859" y="1254865"/>
            <a:ext cx="11179278" cy="4953583"/>
          </a:xfrm>
          <a:prstGeom prst="rect">
            <a:avLst/>
          </a:prstGeom>
        </p:spPr>
      </p:pic>
    </p:spTree>
    <p:extLst>
      <p:ext uri="{BB962C8B-B14F-4D97-AF65-F5344CB8AC3E}">
        <p14:creationId xmlns:p14="http://schemas.microsoft.com/office/powerpoint/2010/main" val="313463632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4406" y="380852"/>
            <a:ext cx="9913799" cy="707886"/>
          </a:xfrm>
          <a:prstGeom prst="rect">
            <a:avLst/>
          </a:prstGeom>
          <a:noFill/>
        </p:spPr>
        <p:txBody>
          <a:bodyPr wrap="square" rtlCol="0">
            <a:spAutoFit/>
          </a:bodyPr>
          <a:lstStyle/>
          <a:p>
            <a:r>
              <a:rPr lang="en-US" sz="4000" b="1" dirty="0" smtClean="0"/>
              <a:t>Vendor Maintenance FTMVEND – View Text</a:t>
            </a:r>
            <a:endParaRPr lang="en-US" sz="1600" b="1" dirty="0"/>
          </a:p>
        </p:txBody>
      </p:sp>
      <p:sp>
        <p:nvSpPr>
          <p:cNvPr id="7" name="Rectangle 6"/>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
        <p:nvSpPr>
          <p:cNvPr id="5" name="TextBox 4"/>
          <p:cNvSpPr txBox="1"/>
          <p:nvPr/>
        </p:nvSpPr>
        <p:spPr>
          <a:xfrm>
            <a:off x="1914406" y="1209368"/>
            <a:ext cx="7509813" cy="369332"/>
          </a:xfrm>
          <a:prstGeom prst="rect">
            <a:avLst/>
          </a:prstGeom>
          <a:noFill/>
        </p:spPr>
        <p:txBody>
          <a:bodyPr wrap="square" rtlCol="0">
            <a:spAutoFit/>
          </a:bodyPr>
          <a:lstStyle/>
          <a:p>
            <a:r>
              <a:rPr lang="en-US" dirty="0" smtClean="0"/>
              <a:t>		</a:t>
            </a:r>
            <a:r>
              <a:rPr lang="en-US" dirty="0" smtClean="0">
                <a:solidFill>
                  <a:srgbClr val="FF0000"/>
                </a:solidFill>
              </a:rPr>
              <a:t>1.  Select Related Option 	 2. Select Text</a:t>
            </a:r>
            <a:endParaRPr lang="en-US" dirty="0">
              <a:solidFill>
                <a:srgbClr val="FF0000"/>
              </a:solidFill>
            </a:endParaRPr>
          </a:p>
        </p:txBody>
      </p:sp>
      <p:pic>
        <p:nvPicPr>
          <p:cNvPr id="8" name="Picture 7"/>
          <p:cNvPicPr>
            <a:picLocks noChangeAspect="1"/>
          </p:cNvPicPr>
          <p:nvPr/>
        </p:nvPicPr>
        <p:blipFill>
          <a:blip r:embed="rId2"/>
          <a:stretch>
            <a:fillRect/>
          </a:stretch>
        </p:blipFill>
        <p:spPr>
          <a:xfrm>
            <a:off x="1247775" y="1802989"/>
            <a:ext cx="10580430" cy="3653913"/>
          </a:xfrm>
          <a:prstGeom prst="rect">
            <a:avLst/>
          </a:prstGeom>
        </p:spPr>
      </p:pic>
    </p:spTree>
    <p:extLst>
      <p:ext uri="{BB962C8B-B14F-4D97-AF65-F5344CB8AC3E}">
        <p14:creationId xmlns:p14="http://schemas.microsoft.com/office/powerpoint/2010/main" val="11361496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199" y="357766"/>
            <a:ext cx="8229600" cy="754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mn-lt"/>
              </a:rPr>
              <a:t>Login Changes</a:t>
            </a:r>
            <a:endParaRPr lang="en-US" sz="4000" b="1" dirty="0">
              <a:latin typeface="+mn-lt"/>
            </a:endParaRPr>
          </a:p>
        </p:txBody>
      </p:sp>
      <p:sp>
        <p:nvSpPr>
          <p:cNvPr id="10" name="Rectangle 9"/>
          <p:cNvSpPr/>
          <p:nvPr/>
        </p:nvSpPr>
        <p:spPr>
          <a:xfrm rot="19418087">
            <a:off x="73256" y="1612615"/>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pic>
        <p:nvPicPr>
          <p:cNvPr id="2" name="Picture 1"/>
          <p:cNvPicPr>
            <a:picLocks noChangeAspect="1"/>
          </p:cNvPicPr>
          <p:nvPr/>
        </p:nvPicPr>
        <p:blipFill>
          <a:blip r:embed="rId2"/>
          <a:stretch>
            <a:fillRect/>
          </a:stretch>
        </p:blipFill>
        <p:spPr>
          <a:xfrm>
            <a:off x="1981198" y="1111827"/>
            <a:ext cx="3286125" cy="1933575"/>
          </a:xfrm>
          <a:prstGeom prst="rect">
            <a:avLst/>
          </a:prstGeom>
        </p:spPr>
      </p:pic>
      <p:sp>
        <p:nvSpPr>
          <p:cNvPr id="3" name="TextBox 2"/>
          <p:cNvSpPr txBox="1"/>
          <p:nvPr/>
        </p:nvSpPr>
        <p:spPr>
          <a:xfrm>
            <a:off x="5002924" y="1303282"/>
            <a:ext cx="5207875" cy="369332"/>
          </a:xfrm>
          <a:prstGeom prst="rect">
            <a:avLst/>
          </a:prstGeom>
          <a:noFill/>
        </p:spPr>
        <p:txBody>
          <a:bodyPr wrap="square" rtlCol="0">
            <a:spAutoFit/>
          </a:bodyPr>
          <a:lstStyle/>
          <a:p>
            <a:r>
              <a:rPr lang="en-US" dirty="0" smtClean="0"/>
              <a:t>Banner 8 used to have it’s unique authentication</a:t>
            </a:r>
            <a:endParaRPr lang="en-US" dirty="0"/>
          </a:p>
        </p:txBody>
      </p:sp>
      <p:sp>
        <p:nvSpPr>
          <p:cNvPr id="7" name="Rectangle 6"/>
          <p:cNvSpPr/>
          <p:nvPr/>
        </p:nvSpPr>
        <p:spPr>
          <a:xfrm rot="19418087">
            <a:off x="73254" y="3546189"/>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pic>
        <p:nvPicPr>
          <p:cNvPr id="9" name="Picture 8"/>
          <p:cNvPicPr>
            <a:picLocks noChangeAspect="1"/>
          </p:cNvPicPr>
          <p:nvPr/>
        </p:nvPicPr>
        <p:blipFill>
          <a:blip r:embed="rId3"/>
          <a:stretch>
            <a:fillRect/>
          </a:stretch>
        </p:blipFill>
        <p:spPr>
          <a:xfrm>
            <a:off x="2252662" y="3045400"/>
            <a:ext cx="4400550" cy="3048000"/>
          </a:xfrm>
          <a:prstGeom prst="rect">
            <a:avLst/>
          </a:prstGeom>
        </p:spPr>
      </p:pic>
      <p:sp>
        <p:nvSpPr>
          <p:cNvPr id="11" name="TextBox 10"/>
          <p:cNvSpPr txBox="1"/>
          <p:nvPr/>
        </p:nvSpPr>
        <p:spPr>
          <a:xfrm>
            <a:off x="6739944" y="3053309"/>
            <a:ext cx="3013656" cy="923330"/>
          </a:xfrm>
          <a:prstGeom prst="rect">
            <a:avLst/>
          </a:prstGeom>
          <a:noFill/>
        </p:spPr>
        <p:txBody>
          <a:bodyPr wrap="square" rtlCol="0">
            <a:spAutoFit/>
          </a:bodyPr>
          <a:lstStyle/>
          <a:p>
            <a:r>
              <a:rPr lang="en-US" dirty="0" smtClean="0"/>
              <a:t>Banner 9 authentication has been changed to your email username and password</a:t>
            </a:r>
            <a:endParaRPr lang="en-US" dirty="0"/>
          </a:p>
        </p:txBody>
      </p:sp>
    </p:spTree>
    <p:extLst>
      <p:ext uri="{BB962C8B-B14F-4D97-AF65-F5344CB8AC3E}">
        <p14:creationId xmlns:p14="http://schemas.microsoft.com/office/powerpoint/2010/main" val="1461081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8142" y="380852"/>
            <a:ext cx="10840063" cy="1323439"/>
          </a:xfrm>
          <a:prstGeom prst="rect">
            <a:avLst/>
          </a:prstGeom>
          <a:noFill/>
        </p:spPr>
        <p:txBody>
          <a:bodyPr wrap="square" rtlCol="0">
            <a:spAutoFit/>
          </a:bodyPr>
          <a:lstStyle/>
          <a:p>
            <a:pPr algn="ctr"/>
            <a:r>
              <a:rPr lang="en-US" sz="4000" b="1" dirty="0" smtClean="0"/>
              <a:t>Vendor Maintenance FTMVEND – </a:t>
            </a:r>
          </a:p>
          <a:p>
            <a:pPr algn="ctr"/>
            <a:r>
              <a:rPr lang="en-US" sz="4000" b="1" dirty="0" smtClean="0"/>
              <a:t>View Addresses</a:t>
            </a:r>
            <a:endParaRPr lang="en-US" sz="1600" b="1" dirty="0"/>
          </a:p>
        </p:txBody>
      </p:sp>
      <p:sp>
        <p:nvSpPr>
          <p:cNvPr id="7" name="Rectangle 6"/>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pic>
        <p:nvPicPr>
          <p:cNvPr id="2" name="Picture 1"/>
          <p:cNvPicPr>
            <a:picLocks noChangeAspect="1"/>
          </p:cNvPicPr>
          <p:nvPr/>
        </p:nvPicPr>
        <p:blipFill>
          <a:blip r:embed="rId2"/>
          <a:stretch>
            <a:fillRect/>
          </a:stretch>
        </p:blipFill>
        <p:spPr>
          <a:xfrm>
            <a:off x="619431" y="1743076"/>
            <a:ext cx="11208773" cy="4996938"/>
          </a:xfrm>
          <a:prstGeom prst="rect">
            <a:avLst/>
          </a:prstGeom>
        </p:spPr>
      </p:pic>
      <p:sp>
        <p:nvSpPr>
          <p:cNvPr id="3" name="Left Arrow 2"/>
          <p:cNvSpPr/>
          <p:nvPr/>
        </p:nvSpPr>
        <p:spPr>
          <a:xfrm>
            <a:off x="2344993" y="6450505"/>
            <a:ext cx="766916" cy="2895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4039609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3918" y="358331"/>
            <a:ext cx="7367163" cy="707886"/>
          </a:xfrm>
          <a:prstGeom prst="rect">
            <a:avLst/>
          </a:prstGeom>
          <a:noFill/>
        </p:spPr>
        <p:txBody>
          <a:bodyPr wrap="square" rtlCol="0">
            <a:spAutoFit/>
          </a:bodyPr>
          <a:lstStyle/>
          <a:p>
            <a:r>
              <a:rPr lang="en-US" sz="4000" b="1" dirty="0" smtClean="0"/>
              <a:t>Vendor Detail History FAIVNDH</a:t>
            </a:r>
            <a:endParaRPr lang="en-US" sz="4000" b="1" dirty="0"/>
          </a:p>
        </p:txBody>
      </p:sp>
      <p:sp>
        <p:nvSpPr>
          <p:cNvPr id="7" name="Rectangle 6"/>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a:ln/>
                <a:solidFill>
                  <a:schemeClr val="accent4"/>
                </a:solidFill>
              </a:rPr>
              <a:t>Banner 8</a:t>
            </a:r>
            <a:endParaRPr lang="en-US" sz="3600" b="1" dirty="0">
              <a:ln/>
              <a:solidFill>
                <a:schemeClr val="accent4"/>
              </a:solidFill>
            </a:endParaRPr>
          </a:p>
        </p:txBody>
      </p:sp>
      <p:pic>
        <p:nvPicPr>
          <p:cNvPr id="2" name="Picture 1"/>
          <p:cNvPicPr>
            <a:picLocks noChangeAspect="1"/>
          </p:cNvPicPr>
          <p:nvPr/>
        </p:nvPicPr>
        <p:blipFill>
          <a:blip r:embed="rId2"/>
          <a:stretch>
            <a:fillRect/>
          </a:stretch>
        </p:blipFill>
        <p:spPr>
          <a:xfrm>
            <a:off x="471948" y="1356852"/>
            <a:ext cx="11030351" cy="5397909"/>
          </a:xfrm>
          <a:prstGeom prst="rect">
            <a:avLst/>
          </a:prstGeom>
        </p:spPr>
      </p:pic>
    </p:spTree>
    <p:extLst>
      <p:ext uri="{BB962C8B-B14F-4D97-AF65-F5344CB8AC3E}">
        <p14:creationId xmlns:p14="http://schemas.microsoft.com/office/powerpoint/2010/main" val="2541652833"/>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63919" y="373079"/>
            <a:ext cx="7094482" cy="707886"/>
          </a:xfrm>
          <a:prstGeom prst="rect">
            <a:avLst/>
          </a:prstGeom>
          <a:noFill/>
        </p:spPr>
        <p:txBody>
          <a:bodyPr wrap="square" rtlCol="0">
            <a:spAutoFit/>
          </a:bodyPr>
          <a:lstStyle/>
          <a:p>
            <a:r>
              <a:rPr lang="en-US" sz="4000" b="1" dirty="0"/>
              <a:t>Vendor Detail History </a:t>
            </a:r>
            <a:r>
              <a:rPr lang="en-US" sz="4000" b="1" dirty="0" smtClean="0"/>
              <a:t>FAIVNDH</a:t>
            </a:r>
            <a:endParaRPr lang="en-US" sz="4000" b="1" dirty="0"/>
          </a:p>
        </p:txBody>
      </p:sp>
      <p:sp>
        <p:nvSpPr>
          <p:cNvPr id="7" name="Rectangle 6"/>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pic>
        <p:nvPicPr>
          <p:cNvPr id="2" name="Picture 1"/>
          <p:cNvPicPr>
            <a:picLocks noChangeAspect="1"/>
          </p:cNvPicPr>
          <p:nvPr/>
        </p:nvPicPr>
        <p:blipFill>
          <a:blip r:embed="rId2"/>
          <a:stretch>
            <a:fillRect/>
          </a:stretch>
        </p:blipFill>
        <p:spPr>
          <a:xfrm>
            <a:off x="530942" y="1387060"/>
            <a:ext cx="11105536" cy="4564827"/>
          </a:xfrm>
          <a:prstGeom prst="rect">
            <a:avLst/>
          </a:prstGeom>
        </p:spPr>
      </p:pic>
      <p:sp>
        <p:nvSpPr>
          <p:cNvPr id="3" name="Left Arrow 2"/>
          <p:cNvSpPr/>
          <p:nvPr/>
        </p:nvSpPr>
        <p:spPr>
          <a:xfrm>
            <a:off x="2315498" y="5678129"/>
            <a:ext cx="766916" cy="27375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3050622">
            <a:off x="11645412" y="1826782"/>
            <a:ext cx="270102" cy="7781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0589344" y="914400"/>
            <a:ext cx="330393" cy="7910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50548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4406" y="358331"/>
            <a:ext cx="8416675" cy="707886"/>
          </a:xfrm>
          <a:prstGeom prst="rect">
            <a:avLst/>
          </a:prstGeom>
          <a:noFill/>
        </p:spPr>
        <p:txBody>
          <a:bodyPr wrap="square" rtlCol="0">
            <a:spAutoFit/>
          </a:bodyPr>
          <a:lstStyle/>
          <a:p>
            <a:r>
              <a:rPr lang="en-US" sz="4000" b="1" dirty="0" smtClean="0"/>
              <a:t>Detail Encumbrance Activity FGIENCD</a:t>
            </a:r>
            <a:endParaRPr lang="en-US" sz="4000" b="1" dirty="0"/>
          </a:p>
        </p:txBody>
      </p:sp>
      <p:sp>
        <p:nvSpPr>
          <p:cNvPr id="7" name="Rectangle 6"/>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a:ln/>
                <a:solidFill>
                  <a:schemeClr val="accent4"/>
                </a:solidFill>
              </a:rPr>
              <a:t>Banner 8</a:t>
            </a:r>
            <a:endParaRPr lang="en-US" sz="3600" b="1" dirty="0">
              <a:ln/>
              <a:solidFill>
                <a:schemeClr val="accent4"/>
              </a:solidFill>
            </a:endParaRPr>
          </a:p>
        </p:txBody>
      </p:sp>
      <p:pic>
        <p:nvPicPr>
          <p:cNvPr id="3" name="Picture 2"/>
          <p:cNvPicPr>
            <a:picLocks noChangeAspect="1"/>
          </p:cNvPicPr>
          <p:nvPr/>
        </p:nvPicPr>
        <p:blipFill>
          <a:blip r:embed="rId2"/>
          <a:stretch>
            <a:fillRect/>
          </a:stretch>
        </p:blipFill>
        <p:spPr>
          <a:xfrm>
            <a:off x="957202" y="1272694"/>
            <a:ext cx="10795820" cy="5408325"/>
          </a:xfrm>
          <a:prstGeom prst="rect">
            <a:avLst/>
          </a:prstGeom>
        </p:spPr>
      </p:pic>
    </p:spTree>
    <p:extLst>
      <p:ext uri="{BB962C8B-B14F-4D97-AF65-F5344CB8AC3E}">
        <p14:creationId xmlns:p14="http://schemas.microsoft.com/office/powerpoint/2010/main" val="3538960305"/>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14406" y="373079"/>
            <a:ext cx="8143995" cy="707886"/>
          </a:xfrm>
          <a:prstGeom prst="rect">
            <a:avLst/>
          </a:prstGeom>
          <a:noFill/>
        </p:spPr>
        <p:txBody>
          <a:bodyPr wrap="square" rtlCol="0">
            <a:spAutoFit/>
          </a:bodyPr>
          <a:lstStyle/>
          <a:p>
            <a:r>
              <a:rPr lang="en-US" sz="4000" b="1" dirty="0"/>
              <a:t>Detail Encumbrance Activity </a:t>
            </a:r>
            <a:r>
              <a:rPr lang="en-US" sz="4000" b="1" dirty="0" smtClean="0"/>
              <a:t>FGIENCD</a:t>
            </a:r>
            <a:endParaRPr lang="en-US" sz="4000" b="1" dirty="0"/>
          </a:p>
        </p:txBody>
      </p:sp>
      <p:sp>
        <p:nvSpPr>
          <p:cNvPr id="7" name="Rectangle 6"/>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pic>
        <p:nvPicPr>
          <p:cNvPr id="9" name="Picture 8"/>
          <p:cNvPicPr>
            <a:picLocks noChangeAspect="1"/>
          </p:cNvPicPr>
          <p:nvPr/>
        </p:nvPicPr>
        <p:blipFill>
          <a:blip r:embed="rId2"/>
          <a:stretch>
            <a:fillRect/>
          </a:stretch>
        </p:blipFill>
        <p:spPr>
          <a:xfrm>
            <a:off x="1146500" y="4202874"/>
            <a:ext cx="10648336" cy="2622939"/>
          </a:xfrm>
          <a:prstGeom prst="rect">
            <a:avLst/>
          </a:prstGeom>
        </p:spPr>
      </p:pic>
      <p:pic>
        <p:nvPicPr>
          <p:cNvPr id="8" name="Picture 7"/>
          <p:cNvPicPr>
            <a:picLocks noChangeAspect="1"/>
          </p:cNvPicPr>
          <p:nvPr/>
        </p:nvPicPr>
        <p:blipFill>
          <a:blip r:embed="rId3"/>
          <a:stretch>
            <a:fillRect/>
          </a:stretch>
        </p:blipFill>
        <p:spPr>
          <a:xfrm>
            <a:off x="1146500" y="966926"/>
            <a:ext cx="10538098" cy="3154096"/>
          </a:xfrm>
          <a:prstGeom prst="rect">
            <a:avLst/>
          </a:prstGeom>
        </p:spPr>
      </p:pic>
      <p:sp>
        <p:nvSpPr>
          <p:cNvPr id="10" name="Left Arrow 9"/>
          <p:cNvSpPr/>
          <p:nvPr/>
        </p:nvSpPr>
        <p:spPr>
          <a:xfrm>
            <a:off x="3111911" y="3871948"/>
            <a:ext cx="811160" cy="2490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111911" y="6608926"/>
            <a:ext cx="811160" cy="2490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67236"/>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909339" y="142058"/>
            <a:ext cx="8229600" cy="71249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Arial Narrow" panose="020B0606020202030204" pitchFamily="34" charset="0"/>
              </a:rPr>
              <a:t>Shortcuts</a:t>
            </a:r>
            <a:endParaRPr lang="en-US" sz="4000" b="1" dirty="0">
              <a:latin typeface="Arial Narrow" panose="020B0606020202030204" pitchFamily="34" charset="0"/>
            </a:endParaRPr>
          </a:p>
        </p:txBody>
      </p:sp>
      <p:sp>
        <p:nvSpPr>
          <p:cNvPr id="5" name="Rectangle 4"/>
          <p:cNvSpPr/>
          <p:nvPr/>
        </p:nvSpPr>
        <p:spPr>
          <a:xfrm rot="19418087">
            <a:off x="-201377" y="531391"/>
            <a:ext cx="2669320"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rgbClr val="00B050"/>
                </a:solidFill>
                <a:effectLst/>
              </a:rPr>
              <a:t>Banner 8 &amp; 9</a:t>
            </a:r>
            <a:endParaRPr lang="en-US" sz="3600" b="1" cap="none" spc="0" dirty="0">
              <a:ln/>
              <a:solidFill>
                <a:srgbClr val="00B050"/>
              </a:solidFill>
              <a:effectLst/>
            </a:endParaRPr>
          </a:p>
        </p:txBody>
      </p:sp>
      <p:pic>
        <p:nvPicPr>
          <p:cNvPr id="2" name="Picture 1"/>
          <p:cNvPicPr>
            <a:picLocks noChangeAspect="1"/>
          </p:cNvPicPr>
          <p:nvPr/>
        </p:nvPicPr>
        <p:blipFill>
          <a:blip r:embed="rId2"/>
          <a:stretch>
            <a:fillRect/>
          </a:stretch>
        </p:blipFill>
        <p:spPr>
          <a:xfrm>
            <a:off x="1640732" y="698429"/>
            <a:ext cx="4528839" cy="6159571"/>
          </a:xfrm>
          <a:prstGeom prst="rect">
            <a:avLst/>
          </a:prstGeom>
        </p:spPr>
      </p:pic>
      <p:pic>
        <p:nvPicPr>
          <p:cNvPr id="3" name="Picture 2"/>
          <p:cNvPicPr>
            <a:picLocks noChangeAspect="1"/>
          </p:cNvPicPr>
          <p:nvPr/>
        </p:nvPicPr>
        <p:blipFill>
          <a:blip r:embed="rId3"/>
          <a:stretch>
            <a:fillRect/>
          </a:stretch>
        </p:blipFill>
        <p:spPr>
          <a:xfrm>
            <a:off x="6169571" y="698428"/>
            <a:ext cx="5010041" cy="6159571"/>
          </a:xfrm>
          <a:prstGeom prst="rect">
            <a:avLst/>
          </a:prstGeom>
        </p:spPr>
      </p:pic>
    </p:spTree>
    <p:extLst>
      <p:ext uri="{BB962C8B-B14F-4D97-AF65-F5344CB8AC3E}">
        <p14:creationId xmlns:p14="http://schemas.microsoft.com/office/powerpoint/2010/main" val="9242052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3512023" y="1119436"/>
            <a:ext cx="8229600" cy="7061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mn-lt"/>
              </a:rPr>
              <a:t>Transaction Questions</a:t>
            </a:r>
            <a:endParaRPr lang="en-US" sz="4000" b="1" dirty="0">
              <a:latin typeface="+mn-lt"/>
            </a:endParaRPr>
          </a:p>
        </p:txBody>
      </p:sp>
      <p:graphicFrame>
        <p:nvGraphicFramePr>
          <p:cNvPr id="18" name="Table 17"/>
          <p:cNvGraphicFramePr>
            <a:graphicFrameLocks noGrp="1"/>
          </p:cNvGraphicFramePr>
          <p:nvPr>
            <p:extLst>
              <p:ext uri="{D42A27DB-BD31-4B8C-83A1-F6EECF244321}">
                <p14:modId xmlns:p14="http://schemas.microsoft.com/office/powerpoint/2010/main" val="4063977212"/>
              </p:ext>
            </p:extLst>
          </p:nvPr>
        </p:nvGraphicFramePr>
        <p:xfrm>
          <a:off x="2576180" y="1862411"/>
          <a:ext cx="7848600" cy="379196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519689">
                <a:tc>
                  <a:txBody>
                    <a:bodyPr/>
                    <a:lstStyle/>
                    <a:p>
                      <a:r>
                        <a:rPr lang="en-US" dirty="0" smtClean="0"/>
                        <a:t>Transaction</a:t>
                      </a:r>
                      <a:endParaRPr lang="en-US" dirty="0"/>
                    </a:p>
                  </a:txBody>
                  <a:tcPr/>
                </a:tc>
                <a:tc>
                  <a:txBody>
                    <a:bodyPr/>
                    <a:lstStyle/>
                    <a:p>
                      <a:r>
                        <a:rPr lang="en-US" dirty="0" smtClean="0"/>
                        <a:t>Department</a:t>
                      </a:r>
                      <a:endParaRPr lang="en-US" dirty="0"/>
                    </a:p>
                  </a:txBody>
                  <a:tcPr/>
                </a:tc>
                <a:tc>
                  <a:txBody>
                    <a:bodyPr/>
                    <a:lstStyle/>
                    <a:p>
                      <a:r>
                        <a:rPr lang="en-US" dirty="0" smtClean="0"/>
                        <a:t>Phone Number</a:t>
                      </a:r>
                      <a:endParaRPr lang="en-US" dirty="0"/>
                    </a:p>
                  </a:txBody>
                  <a:tcPr/>
                </a:tc>
                <a:extLst>
                  <a:ext uri="{0D108BD9-81ED-4DB2-BD59-A6C34878D82A}">
                    <a16:rowId xmlns:a16="http://schemas.microsoft.com/office/drawing/2014/main" val="10000"/>
                  </a:ext>
                </a:extLst>
              </a:tr>
              <a:tr h="1004311">
                <a:tc>
                  <a:txBody>
                    <a:bodyPr/>
                    <a:lstStyle/>
                    <a:p>
                      <a:r>
                        <a:rPr lang="en-US" dirty="0" smtClean="0"/>
                        <a:t>Encumbrances (Requisitions</a:t>
                      </a:r>
                      <a:r>
                        <a:rPr lang="en-US" baseline="0" dirty="0" smtClean="0"/>
                        <a:t> or Purchase Orders)</a:t>
                      </a:r>
                      <a:endParaRPr lang="en-US" dirty="0"/>
                    </a:p>
                  </a:txBody>
                  <a:tcPr/>
                </a:tc>
                <a:tc>
                  <a:txBody>
                    <a:bodyPr/>
                    <a:lstStyle/>
                    <a:p>
                      <a:r>
                        <a:rPr lang="en-US" dirty="0" smtClean="0"/>
                        <a:t>Purchasing</a:t>
                      </a:r>
                      <a:endParaRPr lang="en-US" dirty="0"/>
                    </a:p>
                  </a:txBody>
                  <a:tcPr/>
                </a:tc>
                <a:tc>
                  <a:txBody>
                    <a:bodyPr/>
                    <a:lstStyle/>
                    <a:p>
                      <a:r>
                        <a:rPr lang="en-US" dirty="0" smtClean="0"/>
                        <a:t>872-4681</a:t>
                      </a:r>
                      <a:endParaRPr lang="en-US" dirty="0"/>
                    </a:p>
                  </a:txBody>
                  <a:tcPr/>
                </a:tc>
                <a:extLst>
                  <a:ext uri="{0D108BD9-81ED-4DB2-BD59-A6C34878D82A}">
                    <a16:rowId xmlns:a16="http://schemas.microsoft.com/office/drawing/2014/main" val="10001"/>
                  </a:ext>
                </a:extLst>
              </a:tr>
              <a:tr h="519689">
                <a:tc>
                  <a:txBody>
                    <a:bodyPr/>
                    <a:lstStyle/>
                    <a:p>
                      <a:r>
                        <a:rPr lang="en-US" dirty="0" smtClean="0"/>
                        <a:t>Payments</a:t>
                      </a:r>
                      <a:r>
                        <a:rPr lang="en-US" baseline="0" dirty="0" smtClean="0"/>
                        <a:t> (Invoices)</a:t>
                      </a:r>
                      <a:endParaRPr lang="en-US" dirty="0"/>
                    </a:p>
                  </a:txBody>
                  <a:tcPr/>
                </a:tc>
                <a:tc>
                  <a:txBody>
                    <a:bodyPr/>
                    <a:lstStyle/>
                    <a:p>
                      <a:r>
                        <a:rPr lang="en-US" dirty="0" smtClean="0"/>
                        <a:t>Accounts Payable</a:t>
                      </a:r>
                      <a:endParaRPr lang="en-US" dirty="0"/>
                    </a:p>
                  </a:txBody>
                  <a:tcPr/>
                </a:tc>
                <a:tc>
                  <a:txBody>
                    <a:bodyPr/>
                    <a:lstStyle/>
                    <a:p>
                      <a:r>
                        <a:rPr lang="en-US" dirty="0" smtClean="0"/>
                        <a:t>872-4609</a:t>
                      </a:r>
                      <a:endParaRPr lang="en-US" dirty="0"/>
                    </a:p>
                  </a:txBody>
                  <a:tcPr/>
                </a:tc>
                <a:extLst>
                  <a:ext uri="{0D108BD9-81ED-4DB2-BD59-A6C34878D82A}">
                    <a16:rowId xmlns:a16="http://schemas.microsoft.com/office/drawing/2014/main" val="10002"/>
                  </a:ext>
                </a:extLst>
              </a:tr>
              <a:tr h="574797">
                <a:tc>
                  <a:txBody>
                    <a:bodyPr/>
                    <a:lstStyle/>
                    <a:p>
                      <a:r>
                        <a:rPr lang="en-US" dirty="0" smtClean="0"/>
                        <a:t>Journal Entries</a:t>
                      </a:r>
                      <a:endParaRPr lang="en-US" dirty="0"/>
                    </a:p>
                  </a:txBody>
                  <a:tcPr/>
                </a:tc>
                <a:tc>
                  <a:txBody>
                    <a:bodyPr/>
                    <a:lstStyle/>
                    <a:p>
                      <a:r>
                        <a:rPr lang="en-US" dirty="0" smtClean="0"/>
                        <a:t>General Accounting</a:t>
                      </a:r>
                      <a:endParaRPr lang="en-US" dirty="0"/>
                    </a:p>
                  </a:txBody>
                  <a:tcPr/>
                </a:tc>
                <a:tc>
                  <a:txBody>
                    <a:bodyPr/>
                    <a:lstStyle/>
                    <a:p>
                      <a:r>
                        <a:rPr lang="en-US" dirty="0" smtClean="0"/>
                        <a:t>872-4638 or 872-4650</a:t>
                      </a:r>
                      <a:endParaRPr lang="en-US" dirty="0"/>
                    </a:p>
                  </a:txBody>
                  <a:tcPr/>
                </a:tc>
                <a:extLst>
                  <a:ext uri="{0D108BD9-81ED-4DB2-BD59-A6C34878D82A}">
                    <a16:rowId xmlns:a16="http://schemas.microsoft.com/office/drawing/2014/main" val="10003"/>
                  </a:ext>
                </a:extLst>
              </a:tr>
              <a:tr h="533400">
                <a:tc>
                  <a:txBody>
                    <a:bodyPr/>
                    <a:lstStyle/>
                    <a:p>
                      <a:r>
                        <a:rPr lang="en-US" dirty="0" smtClean="0"/>
                        <a:t>Budget Availability</a:t>
                      </a:r>
                      <a:endParaRPr lang="en-US" dirty="0"/>
                    </a:p>
                  </a:txBody>
                  <a:tcPr/>
                </a:tc>
                <a:tc>
                  <a:txBody>
                    <a:bodyPr/>
                    <a:lstStyle/>
                    <a:p>
                      <a:r>
                        <a:rPr lang="en-US" dirty="0" smtClean="0"/>
                        <a:t>Budget</a:t>
                      </a:r>
                      <a:endParaRPr lang="en-US" dirty="0"/>
                    </a:p>
                  </a:txBody>
                  <a:tcPr/>
                </a:tc>
                <a:tc>
                  <a:txBody>
                    <a:bodyPr/>
                    <a:lstStyle/>
                    <a:p>
                      <a:r>
                        <a:rPr lang="en-US" dirty="0" smtClean="0"/>
                        <a:t>872-4620</a:t>
                      </a:r>
                    </a:p>
                  </a:txBody>
                  <a:tcPr/>
                </a:tc>
                <a:extLst>
                  <a:ext uri="{0D108BD9-81ED-4DB2-BD59-A6C34878D82A}">
                    <a16:rowId xmlns:a16="http://schemas.microsoft.com/office/drawing/2014/main" val="10004"/>
                  </a:ext>
                </a:extLst>
              </a:tr>
              <a:tr h="533400">
                <a:tc>
                  <a:txBody>
                    <a:bodyPr/>
                    <a:lstStyle/>
                    <a:p>
                      <a:r>
                        <a:rPr lang="en-US" dirty="0" smtClean="0"/>
                        <a:t>Finance Access</a:t>
                      </a:r>
                      <a:endParaRPr lang="en-US" dirty="0"/>
                    </a:p>
                  </a:txBody>
                  <a:tcPr/>
                </a:tc>
                <a:tc>
                  <a:txBody>
                    <a:bodyPr/>
                    <a:lstStyle/>
                    <a:p>
                      <a:r>
                        <a:rPr lang="en-US" dirty="0" smtClean="0"/>
                        <a:t>FAS</a:t>
                      </a:r>
                      <a:r>
                        <a:rPr lang="en-US" baseline="0" dirty="0" smtClean="0"/>
                        <a:t> – Business System Analyst</a:t>
                      </a:r>
                      <a:endParaRPr lang="en-US" dirty="0"/>
                    </a:p>
                  </a:txBody>
                  <a:tcPr/>
                </a:tc>
                <a:tc>
                  <a:txBody>
                    <a:bodyPr/>
                    <a:lstStyle/>
                    <a:p>
                      <a:r>
                        <a:rPr lang="en-US" dirty="0" smtClean="0"/>
                        <a:t>872-4663</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07844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74372" y="696336"/>
            <a:ext cx="6858000" cy="6960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Arial Narrow" panose="020B0606020202030204" pitchFamily="34" charset="0"/>
              </a:rPr>
              <a:t>Banner </a:t>
            </a:r>
            <a:r>
              <a:rPr lang="en-US" sz="4000" b="1" dirty="0" smtClean="0">
                <a:latin typeface="+mn-lt"/>
              </a:rPr>
              <a:t>Finance</a:t>
            </a:r>
            <a:r>
              <a:rPr lang="en-US" sz="4000" b="1" dirty="0" smtClean="0">
                <a:latin typeface="Arial Narrow" panose="020B0606020202030204" pitchFamily="34" charset="0"/>
              </a:rPr>
              <a:t> Overview</a:t>
            </a:r>
            <a:endParaRPr lang="en-US" sz="4000" b="1" dirty="0">
              <a:latin typeface="Arial Narrow" panose="020B0606020202030204" pitchFamily="34" charset="0"/>
            </a:endParaRPr>
          </a:p>
        </p:txBody>
      </p:sp>
      <p:sp>
        <p:nvSpPr>
          <p:cNvPr id="2" name="TextBox 1"/>
          <p:cNvSpPr txBox="1"/>
          <p:nvPr/>
        </p:nvSpPr>
        <p:spPr>
          <a:xfrm>
            <a:off x="4827674" y="3216165"/>
            <a:ext cx="1375698" cy="369332"/>
          </a:xfrm>
          <a:prstGeom prst="rect">
            <a:avLst/>
          </a:prstGeom>
          <a:noFill/>
        </p:spPr>
        <p:txBody>
          <a:bodyPr wrap="none" rtlCol="0">
            <a:spAutoFit/>
          </a:bodyPr>
          <a:lstStyle/>
          <a:p>
            <a:r>
              <a:rPr lang="en-US" dirty="0" smtClean="0"/>
              <a:t>Q&amp;A Section</a:t>
            </a:r>
            <a:endParaRPr lang="en-US" dirty="0"/>
          </a:p>
        </p:txBody>
      </p:sp>
    </p:spTree>
    <p:extLst>
      <p:ext uri="{BB962C8B-B14F-4D97-AF65-F5344CB8AC3E}">
        <p14:creationId xmlns:p14="http://schemas.microsoft.com/office/powerpoint/2010/main" val="36464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199" y="357766"/>
            <a:ext cx="8229600" cy="754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mn-lt"/>
              </a:rPr>
              <a:t>Landing Page Overview</a:t>
            </a:r>
            <a:endParaRPr lang="en-US" sz="4000" b="1" dirty="0">
              <a:latin typeface="+mn-lt"/>
            </a:endParaRPr>
          </a:p>
        </p:txBody>
      </p:sp>
      <p:sp>
        <p:nvSpPr>
          <p:cNvPr id="10" name="Rectangle 9"/>
          <p:cNvSpPr/>
          <p:nvPr/>
        </p:nvSpPr>
        <p:spPr>
          <a:xfrm>
            <a:off x="211423" y="782464"/>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sp>
        <p:nvSpPr>
          <p:cNvPr id="7" name="Rectangle 6"/>
          <p:cNvSpPr/>
          <p:nvPr/>
        </p:nvSpPr>
        <p:spPr>
          <a:xfrm>
            <a:off x="8284807" y="1481782"/>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pic>
        <p:nvPicPr>
          <p:cNvPr id="5" name="Picture 4"/>
          <p:cNvPicPr>
            <a:picLocks noChangeAspect="1"/>
          </p:cNvPicPr>
          <p:nvPr/>
        </p:nvPicPr>
        <p:blipFill>
          <a:blip r:embed="rId2"/>
          <a:stretch>
            <a:fillRect/>
          </a:stretch>
        </p:blipFill>
        <p:spPr>
          <a:xfrm>
            <a:off x="211423" y="1385756"/>
            <a:ext cx="6067673" cy="4349858"/>
          </a:xfrm>
          <a:prstGeom prst="rect">
            <a:avLst/>
          </a:prstGeom>
        </p:spPr>
      </p:pic>
      <p:pic>
        <p:nvPicPr>
          <p:cNvPr id="6" name="Picture 5"/>
          <p:cNvPicPr>
            <a:picLocks noChangeAspect="1"/>
          </p:cNvPicPr>
          <p:nvPr/>
        </p:nvPicPr>
        <p:blipFill>
          <a:blip r:embed="rId3"/>
          <a:stretch>
            <a:fillRect/>
          </a:stretch>
        </p:blipFill>
        <p:spPr>
          <a:xfrm>
            <a:off x="2859716" y="4298731"/>
            <a:ext cx="9332285" cy="2559269"/>
          </a:xfrm>
          <a:prstGeom prst="rect">
            <a:avLst/>
          </a:prstGeom>
        </p:spPr>
      </p:pic>
      <p:sp>
        <p:nvSpPr>
          <p:cNvPr id="8" name="TextBox 7"/>
          <p:cNvSpPr txBox="1"/>
          <p:nvPr/>
        </p:nvSpPr>
        <p:spPr>
          <a:xfrm>
            <a:off x="6497604" y="2197759"/>
            <a:ext cx="5475889" cy="923330"/>
          </a:xfrm>
          <a:prstGeom prst="rect">
            <a:avLst/>
          </a:prstGeom>
          <a:noFill/>
        </p:spPr>
        <p:txBody>
          <a:bodyPr wrap="square" rtlCol="0">
            <a:spAutoFit/>
          </a:bodyPr>
          <a:lstStyle/>
          <a:p>
            <a:r>
              <a:rPr lang="en-US" dirty="0" smtClean="0"/>
              <a:t>Able to search by page name, description or any keyword. It will auto search and show options as a list under the search bar. </a:t>
            </a:r>
            <a:endParaRPr lang="en-US" dirty="0"/>
          </a:p>
        </p:txBody>
      </p:sp>
    </p:spTree>
    <p:extLst>
      <p:ext uri="{BB962C8B-B14F-4D97-AF65-F5344CB8AC3E}">
        <p14:creationId xmlns:p14="http://schemas.microsoft.com/office/powerpoint/2010/main" val="3202089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199" y="357766"/>
            <a:ext cx="8229600" cy="754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mn-lt"/>
              </a:rPr>
              <a:t>Query and Wildcards</a:t>
            </a:r>
            <a:endParaRPr lang="en-US" sz="4000" b="1" dirty="0">
              <a:latin typeface="+mn-lt"/>
            </a:endParaRPr>
          </a:p>
        </p:txBody>
      </p:sp>
      <p:sp>
        <p:nvSpPr>
          <p:cNvPr id="5" name="Content Placeholder 2"/>
          <p:cNvSpPr txBox="1">
            <a:spLocks/>
          </p:cNvSpPr>
          <p:nvPr/>
        </p:nvSpPr>
        <p:spPr>
          <a:xfrm>
            <a:off x="1981199" y="1335983"/>
            <a:ext cx="8229600" cy="182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Query-Retrieve information based on criteria</a:t>
            </a:r>
          </a:p>
          <a:p>
            <a:pPr lvl="1"/>
            <a:r>
              <a:rPr lang="en-US" dirty="0" smtClean="0"/>
              <a:t>Accessible through the Query Menu or through the query buttons on the toolbar</a:t>
            </a:r>
          </a:p>
        </p:txBody>
      </p:sp>
      <p:graphicFrame>
        <p:nvGraphicFramePr>
          <p:cNvPr id="6" name="Table 5"/>
          <p:cNvGraphicFramePr>
            <a:graphicFrameLocks noGrp="1"/>
          </p:cNvGraphicFramePr>
          <p:nvPr>
            <p:extLst/>
          </p:nvPr>
        </p:nvGraphicFramePr>
        <p:xfrm>
          <a:off x="2590799" y="3207328"/>
          <a:ext cx="7162800" cy="22555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148365">
                  <a:extLst>
                    <a:ext uri="{9D8B030D-6E8A-4147-A177-3AD203B41FA5}">
                      <a16:colId xmlns:a16="http://schemas.microsoft.com/office/drawing/2014/main" val="20001"/>
                    </a:ext>
                  </a:extLst>
                </a:gridCol>
                <a:gridCol w="4338035">
                  <a:extLst>
                    <a:ext uri="{9D8B030D-6E8A-4147-A177-3AD203B41FA5}">
                      <a16:colId xmlns:a16="http://schemas.microsoft.com/office/drawing/2014/main" val="20002"/>
                    </a:ext>
                  </a:extLst>
                </a:gridCol>
              </a:tblGrid>
              <a:tr h="381000">
                <a:tc>
                  <a:txBody>
                    <a:bodyPr/>
                    <a:lstStyle/>
                    <a:p>
                      <a:r>
                        <a:rPr lang="en-US" dirty="0" smtClean="0"/>
                        <a:t>Query</a:t>
                      </a:r>
                      <a:r>
                        <a:rPr lang="en-US" baseline="0" dirty="0" smtClean="0"/>
                        <a:t> Menu</a:t>
                      </a:r>
                      <a:endParaRPr lang="en-US" dirty="0"/>
                    </a:p>
                  </a:txBody>
                  <a:tcPr/>
                </a:tc>
                <a:tc>
                  <a:txBody>
                    <a:bodyPr/>
                    <a:lstStyle/>
                    <a:p>
                      <a:r>
                        <a:rPr lang="en-US" dirty="0" smtClean="0"/>
                        <a:t>Toolbar</a:t>
                      </a:r>
                      <a:endParaRPr lang="en-US" dirty="0"/>
                    </a:p>
                  </a:txBody>
                  <a:tcPr/>
                </a:tc>
                <a:tc>
                  <a:txBody>
                    <a:bodyPr/>
                    <a:lstStyle/>
                    <a:p>
                      <a:r>
                        <a:rPr lang="en-US" dirty="0" smtClean="0"/>
                        <a:t>Action</a:t>
                      </a:r>
                      <a:endParaRPr lang="en-US" dirty="0"/>
                    </a:p>
                  </a:txBody>
                  <a:tcPr/>
                </a:tc>
                <a:extLst>
                  <a:ext uri="{0D108BD9-81ED-4DB2-BD59-A6C34878D82A}">
                    <a16:rowId xmlns:a16="http://schemas.microsoft.com/office/drawing/2014/main" val="10000"/>
                  </a:ext>
                </a:extLst>
              </a:tr>
              <a:tr h="609600">
                <a:tc>
                  <a:txBody>
                    <a:bodyPr/>
                    <a:lstStyle/>
                    <a:p>
                      <a:r>
                        <a:rPr lang="en-US" sz="1600" dirty="0" smtClean="0"/>
                        <a:t>Query;</a:t>
                      </a:r>
                      <a:r>
                        <a:rPr lang="en-US" sz="1600" baseline="0" dirty="0" smtClean="0"/>
                        <a:t> Enter</a:t>
                      </a:r>
                      <a:endParaRPr lang="en-US" sz="1600" dirty="0"/>
                    </a:p>
                  </a:txBody>
                  <a:tcPr/>
                </a:tc>
                <a:tc>
                  <a:txBody>
                    <a:bodyPr/>
                    <a:lstStyle/>
                    <a:p>
                      <a:endParaRPr lang="en-US" sz="1600" dirty="0"/>
                    </a:p>
                  </a:txBody>
                  <a:tcPr/>
                </a:tc>
                <a:tc>
                  <a:txBody>
                    <a:bodyPr/>
                    <a:lstStyle/>
                    <a:p>
                      <a:r>
                        <a:rPr lang="en-US" sz="1600" dirty="0" smtClean="0"/>
                        <a:t>Begins the query process</a:t>
                      </a:r>
                      <a:endParaRPr lang="en-US" sz="1600" dirty="0"/>
                    </a:p>
                  </a:txBody>
                  <a:tcPr/>
                </a:tc>
                <a:extLst>
                  <a:ext uri="{0D108BD9-81ED-4DB2-BD59-A6C34878D82A}">
                    <a16:rowId xmlns:a16="http://schemas.microsoft.com/office/drawing/2014/main" val="10001"/>
                  </a:ext>
                </a:extLst>
              </a:tr>
              <a:tr h="608611">
                <a:tc>
                  <a:txBody>
                    <a:bodyPr/>
                    <a:lstStyle/>
                    <a:p>
                      <a:pPr marL="0" lvl="1" algn="l" defTabSz="914400" rtl="0" eaLnBrk="1" latinLnBrk="0" hangingPunct="1"/>
                      <a:r>
                        <a:rPr lang="en-US" sz="1600" kern="1200" dirty="0" smtClean="0">
                          <a:solidFill>
                            <a:schemeClr val="dk1"/>
                          </a:solidFill>
                          <a:latin typeface="+mn-lt"/>
                          <a:ea typeface="+mn-ea"/>
                          <a:cs typeface="+mn-cs"/>
                        </a:rPr>
                        <a:t>Query; Execute</a:t>
                      </a:r>
                      <a:endParaRPr lang="en-US" sz="1600" kern="1200" dirty="0">
                        <a:solidFill>
                          <a:schemeClr val="dk1"/>
                        </a:solidFill>
                        <a:latin typeface="+mn-lt"/>
                        <a:ea typeface="+mn-ea"/>
                        <a:cs typeface="+mn-cs"/>
                      </a:endParaRPr>
                    </a:p>
                  </a:txBody>
                  <a:tcPr/>
                </a:tc>
                <a:tc>
                  <a:txBody>
                    <a:bodyPr/>
                    <a:lstStyle/>
                    <a:p>
                      <a:endParaRPr lang="en-US" sz="1600" dirty="0"/>
                    </a:p>
                  </a:txBody>
                  <a:tcPr/>
                </a:tc>
                <a:tc>
                  <a:txBody>
                    <a:bodyPr/>
                    <a:lstStyle/>
                    <a:p>
                      <a:r>
                        <a:rPr lang="en-US" sz="1600" dirty="0" smtClean="0"/>
                        <a:t>Performs the query based</a:t>
                      </a:r>
                      <a:r>
                        <a:rPr lang="en-US" sz="1600" baseline="0" dirty="0" smtClean="0"/>
                        <a:t> on the criteria entered</a:t>
                      </a:r>
                      <a:endParaRPr lang="en-US" sz="1600" dirty="0"/>
                    </a:p>
                  </a:txBody>
                  <a:tcPr/>
                </a:tc>
                <a:extLst>
                  <a:ext uri="{0D108BD9-81ED-4DB2-BD59-A6C34878D82A}">
                    <a16:rowId xmlns:a16="http://schemas.microsoft.com/office/drawing/2014/main" val="10002"/>
                  </a:ext>
                </a:extLst>
              </a:tr>
              <a:tr h="656309">
                <a:tc>
                  <a:txBody>
                    <a:bodyPr/>
                    <a:lstStyle/>
                    <a:p>
                      <a:pPr marL="0" lvl="1" algn="l" defTabSz="914400" rtl="0" eaLnBrk="1" latinLnBrk="0" hangingPunct="1"/>
                      <a:r>
                        <a:rPr lang="en-US" sz="1600" kern="1200" dirty="0" smtClean="0">
                          <a:solidFill>
                            <a:schemeClr val="dk1"/>
                          </a:solidFill>
                          <a:latin typeface="+mn-lt"/>
                          <a:ea typeface="+mn-ea"/>
                          <a:cs typeface="+mn-cs"/>
                        </a:rPr>
                        <a:t>Query; Cancel</a:t>
                      </a:r>
                      <a:endParaRPr lang="en-US" sz="1600" kern="1200" dirty="0">
                        <a:solidFill>
                          <a:schemeClr val="dk1"/>
                        </a:solidFill>
                        <a:latin typeface="+mn-lt"/>
                        <a:ea typeface="+mn-ea"/>
                        <a:cs typeface="+mn-cs"/>
                      </a:endParaRPr>
                    </a:p>
                  </a:txBody>
                  <a:tcPr/>
                </a:tc>
                <a:tc>
                  <a:txBody>
                    <a:bodyPr/>
                    <a:lstStyle/>
                    <a:p>
                      <a:endParaRPr lang="en-US" sz="1600" dirty="0"/>
                    </a:p>
                  </a:txBody>
                  <a:tcPr/>
                </a:tc>
                <a:tc>
                  <a:txBody>
                    <a:bodyPr/>
                    <a:lstStyle/>
                    <a:p>
                      <a:r>
                        <a:rPr lang="en-US" sz="1600" dirty="0" smtClean="0"/>
                        <a:t>Cancels the query</a:t>
                      </a:r>
                      <a:endParaRPr lang="en-US" sz="1600" dirty="0"/>
                    </a:p>
                  </a:txBody>
                  <a:tcPr/>
                </a:tc>
                <a:extLst>
                  <a:ext uri="{0D108BD9-81ED-4DB2-BD59-A6C34878D82A}">
                    <a16:rowId xmlns:a16="http://schemas.microsoft.com/office/drawing/2014/main" val="10003"/>
                  </a:ext>
                </a:extLst>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3628447"/>
            <a:ext cx="6651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2" y="4224914"/>
            <a:ext cx="6096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944" y="4883728"/>
            <a:ext cx="6096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rot="19418087">
            <a:off x="6461" y="411630"/>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spTree>
    <p:extLst>
      <p:ext uri="{BB962C8B-B14F-4D97-AF65-F5344CB8AC3E}">
        <p14:creationId xmlns:p14="http://schemas.microsoft.com/office/powerpoint/2010/main" val="3819099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199" y="347924"/>
            <a:ext cx="8229600" cy="754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mn-lt"/>
              </a:rPr>
              <a:t>Filters and Wildcards</a:t>
            </a:r>
            <a:endParaRPr lang="en-US" sz="4000" b="1" dirty="0">
              <a:latin typeface="+mn-lt"/>
            </a:endParaRPr>
          </a:p>
        </p:txBody>
      </p:sp>
      <p:sp>
        <p:nvSpPr>
          <p:cNvPr id="5" name="Content Placeholder 2"/>
          <p:cNvSpPr txBox="1">
            <a:spLocks/>
          </p:cNvSpPr>
          <p:nvPr/>
        </p:nvSpPr>
        <p:spPr>
          <a:xfrm>
            <a:off x="1981199" y="1335983"/>
            <a:ext cx="8229600" cy="1828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Filter-Retrieve information based on criteria</a:t>
            </a:r>
          </a:p>
          <a:p>
            <a:pPr lvl="1"/>
            <a:r>
              <a:rPr lang="en-US" dirty="0" smtClean="0"/>
              <a:t>Accessible through the Sub-Menu on every page when applicable or through the shortcuts below. </a:t>
            </a:r>
          </a:p>
        </p:txBody>
      </p:sp>
      <p:graphicFrame>
        <p:nvGraphicFramePr>
          <p:cNvPr id="6" name="Table 5"/>
          <p:cNvGraphicFramePr>
            <a:graphicFrameLocks noGrp="1"/>
          </p:cNvGraphicFramePr>
          <p:nvPr>
            <p:extLst>
              <p:ext uri="{D42A27DB-BD31-4B8C-83A1-F6EECF244321}">
                <p14:modId xmlns:p14="http://schemas.microsoft.com/office/powerpoint/2010/main" val="1624304174"/>
              </p:ext>
            </p:extLst>
          </p:nvPr>
        </p:nvGraphicFramePr>
        <p:xfrm>
          <a:off x="3088781" y="2690496"/>
          <a:ext cx="6014436" cy="262289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169018">
                  <a:extLst>
                    <a:ext uri="{9D8B030D-6E8A-4147-A177-3AD203B41FA5}">
                      <a16:colId xmlns:a16="http://schemas.microsoft.com/office/drawing/2014/main" val="20002"/>
                    </a:ext>
                  </a:extLst>
                </a:gridCol>
                <a:gridCol w="2169018">
                  <a:extLst>
                    <a:ext uri="{9D8B030D-6E8A-4147-A177-3AD203B41FA5}">
                      <a16:colId xmlns:a16="http://schemas.microsoft.com/office/drawing/2014/main" val="1994158881"/>
                    </a:ext>
                  </a:extLst>
                </a:gridCol>
              </a:tblGrid>
              <a:tr h="368644">
                <a:tc>
                  <a:txBody>
                    <a:bodyPr/>
                    <a:lstStyle/>
                    <a:p>
                      <a:r>
                        <a:rPr lang="en-US" strike="noStrike" baseline="0" dirty="0" smtClean="0">
                          <a:solidFill>
                            <a:schemeClr val="bg1"/>
                          </a:solidFill>
                        </a:rPr>
                        <a:t>Filter Shortcuts</a:t>
                      </a:r>
                      <a:endParaRPr lang="en-US" strike="sngStrike" dirty="0">
                        <a:solidFill>
                          <a:srgbClr val="FF0000"/>
                        </a:solidFill>
                      </a:endParaRPr>
                    </a:p>
                  </a:txBody>
                  <a:tcPr/>
                </a:tc>
                <a:tc>
                  <a:txBody>
                    <a:bodyPr/>
                    <a:lstStyle/>
                    <a:p>
                      <a:endParaRPr lang="en-US" dirty="0"/>
                    </a:p>
                  </a:txBody>
                  <a:tcPr/>
                </a:tc>
                <a:tc>
                  <a:txBody>
                    <a:bodyPr/>
                    <a:lstStyle/>
                    <a:p>
                      <a:r>
                        <a:rPr lang="en-US" dirty="0" smtClean="0"/>
                        <a:t>Action</a:t>
                      </a:r>
                      <a:endParaRPr lang="en-US" dirty="0"/>
                    </a:p>
                  </a:txBody>
                  <a:tcPr/>
                </a:tc>
                <a:extLst>
                  <a:ext uri="{0D108BD9-81ED-4DB2-BD59-A6C34878D82A}">
                    <a16:rowId xmlns:a16="http://schemas.microsoft.com/office/drawing/2014/main" val="10000"/>
                  </a:ext>
                </a:extLst>
              </a:tr>
              <a:tr h="796270">
                <a:tc>
                  <a:txBody>
                    <a:bodyPr/>
                    <a:lstStyle/>
                    <a:p>
                      <a:r>
                        <a:rPr lang="en-US" sz="1600" dirty="0" smtClean="0"/>
                        <a:t>(F7)</a:t>
                      </a:r>
                      <a:endParaRPr lang="en-US" sz="1600" dirty="0"/>
                    </a:p>
                  </a:txBody>
                  <a:tcPr/>
                </a:tc>
                <a:tc>
                  <a:txBody>
                    <a:bodyPr/>
                    <a:lstStyle/>
                    <a:p>
                      <a:endParaRPr lang="en-US" sz="1600" strike="sngStrike" dirty="0">
                        <a:solidFill>
                          <a:srgbClr val="FF0000"/>
                        </a:solidFill>
                      </a:endParaRPr>
                    </a:p>
                  </a:txBody>
                  <a:tcPr/>
                </a:tc>
                <a:tc>
                  <a:txBody>
                    <a:bodyPr/>
                    <a:lstStyle/>
                    <a:p>
                      <a:r>
                        <a:rPr lang="en-US" sz="1600" strike="noStrike" dirty="0" smtClean="0">
                          <a:solidFill>
                            <a:schemeClr val="tx1"/>
                          </a:solidFill>
                        </a:rPr>
                        <a:t>Brings</a:t>
                      </a:r>
                      <a:r>
                        <a:rPr lang="en-US" sz="1600" strike="noStrike" baseline="0" dirty="0" smtClean="0">
                          <a:solidFill>
                            <a:schemeClr val="tx1"/>
                          </a:solidFill>
                        </a:rPr>
                        <a:t> up the filter screen</a:t>
                      </a:r>
                      <a:endParaRPr lang="en-US" sz="1600" strike="sngStrike" dirty="0">
                        <a:solidFill>
                          <a:srgbClr val="FF0000"/>
                        </a:solidFill>
                      </a:endParaRPr>
                    </a:p>
                  </a:txBody>
                  <a:tcPr/>
                </a:tc>
                <a:extLst>
                  <a:ext uri="{0D108BD9-81ED-4DB2-BD59-A6C34878D82A}">
                    <a16:rowId xmlns:a16="http://schemas.microsoft.com/office/drawing/2014/main" val="10001"/>
                  </a:ext>
                </a:extLst>
              </a:tr>
              <a:tr h="796270">
                <a:tc>
                  <a:txBody>
                    <a:bodyPr/>
                    <a:lstStyle/>
                    <a:p>
                      <a:pPr marL="0" lvl="1" algn="l" defTabSz="914400" rtl="0" eaLnBrk="1" latinLnBrk="0" hangingPunct="1"/>
                      <a:r>
                        <a:rPr lang="en-US" sz="1600" kern="1200" dirty="0" smtClean="0">
                          <a:solidFill>
                            <a:schemeClr val="dk1"/>
                          </a:solidFill>
                          <a:latin typeface="+mn-lt"/>
                          <a:ea typeface="+mn-ea"/>
                          <a:cs typeface="+mn-cs"/>
                        </a:rPr>
                        <a:t>(F8)</a:t>
                      </a:r>
                      <a:endParaRPr lang="en-US" sz="1600" kern="1200" dirty="0">
                        <a:solidFill>
                          <a:schemeClr val="dk1"/>
                        </a:solidFill>
                        <a:latin typeface="+mn-lt"/>
                        <a:ea typeface="+mn-ea"/>
                        <a:cs typeface="+mn-cs"/>
                      </a:endParaRPr>
                    </a:p>
                  </a:txBody>
                  <a:tcPr/>
                </a:tc>
                <a:tc>
                  <a:txBody>
                    <a:bodyPr/>
                    <a:lstStyle/>
                    <a:p>
                      <a:endParaRPr lang="en-US" sz="1600" dirty="0"/>
                    </a:p>
                  </a:txBody>
                  <a:tcPr/>
                </a:tc>
                <a:tc>
                  <a:txBody>
                    <a:bodyPr/>
                    <a:lstStyle/>
                    <a:p>
                      <a:r>
                        <a:rPr lang="en-US" sz="1600" dirty="0" smtClean="0"/>
                        <a:t>Performs the query based</a:t>
                      </a:r>
                      <a:r>
                        <a:rPr lang="en-US" sz="1600" baseline="0" dirty="0" smtClean="0"/>
                        <a:t> on the criteria entered</a:t>
                      </a:r>
                      <a:endParaRPr lang="en-US" sz="1600" dirty="0"/>
                    </a:p>
                  </a:txBody>
                  <a:tcPr/>
                </a:tc>
                <a:extLst>
                  <a:ext uri="{0D108BD9-81ED-4DB2-BD59-A6C34878D82A}">
                    <a16:rowId xmlns:a16="http://schemas.microsoft.com/office/drawing/2014/main" val="10002"/>
                  </a:ext>
                </a:extLst>
              </a:tr>
              <a:tr h="635024">
                <a:tc>
                  <a:txBody>
                    <a:bodyPr/>
                    <a:lstStyle/>
                    <a:p>
                      <a:pPr marL="0" lvl="1" algn="l" defTabSz="914400" rtl="0" eaLnBrk="1" latinLnBrk="0" hangingPunct="1"/>
                      <a:r>
                        <a:rPr lang="en-US" sz="1600" kern="1200" dirty="0" smtClean="0">
                          <a:solidFill>
                            <a:schemeClr val="dk1"/>
                          </a:solidFill>
                          <a:latin typeface="+mn-lt"/>
                          <a:ea typeface="+mn-ea"/>
                          <a:cs typeface="+mn-cs"/>
                        </a:rPr>
                        <a:t>ESC or Ctrl + Q</a:t>
                      </a:r>
                      <a:endParaRPr lang="en-US" sz="1600" kern="1200" dirty="0">
                        <a:solidFill>
                          <a:schemeClr val="dk1"/>
                        </a:solidFill>
                        <a:latin typeface="+mn-lt"/>
                        <a:ea typeface="+mn-ea"/>
                        <a:cs typeface="+mn-cs"/>
                      </a:endParaRPr>
                    </a:p>
                  </a:txBody>
                  <a:tcPr/>
                </a:tc>
                <a:tc>
                  <a:txBody>
                    <a:bodyPr/>
                    <a:lstStyle/>
                    <a:p>
                      <a:endParaRPr lang="en-US" sz="1600" dirty="0"/>
                    </a:p>
                  </a:txBody>
                  <a:tcPr/>
                </a:tc>
                <a:tc>
                  <a:txBody>
                    <a:bodyPr/>
                    <a:lstStyle/>
                    <a:p>
                      <a:r>
                        <a:rPr lang="en-US" sz="1600" dirty="0" smtClean="0"/>
                        <a:t>Cancels the query</a:t>
                      </a:r>
                      <a:endParaRPr lang="en-US" sz="1600" dirty="0"/>
                    </a:p>
                  </a:txBody>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2"/>
          <a:stretch>
            <a:fillRect/>
          </a:stretch>
        </p:blipFill>
        <p:spPr>
          <a:xfrm>
            <a:off x="5397062" y="3257811"/>
            <a:ext cx="1047038" cy="467072"/>
          </a:xfrm>
          <a:prstGeom prst="rect">
            <a:avLst/>
          </a:prstGeom>
        </p:spPr>
      </p:pic>
      <p:pic>
        <p:nvPicPr>
          <p:cNvPr id="3" name="Picture 2"/>
          <p:cNvPicPr>
            <a:picLocks noChangeAspect="1"/>
          </p:cNvPicPr>
          <p:nvPr/>
        </p:nvPicPr>
        <p:blipFill>
          <a:blip r:embed="rId3"/>
          <a:stretch>
            <a:fillRect/>
          </a:stretch>
        </p:blipFill>
        <p:spPr>
          <a:xfrm>
            <a:off x="5507421" y="4061388"/>
            <a:ext cx="823064" cy="520816"/>
          </a:xfrm>
          <a:prstGeom prst="rect">
            <a:avLst/>
          </a:prstGeom>
        </p:spPr>
      </p:pic>
      <p:pic>
        <p:nvPicPr>
          <p:cNvPr id="8" name="Picture 7"/>
          <p:cNvPicPr>
            <a:picLocks noChangeAspect="1"/>
          </p:cNvPicPr>
          <p:nvPr/>
        </p:nvPicPr>
        <p:blipFill>
          <a:blip r:embed="rId4"/>
          <a:stretch>
            <a:fillRect/>
          </a:stretch>
        </p:blipFill>
        <p:spPr>
          <a:xfrm>
            <a:off x="5619408" y="4788555"/>
            <a:ext cx="599090" cy="386080"/>
          </a:xfrm>
          <a:prstGeom prst="rect">
            <a:avLst/>
          </a:prstGeom>
        </p:spPr>
      </p:pic>
      <p:sp>
        <p:nvSpPr>
          <p:cNvPr id="11" name="Rectangle 10"/>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Tree>
    <p:extLst>
      <p:ext uri="{BB962C8B-B14F-4D97-AF65-F5344CB8AC3E}">
        <p14:creationId xmlns:p14="http://schemas.microsoft.com/office/powerpoint/2010/main" val="3890728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1657091" y="374044"/>
            <a:ext cx="8229600" cy="712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mn-lt"/>
              </a:rPr>
              <a:t>Query/Filter and Wildcards</a:t>
            </a:r>
            <a:endParaRPr lang="en-US" sz="4000" b="1" dirty="0">
              <a:latin typeface="+mn-lt"/>
            </a:endParaRPr>
          </a:p>
        </p:txBody>
      </p:sp>
      <p:sp>
        <p:nvSpPr>
          <p:cNvPr id="17" name="Content Placeholder 2"/>
          <p:cNvSpPr txBox="1">
            <a:spLocks/>
          </p:cNvSpPr>
          <p:nvPr/>
        </p:nvSpPr>
        <p:spPr>
          <a:xfrm>
            <a:off x="1981199" y="1825785"/>
            <a:ext cx="8229600" cy="1828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Arial Narrow" panose="020B0606020202030204" pitchFamily="34" charset="0"/>
              </a:rPr>
              <a:t>Wildcards-Used to represent characters within a query</a:t>
            </a:r>
          </a:p>
          <a:p>
            <a:pPr lvl="1"/>
            <a:r>
              <a:rPr lang="en-US" dirty="0" smtClean="0">
                <a:latin typeface="Arial Narrow" panose="020B0606020202030204" pitchFamily="34" charset="0"/>
              </a:rPr>
              <a:t>“%” can be used to represent any character</a:t>
            </a:r>
          </a:p>
          <a:p>
            <a:pPr lvl="1"/>
            <a:r>
              <a:rPr lang="en-US" dirty="0" smtClean="0">
                <a:latin typeface="Arial Narrow" panose="020B0606020202030204" pitchFamily="34" charset="0"/>
              </a:rPr>
              <a:t>“_” can be used to represent one character</a:t>
            </a:r>
          </a:p>
          <a:p>
            <a:pPr lvl="1"/>
            <a:endParaRPr lang="en-US" dirty="0" smtClean="0"/>
          </a:p>
        </p:txBody>
      </p:sp>
      <p:graphicFrame>
        <p:nvGraphicFramePr>
          <p:cNvPr id="18" name="Table 17"/>
          <p:cNvGraphicFramePr>
            <a:graphicFrameLocks noGrp="1"/>
          </p:cNvGraphicFramePr>
          <p:nvPr>
            <p:extLst>
              <p:ext uri="{D42A27DB-BD31-4B8C-83A1-F6EECF244321}">
                <p14:modId xmlns:p14="http://schemas.microsoft.com/office/powerpoint/2010/main" val="1269971870"/>
              </p:ext>
            </p:extLst>
          </p:nvPr>
        </p:nvGraphicFramePr>
        <p:xfrm>
          <a:off x="2629416" y="3459546"/>
          <a:ext cx="6014435" cy="26212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4261835">
                  <a:extLst>
                    <a:ext uri="{9D8B030D-6E8A-4147-A177-3AD203B41FA5}">
                      <a16:colId xmlns:a16="http://schemas.microsoft.com/office/drawing/2014/main" val="20001"/>
                    </a:ext>
                  </a:extLst>
                </a:gridCol>
              </a:tblGrid>
              <a:tr h="331186">
                <a:tc>
                  <a:txBody>
                    <a:bodyPr/>
                    <a:lstStyle/>
                    <a:p>
                      <a:r>
                        <a:rPr lang="en-US" dirty="0" smtClean="0"/>
                        <a:t>Query Criteria</a:t>
                      </a:r>
                      <a:endParaRPr lang="en-US" dirty="0"/>
                    </a:p>
                  </a:txBody>
                  <a:tcPr/>
                </a:tc>
                <a:tc>
                  <a:txBody>
                    <a:bodyPr/>
                    <a:lstStyle/>
                    <a:p>
                      <a:r>
                        <a:rPr lang="en-US" dirty="0" smtClean="0"/>
                        <a:t>Action</a:t>
                      </a:r>
                      <a:endParaRPr lang="en-US" dirty="0"/>
                    </a:p>
                  </a:txBody>
                  <a:tcPr/>
                </a:tc>
                <a:extLst>
                  <a:ext uri="{0D108BD9-81ED-4DB2-BD59-A6C34878D82A}">
                    <a16:rowId xmlns:a16="http://schemas.microsoft.com/office/drawing/2014/main" val="10000"/>
                  </a:ext>
                </a:extLst>
              </a:tr>
              <a:tr h="303587">
                <a:tc>
                  <a:txBody>
                    <a:bodyPr/>
                    <a:lstStyle/>
                    <a:p>
                      <a:r>
                        <a:rPr lang="en-US" sz="1600" dirty="0" smtClean="0"/>
                        <a:t>71%</a:t>
                      </a:r>
                      <a:endParaRPr lang="en-US" sz="1600" dirty="0"/>
                    </a:p>
                  </a:txBody>
                  <a:tcPr/>
                </a:tc>
                <a:tc>
                  <a:txBody>
                    <a:bodyPr/>
                    <a:lstStyle/>
                    <a:p>
                      <a:r>
                        <a:rPr lang="en-US" sz="1600" dirty="0" smtClean="0"/>
                        <a:t>Query</a:t>
                      </a:r>
                      <a:r>
                        <a:rPr lang="en-US" sz="1600" baseline="0" dirty="0" smtClean="0"/>
                        <a:t> for all operating records</a:t>
                      </a:r>
                      <a:endParaRPr lang="en-US" sz="1600" dirty="0"/>
                    </a:p>
                  </a:txBody>
                  <a:tcPr/>
                </a:tc>
                <a:extLst>
                  <a:ext uri="{0D108BD9-81ED-4DB2-BD59-A6C34878D82A}">
                    <a16:rowId xmlns:a16="http://schemas.microsoft.com/office/drawing/2014/main" val="10001"/>
                  </a:ext>
                </a:extLst>
              </a:tr>
              <a:tr h="303587">
                <a:tc>
                  <a:txBody>
                    <a:bodyPr/>
                    <a:lstStyle/>
                    <a:p>
                      <a:pPr marL="0" lvl="1" algn="l" defTabSz="914400" rtl="0" eaLnBrk="1" latinLnBrk="0" hangingPunct="1"/>
                      <a:r>
                        <a:rPr lang="en-US" sz="1600" kern="1200" dirty="0" smtClean="0">
                          <a:solidFill>
                            <a:schemeClr val="dk1"/>
                          </a:solidFill>
                          <a:latin typeface="+mn-lt"/>
                          <a:ea typeface="+mn-ea"/>
                          <a:cs typeface="+mn-cs"/>
                        </a:rPr>
                        <a:t>73%</a:t>
                      </a:r>
                      <a:endParaRPr lang="en-US" sz="1600" kern="1200" dirty="0">
                        <a:solidFill>
                          <a:schemeClr val="dk1"/>
                        </a:solidFill>
                        <a:latin typeface="+mn-lt"/>
                        <a:ea typeface="+mn-ea"/>
                        <a:cs typeface="+mn-cs"/>
                      </a:endParaRPr>
                    </a:p>
                  </a:txBody>
                  <a:tcPr/>
                </a:tc>
                <a:tc>
                  <a:txBody>
                    <a:bodyPr/>
                    <a:lstStyle/>
                    <a:p>
                      <a:r>
                        <a:rPr lang="en-US" sz="1600" dirty="0" smtClean="0"/>
                        <a:t>Query for</a:t>
                      </a:r>
                      <a:r>
                        <a:rPr lang="en-US" sz="1600" baseline="0" dirty="0" smtClean="0"/>
                        <a:t> all travel records</a:t>
                      </a:r>
                      <a:endParaRPr lang="en-US" sz="1600" dirty="0"/>
                    </a:p>
                  </a:txBody>
                  <a:tcPr/>
                </a:tc>
                <a:extLst>
                  <a:ext uri="{0D108BD9-81ED-4DB2-BD59-A6C34878D82A}">
                    <a16:rowId xmlns:a16="http://schemas.microsoft.com/office/drawing/2014/main" val="10002"/>
                  </a:ext>
                </a:extLst>
              </a:tr>
              <a:tr h="303587">
                <a:tc>
                  <a:txBody>
                    <a:bodyPr/>
                    <a:lstStyle/>
                    <a:p>
                      <a:pPr marL="0" lvl="1" algn="l" defTabSz="914400" rtl="0" eaLnBrk="1" latinLnBrk="0" hangingPunct="1"/>
                      <a:r>
                        <a:rPr lang="en-US" sz="1600" kern="1200" dirty="0" smtClean="0">
                          <a:solidFill>
                            <a:schemeClr val="dk1"/>
                          </a:solidFill>
                          <a:latin typeface="+mn-lt"/>
                          <a:ea typeface="+mn-ea"/>
                          <a:cs typeface="+mn-cs"/>
                        </a:rPr>
                        <a:t>74%</a:t>
                      </a:r>
                      <a:endParaRPr lang="en-US" sz="1600" kern="1200" dirty="0">
                        <a:solidFill>
                          <a:schemeClr val="dk1"/>
                        </a:solidFill>
                        <a:latin typeface="+mn-lt"/>
                        <a:ea typeface="+mn-ea"/>
                        <a:cs typeface="+mn-cs"/>
                      </a:endParaRPr>
                    </a:p>
                  </a:txBody>
                  <a:tcPr/>
                </a:tc>
                <a:tc>
                  <a:txBody>
                    <a:bodyPr/>
                    <a:lstStyle/>
                    <a:p>
                      <a:r>
                        <a:rPr lang="en-US" sz="1600" dirty="0" smtClean="0"/>
                        <a:t>Query for</a:t>
                      </a:r>
                      <a:r>
                        <a:rPr lang="en-US" sz="1600" baseline="0" dirty="0" smtClean="0"/>
                        <a:t> all capital records</a:t>
                      </a:r>
                      <a:endParaRPr lang="en-US" sz="1600" dirty="0"/>
                    </a:p>
                  </a:txBody>
                  <a:tcPr/>
                </a:tc>
                <a:extLst>
                  <a:ext uri="{0D108BD9-81ED-4DB2-BD59-A6C34878D82A}">
                    <a16:rowId xmlns:a16="http://schemas.microsoft.com/office/drawing/2014/main" val="10003"/>
                  </a:ext>
                </a:extLst>
              </a:tr>
              <a:tr h="303587">
                <a:tc>
                  <a:txBody>
                    <a:bodyPr/>
                    <a:lstStyle/>
                    <a:p>
                      <a:pPr marL="0" lvl="1" algn="l" defTabSz="914400" rtl="0" eaLnBrk="1" latinLnBrk="0" hangingPunct="1"/>
                      <a:r>
                        <a:rPr lang="en-US" sz="1600" kern="1200" dirty="0" smtClean="0">
                          <a:solidFill>
                            <a:schemeClr val="dk1"/>
                          </a:solidFill>
                          <a:latin typeface="+mn-lt"/>
                          <a:ea typeface="+mn-ea"/>
                          <a:cs typeface="+mn-cs"/>
                        </a:rPr>
                        <a:t>%JAN%</a:t>
                      </a:r>
                      <a:endParaRPr lang="en-US" sz="1600" kern="1200" dirty="0">
                        <a:solidFill>
                          <a:schemeClr val="dk1"/>
                        </a:solidFill>
                        <a:latin typeface="+mn-lt"/>
                        <a:ea typeface="+mn-ea"/>
                        <a:cs typeface="+mn-cs"/>
                      </a:endParaRPr>
                    </a:p>
                  </a:txBody>
                  <a:tcPr/>
                </a:tc>
                <a:tc>
                  <a:txBody>
                    <a:bodyPr/>
                    <a:lstStyle/>
                    <a:p>
                      <a:r>
                        <a:rPr lang="en-US" sz="1600" dirty="0" smtClean="0"/>
                        <a:t>Query for</a:t>
                      </a:r>
                      <a:r>
                        <a:rPr lang="en-US" sz="1600" baseline="0" dirty="0" smtClean="0"/>
                        <a:t> all January records</a:t>
                      </a:r>
                      <a:endParaRPr lang="en-US" sz="1600" dirty="0"/>
                    </a:p>
                  </a:txBody>
                  <a:tcPr/>
                </a:tc>
                <a:extLst>
                  <a:ext uri="{0D108BD9-81ED-4DB2-BD59-A6C34878D82A}">
                    <a16:rowId xmlns:a16="http://schemas.microsoft.com/office/drawing/2014/main" val="10004"/>
                  </a:ext>
                </a:extLst>
              </a:tr>
              <a:tr h="303587">
                <a:tc>
                  <a:txBody>
                    <a:bodyPr/>
                    <a:lstStyle/>
                    <a:p>
                      <a:pPr marL="0" lvl="1" algn="l" defTabSz="914400" rtl="0" eaLnBrk="1" latinLnBrk="0" hangingPunct="1"/>
                      <a:r>
                        <a:rPr lang="en-US" sz="1600" kern="1200" dirty="0" smtClean="0">
                          <a:solidFill>
                            <a:schemeClr val="dk1"/>
                          </a:solidFill>
                          <a:latin typeface="+mn-lt"/>
                          <a:ea typeface="+mn-ea"/>
                          <a:cs typeface="+mn-cs"/>
                        </a:rPr>
                        <a:t>%2018</a:t>
                      </a:r>
                      <a:endParaRPr lang="en-US" sz="1600" kern="1200" dirty="0">
                        <a:solidFill>
                          <a:schemeClr val="dk1"/>
                        </a:solidFill>
                        <a:latin typeface="+mn-lt"/>
                        <a:ea typeface="+mn-ea"/>
                        <a:cs typeface="+mn-cs"/>
                      </a:endParaRPr>
                    </a:p>
                  </a:txBody>
                  <a:tcPr/>
                </a:tc>
                <a:tc>
                  <a:txBody>
                    <a:bodyPr/>
                    <a:lstStyle/>
                    <a:p>
                      <a:r>
                        <a:rPr lang="en-US" sz="1600" dirty="0" smtClean="0"/>
                        <a:t>Query for all 2018 records</a:t>
                      </a:r>
                      <a:endParaRPr lang="en-US" sz="1600" dirty="0"/>
                    </a:p>
                  </a:txBody>
                  <a:tcPr/>
                </a:tc>
                <a:extLst>
                  <a:ext uri="{0D108BD9-81ED-4DB2-BD59-A6C34878D82A}">
                    <a16:rowId xmlns:a16="http://schemas.microsoft.com/office/drawing/2014/main" val="10005"/>
                  </a:ext>
                </a:extLst>
              </a:tr>
              <a:tr h="524378">
                <a:tc>
                  <a:txBody>
                    <a:bodyPr/>
                    <a:lstStyle/>
                    <a:p>
                      <a:pPr marL="0" lvl="1" algn="l" defTabSz="914400" rtl="0" eaLnBrk="1" latinLnBrk="0" hangingPunct="1"/>
                      <a:r>
                        <a:rPr lang="en-US" sz="1600" kern="1200" dirty="0" smtClean="0">
                          <a:solidFill>
                            <a:schemeClr val="dk1"/>
                          </a:solidFill>
                          <a:latin typeface="+mn-lt"/>
                          <a:ea typeface="+mn-ea"/>
                          <a:cs typeface="+mn-cs"/>
                        </a:rPr>
                        <a:t>_m%</a:t>
                      </a:r>
                      <a:endParaRPr lang="en-US" sz="1600" kern="1200" dirty="0">
                        <a:solidFill>
                          <a:schemeClr val="dk1"/>
                        </a:solidFill>
                        <a:latin typeface="+mn-lt"/>
                        <a:ea typeface="+mn-ea"/>
                        <a:cs typeface="+mn-cs"/>
                      </a:endParaRPr>
                    </a:p>
                  </a:txBody>
                  <a:tcPr/>
                </a:tc>
                <a:tc>
                  <a:txBody>
                    <a:bodyPr/>
                    <a:lstStyle/>
                    <a:p>
                      <a:r>
                        <a:rPr lang="en-US" sz="1600" dirty="0" smtClean="0"/>
                        <a:t>Query for</a:t>
                      </a:r>
                      <a:r>
                        <a:rPr lang="en-US" sz="1600" baseline="0" dirty="0" smtClean="0"/>
                        <a:t> all records that have “m” as the second letter</a:t>
                      </a:r>
                      <a:endParaRPr lang="en-US" sz="1600"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rot="19418087">
            <a:off x="-201377" y="531391"/>
            <a:ext cx="2669320"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rgbClr val="00B050"/>
                </a:solidFill>
                <a:effectLst/>
              </a:rPr>
              <a:t>Banner 8 &amp; 9</a:t>
            </a:r>
            <a:endParaRPr lang="en-US" sz="3600" b="1" cap="none" spc="0" dirty="0">
              <a:ln/>
              <a:solidFill>
                <a:srgbClr val="00B050"/>
              </a:solidFill>
              <a:effectLst/>
            </a:endParaRPr>
          </a:p>
        </p:txBody>
      </p:sp>
    </p:spTree>
    <p:extLst>
      <p:ext uri="{BB962C8B-B14F-4D97-AF65-F5344CB8AC3E}">
        <p14:creationId xmlns:p14="http://schemas.microsoft.com/office/powerpoint/2010/main" val="370112253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2088573" y="399590"/>
            <a:ext cx="8229600" cy="7506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mn-lt"/>
              </a:rPr>
              <a:t>Extracting Data to Excel</a:t>
            </a:r>
            <a:endParaRPr lang="en-US" sz="4000" b="1" dirty="0">
              <a:latin typeface="+mn-lt"/>
            </a:endParaRPr>
          </a:p>
        </p:txBody>
      </p:sp>
      <p:sp>
        <p:nvSpPr>
          <p:cNvPr id="27" name="Content Placeholder 2"/>
          <p:cNvSpPr txBox="1">
            <a:spLocks/>
          </p:cNvSpPr>
          <p:nvPr/>
        </p:nvSpPr>
        <p:spPr>
          <a:xfrm>
            <a:off x="2088573" y="4639703"/>
            <a:ext cx="8229600" cy="1676400"/>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smtClean="0"/>
              <a:t>Click “OK”</a:t>
            </a:r>
          </a:p>
          <a:p>
            <a:r>
              <a:rPr lang="en-US" sz="4400" dirty="0" smtClean="0"/>
              <a:t>Click “Save As”</a:t>
            </a:r>
          </a:p>
          <a:p>
            <a:r>
              <a:rPr lang="en-US" sz="4400" dirty="0" smtClean="0"/>
              <a:t>Name file, keep the extension as “csv”</a:t>
            </a:r>
          </a:p>
          <a:p>
            <a:r>
              <a:rPr lang="en-US" sz="4400" dirty="0" smtClean="0"/>
              <a:t>Open file in Excel and save in Excel format</a:t>
            </a:r>
          </a:p>
          <a:p>
            <a:r>
              <a:rPr lang="en-US" sz="4400" dirty="0" smtClean="0"/>
              <a:t>Delete “csv” file</a:t>
            </a:r>
          </a:p>
          <a:p>
            <a:pPr lvl="2"/>
            <a:endParaRPr lang="en-US" dirty="0" smtClean="0"/>
          </a:p>
        </p:txBody>
      </p:sp>
      <p:grpSp>
        <p:nvGrpSpPr>
          <p:cNvPr id="28" name="Group 27"/>
          <p:cNvGrpSpPr/>
          <p:nvPr/>
        </p:nvGrpSpPr>
        <p:grpSpPr>
          <a:xfrm>
            <a:off x="2485484" y="1089728"/>
            <a:ext cx="4426528" cy="3352800"/>
            <a:chOff x="914400" y="2819400"/>
            <a:chExt cx="3827010" cy="2743200"/>
          </a:xfrm>
        </p:grpSpPr>
        <p:pic>
          <p:nvPicPr>
            <p:cNvPr id="29" name="Picture 28"/>
            <p:cNvPicPr/>
            <p:nvPr/>
          </p:nvPicPr>
          <p:blipFill rotWithShape="1">
            <a:blip r:embed="rId2"/>
            <a:srcRect l="16348" t="7556" r="78152" b="56371"/>
            <a:stretch/>
          </p:blipFill>
          <p:spPr bwMode="auto">
            <a:xfrm>
              <a:off x="3455581" y="2819400"/>
              <a:ext cx="1285829" cy="2743200"/>
            </a:xfrm>
            <a:prstGeom prst="rect">
              <a:avLst/>
            </a:prstGeom>
            <a:ln>
              <a:noFill/>
            </a:ln>
            <a:extLst>
              <a:ext uri="{53640926-AAD7-44D8-BBD7-CCE9431645EC}">
                <a14:shadowObscured xmlns:a14="http://schemas.microsoft.com/office/drawing/2010/main"/>
              </a:ext>
            </a:extLst>
          </p:spPr>
        </p:pic>
        <p:pic>
          <p:nvPicPr>
            <p:cNvPr id="30" name="Picture 29"/>
            <p:cNvPicPr/>
            <p:nvPr/>
          </p:nvPicPr>
          <p:blipFill rotWithShape="1">
            <a:blip r:embed="rId2"/>
            <a:srcRect l="4651" t="7557" r="83702" b="89924"/>
            <a:stretch/>
          </p:blipFill>
          <p:spPr bwMode="auto">
            <a:xfrm>
              <a:off x="914400" y="2819400"/>
              <a:ext cx="2541181" cy="178618"/>
            </a:xfrm>
            <a:prstGeom prst="rect">
              <a:avLst/>
            </a:prstGeom>
            <a:ln>
              <a:noFill/>
            </a:ln>
            <a:extLst>
              <a:ext uri="{53640926-AAD7-44D8-BBD7-CCE9431645EC}">
                <a14:shadowObscured xmlns:a14="http://schemas.microsoft.com/office/drawing/2010/main"/>
              </a:ext>
            </a:extLst>
          </p:spPr>
        </p:pic>
      </p:grpSp>
      <p:cxnSp>
        <p:nvCxnSpPr>
          <p:cNvPr id="31" name="Straight Arrow Connector 30"/>
          <p:cNvCxnSpPr/>
          <p:nvPr/>
        </p:nvCxnSpPr>
        <p:spPr>
          <a:xfrm flipH="1">
            <a:off x="6898157" y="2613728"/>
            <a:ext cx="914400" cy="9317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898157" y="3756728"/>
            <a:ext cx="90747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12557" y="2244396"/>
            <a:ext cx="1461655" cy="1169551"/>
          </a:xfrm>
          <a:prstGeom prst="rect">
            <a:avLst/>
          </a:prstGeom>
          <a:noFill/>
        </p:spPr>
        <p:txBody>
          <a:bodyPr wrap="square" rtlCol="0">
            <a:spAutoFit/>
          </a:bodyPr>
          <a:lstStyle/>
          <a:p>
            <a:r>
              <a:rPr lang="en-US" sz="1400" b="1" dirty="0" smtClean="0">
                <a:solidFill>
                  <a:srgbClr val="FF0000"/>
                </a:solidFill>
              </a:rPr>
              <a:t>Extracts parameter information from top of form</a:t>
            </a:r>
            <a:endParaRPr lang="en-US" sz="1400" b="1" dirty="0">
              <a:solidFill>
                <a:srgbClr val="FF0000"/>
              </a:solidFill>
            </a:endParaRPr>
          </a:p>
        </p:txBody>
      </p:sp>
      <p:sp>
        <p:nvSpPr>
          <p:cNvPr id="34" name="TextBox 33"/>
          <p:cNvSpPr txBox="1"/>
          <p:nvPr/>
        </p:nvSpPr>
        <p:spPr>
          <a:xfrm>
            <a:off x="7812557" y="3496045"/>
            <a:ext cx="1537855" cy="1384995"/>
          </a:xfrm>
          <a:prstGeom prst="rect">
            <a:avLst/>
          </a:prstGeom>
          <a:noFill/>
        </p:spPr>
        <p:txBody>
          <a:bodyPr wrap="square" rtlCol="0">
            <a:spAutoFit/>
          </a:bodyPr>
          <a:lstStyle/>
          <a:p>
            <a:r>
              <a:rPr lang="en-US" sz="1400" b="1" dirty="0" smtClean="0">
                <a:solidFill>
                  <a:srgbClr val="FF0000"/>
                </a:solidFill>
              </a:rPr>
              <a:t>Does not extract parameter information from top of form</a:t>
            </a:r>
            <a:endParaRPr lang="en-US" sz="1400" b="1" dirty="0">
              <a:solidFill>
                <a:srgbClr val="FF0000"/>
              </a:solidFill>
            </a:endParaRPr>
          </a:p>
        </p:txBody>
      </p:sp>
      <p:sp>
        <p:nvSpPr>
          <p:cNvPr id="35" name="Rectangle 34"/>
          <p:cNvSpPr/>
          <p:nvPr/>
        </p:nvSpPr>
        <p:spPr>
          <a:xfrm rot="19418087">
            <a:off x="6461" y="411630"/>
            <a:ext cx="1901482"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4"/>
                </a:solidFill>
                <a:effectLst/>
              </a:rPr>
              <a:t>Banner 8</a:t>
            </a:r>
            <a:endParaRPr lang="en-US" sz="3600" b="1" cap="none" spc="0" dirty="0">
              <a:ln/>
              <a:solidFill>
                <a:schemeClr val="accent4"/>
              </a:solidFill>
              <a:effectLst/>
            </a:endParaRPr>
          </a:p>
        </p:txBody>
      </p:sp>
    </p:spTree>
    <p:extLst>
      <p:ext uri="{BB962C8B-B14F-4D97-AF65-F5344CB8AC3E}">
        <p14:creationId xmlns:p14="http://schemas.microsoft.com/office/powerpoint/2010/main" val="19379089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2088573" y="399590"/>
            <a:ext cx="8229600" cy="7506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latin typeface="+mn-lt"/>
              </a:rPr>
              <a:t>Extracting Data to Excel</a:t>
            </a:r>
            <a:endParaRPr lang="en-US" sz="4000" b="1" dirty="0">
              <a:latin typeface="+mn-lt"/>
            </a:endParaRPr>
          </a:p>
        </p:txBody>
      </p:sp>
      <p:sp>
        <p:nvSpPr>
          <p:cNvPr id="27" name="Content Placeholder 2"/>
          <p:cNvSpPr txBox="1">
            <a:spLocks/>
          </p:cNvSpPr>
          <p:nvPr/>
        </p:nvSpPr>
        <p:spPr>
          <a:xfrm>
            <a:off x="2193677" y="3998572"/>
            <a:ext cx="8229600" cy="1676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Click on “TOOLS”</a:t>
            </a:r>
          </a:p>
          <a:p>
            <a:r>
              <a:rPr lang="en-US" sz="1800" dirty="0" smtClean="0"/>
              <a:t>Click on “Export”</a:t>
            </a:r>
          </a:p>
          <a:p>
            <a:r>
              <a:rPr lang="en-US" sz="1800" dirty="0" smtClean="0"/>
              <a:t>Either save or open file as prompted</a:t>
            </a:r>
          </a:p>
          <a:p>
            <a:r>
              <a:rPr lang="en-US" sz="1800" dirty="0" smtClean="0"/>
              <a:t>Or simply use the shortcut key “Shift+F1” then save or open file</a:t>
            </a:r>
          </a:p>
          <a:p>
            <a:endParaRPr lang="en-US" sz="1800" dirty="0" smtClean="0"/>
          </a:p>
          <a:p>
            <a:pPr lvl="2"/>
            <a:endParaRPr lang="en-US" sz="1200" dirty="0" smtClean="0"/>
          </a:p>
        </p:txBody>
      </p:sp>
      <p:pic>
        <p:nvPicPr>
          <p:cNvPr id="2" name="Picture 1"/>
          <p:cNvPicPr>
            <a:picLocks noChangeAspect="1"/>
          </p:cNvPicPr>
          <p:nvPr/>
        </p:nvPicPr>
        <p:blipFill>
          <a:blip r:embed="rId2"/>
          <a:stretch>
            <a:fillRect/>
          </a:stretch>
        </p:blipFill>
        <p:spPr>
          <a:xfrm>
            <a:off x="4021637" y="1164760"/>
            <a:ext cx="4379818" cy="2482330"/>
          </a:xfrm>
          <a:prstGeom prst="rect">
            <a:avLst/>
          </a:prstGeom>
        </p:spPr>
      </p:pic>
      <p:sp>
        <p:nvSpPr>
          <p:cNvPr id="5" name="Rectangle 4"/>
          <p:cNvSpPr/>
          <p:nvPr/>
        </p:nvSpPr>
        <p:spPr>
          <a:xfrm rot="19418087">
            <a:off x="6461" y="411630"/>
            <a:ext cx="1901483"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smtClean="0">
                <a:ln/>
                <a:solidFill>
                  <a:schemeClr val="accent1">
                    <a:lumMod val="75000"/>
                  </a:schemeClr>
                </a:solidFill>
                <a:effectLst/>
              </a:rPr>
              <a:t>Banner 9</a:t>
            </a:r>
            <a:endParaRPr lang="en-US" sz="3600" b="1" cap="none" spc="0" dirty="0">
              <a:ln/>
              <a:solidFill>
                <a:schemeClr val="accent1">
                  <a:lumMod val="75000"/>
                </a:schemeClr>
              </a:solidFill>
              <a:effectLst/>
            </a:endParaRPr>
          </a:p>
        </p:txBody>
      </p:sp>
    </p:spTree>
    <p:extLst>
      <p:ext uri="{BB962C8B-B14F-4D97-AF65-F5344CB8AC3E}">
        <p14:creationId xmlns:p14="http://schemas.microsoft.com/office/powerpoint/2010/main" val="6649722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2339</TotalTime>
  <Words>1485</Words>
  <Application>Microsoft Office PowerPoint</Application>
  <PresentationFormat>Widescreen</PresentationFormat>
  <Paragraphs>250</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Narrow</vt:lpstr>
      <vt:lpstr>Calibri</vt:lpstr>
      <vt:lpstr>Calibri Light</vt:lpstr>
      <vt:lpstr>Franklin Gothic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Texas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18th Annual How to….</dc:title>
  <dc:creator>Sonya Moreno</dc:creator>
  <cp:lastModifiedBy>Sonya Moreno</cp:lastModifiedBy>
  <cp:revision>128</cp:revision>
  <cp:lastPrinted>2017-06-05T21:30:59Z</cp:lastPrinted>
  <dcterms:created xsi:type="dcterms:W3CDTF">2017-05-17T15:58:44Z</dcterms:created>
  <dcterms:modified xsi:type="dcterms:W3CDTF">2018-06-18T13:26:45Z</dcterms:modified>
</cp:coreProperties>
</file>