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61" r:id="rId3"/>
    <p:sldId id="287" r:id="rId4"/>
    <p:sldId id="267" r:id="rId5"/>
    <p:sldId id="288" r:id="rId6"/>
    <p:sldId id="277" r:id="rId7"/>
    <p:sldId id="266" r:id="rId8"/>
    <p:sldId id="271" r:id="rId9"/>
    <p:sldId id="273" r:id="rId10"/>
    <p:sldId id="278" r:id="rId11"/>
    <p:sldId id="274" r:id="rId12"/>
    <p:sldId id="293" r:id="rId13"/>
    <p:sldId id="283" r:id="rId14"/>
    <p:sldId id="260" r:id="rId1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CBE"/>
    <a:srgbClr val="4D4D4D"/>
    <a:srgbClr val="777777"/>
    <a:srgbClr val="30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DBAD40C-7DC8-4F34-86AA-BF916BB84B8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03CAC47-B278-4F28-99D1-6D15B222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568C9-9F7C-41B6-9B8B-F9DA9A65E3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5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cash is on of</a:t>
            </a:r>
            <a:r>
              <a:rPr lang="en-US" baseline="0" dirty="0" smtClean="0"/>
              <a:t> the college’s most sensitive asset, we do this training, the objective of this training is to assist college departments with the cash handling procedures.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568C9-9F7C-41B6-9B8B-F9DA9A65E3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D75-6AE2-4AD7-B8CB-BADF4D441A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3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95F0B-A619-4741-A585-EB8BF8177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640C-07A2-4C19-8DB9-B8389ACB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9298-903E-427D-AA4D-098F1B21B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1066800"/>
            <a:ext cx="18478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53911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8FA6-5F1B-4C95-BCBA-61C206B3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F935-CB14-41DF-BDF5-C8606E06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EB31-4CA2-48F6-9E34-691E37CBC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82762"/>
            <a:ext cx="3657600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143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782762"/>
            <a:ext cx="36607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9B38-BC88-4D25-8900-EB13B7C28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FA8F-1395-48E2-85E1-104F51DB5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28C-FC05-49E5-8A6F-68649C422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42DF-10A5-4E6E-AE7A-73EB5DA36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BBB92-E2F4-4383-8E20-F0369E6DD4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381000"/>
            <a:ext cx="6553200" cy="990600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663300"/>
                </a:solidFill>
                <a:latin typeface="Arial Narrow" panose="020B0606020202030204" pitchFamily="34" charset="0"/>
              </a:rPr>
              <a:t>Departmental Cash Handling</a:t>
            </a:r>
            <a:r>
              <a:rPr lang="en-US" sz="4000" b="1" dirty="0" smtClean="0">
                <a:latin typeface="Arial Narrow" panose="020B0606020202030204" pitchFamily="34" charset="0"/>
              </a:rPr>
              <a:t/>
            </a:r>
            <a:br>
              <a:rPr lang="en-US" sz="4000" b="1" dirty="0" smtClean="0">
                <a:latin typeface="Arial Narrow" panose="020B0606020202030204" pitchFamily="34" charset="0"/>
              </a:rPr>
            </a:b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410200"/>
            <a:ext cx="6587084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doni MT" pitchFamily="18" charset="0"/>
              </a:rPr>
              <a:t>Presenters: Connie Lira &amp; Tiki Vela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Bodoni MT" pitchFamily="18" charset="0"/>
              </a:rPr>
              <a:t>Cashiers Department</a:t>
            </a:r>
            <a:endParaRPr lang="en-US" sz="2800" b="1" dirty="0">
              <a:solidFill>
                <a:srgbClr val="006600"/>
              </a:solidFill>
              <a:latin typeface="Bodoni MT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E2295F0B-A619-4741-A585-EB8BF81775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059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 Roundup</a:t>
            </a:r>
          </a:p>
          <a:p>
            <a:r>
              <a:rPr lang="en-US" dirty="0" smtClean="0"/>
              <a:t>July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s://webmail.southtexascollege.edu/exchange/calopez/Inbox/FW:.EML/2355dn%20Laser%20MFP_20130417_155626816_1.jpg/C58EA28C-18C0-4a97-9AF2-036E93DDAFB3/2355dn%20Laser%20MFP_20130417_155626816_1.jpg?attach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 bwMode="auto">
          <a:xfrm>
            <a:off x="2520092" y="-12192"/>
            <a:ext cx="5194301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10"/>
          <p:cNvSpPr txBox="1"/>
          <p:nvPr/>
        </p:nvSpPr>
        <p:spPr>
          <a:xfrm>
            <a:off x="4713652" y="533400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6705600" y="501134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4" name="TextBox 10"/>
          <p:cNvSpPr txBox="1"/>
          <p:nvPr/>
        </p:nvSpPr>
        <p:spPr>
          <a:xfrm>
            <a:off x="5257800" y="762000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10"/>
          <p:cNvSpPr txBox="1"/>
          <p:nvPr/>
        </p:nvSpPr>
        <p:spPr>
          <a:xfrm>
            <a:off x="3787061" y="870466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TextBox 10"/>
          <p:cNvSpPr txBox="1"/>
          <p:nvPr/>
        </p:nvSpPr>
        <p:spPr>
          <a:xfrm>
            <a:off x="3671236" y="2121932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" name="TextBox 10"/>
          <p:cNvSpPr txBox="1"/>
          <p:nvPr/>
        </p:nvSpPr>
        <p:spPr>
          <a:xfrm>
            <a:off x="5574635" y="229545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10"/>
          <p:cNvSpPr txBox="1"/>
          <p:nvPr/>
        </p:nvSpPr>
        <p:spPr>
          <a:xfrm>
            <a:off x="6696299" y="3593854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10"/>
          <p:cNvSpPr txBox="1"/>
          <p:nvPr/>
        </p:nvSpPr>
        <p:spPr>
          <a:xfrm>
            <a:off x="4830921" y="4343400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6657961" y="4779884"/>
            <a:ext cx="23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4638580" y="5179962"/>
            <a:ext cx="4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28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1.- Name of Department/Organization the deposit is made for.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2.-  Date when deposit is turned in to cashiers.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3.-  Enter the FOAP as provided by the Business Office. Make sure this information is correct.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4.- Deposit description ex: BBQ tickets, tickets sales, fundraiser.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5.- Enter the currency turned in to cashiers, bills on top according to denominations, coins in the bottom according to denominations. Include total currency in the bottom.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6.- Enter any checks received, include student ID if applicable.  If more space is needed than provide a list and just enter “see list” and enter the total of checks in the space provided in the bottom.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7.- Enter the total of currency plus checks.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8.- Enter credit card payments if applicable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9.- This should be the total of currency plus checks plus credit cards.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10.-  Information for the person submitting the deposit.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2593878"/>
            <a:ext cx="106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the deposit is made the cashier will provide the pink copy for your records.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60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Cash Handling 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800600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i="0" dirty="0" smtClean="0">
                <a:solidFill>
                  <a:srgbClr val="006600"/>
                </a:solidFill>
              </a:rPr>
              <a:t>Cash Handling Procedure is online at the Business Office website: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https</a:t>
            </a:r>
            <a:r>
              <a:rPr lang="en-US" b="1" dirty="0">
                <a:solidFill>
                  <a:srgbClr val="006600"/>
                </a:solidFill>
              </a:rPr>
              <a:t>://</a:t>
            </a:r>
            <a:r>
              <a:rPr lang="en-US" b="1" dirty="0" smtClean="0">
                <a:solidFill>
                  <a:srgbClr val="006600"/>
                </a:solidFill>
              </a:rPr>
              <a:t>finance.southtexascollege.edu/businessoffice/index.html </a:t>
            </a:r>
          </a:p>
          <a:p>
            <a:pPr lvl="4"/>
            <a:endParaRPr lang="en-US" dirty="0" smtClean="0">
              <a:solidFill>
                <a:srgbClr val="006600"/>
              </a:solidFill>
            </a:endParaRPr>
          </a:p>
          <a:p>
            <a:endParaRPr lang="en-US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dirty="0" smtClean="0"/>
              <a:t>					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51054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64" y="4400550"/>
            <a:ext cx="5101936" cy="4095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33400" y="37338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124200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1950201" y="3810000"/>
            <a:ext cx="6096000" cy="2667000"/>
          </a:xfrm>
          <a:solidFill>
            <a:srgbClr val="C7CCBE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Cash Handling Training Requests:</a:t>
            </a:r>
          </a:p>
          <a:p>
            <a:r>
              <a:rPr lang="en-US" b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Sussy Palomo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MDPALOMO1@SOUTHTEXASCOLLEGE.EDU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(956) 872-6451</a:t>
            </a:r>
            <a:endParaRPr lang="en-US" sz="1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b="1" dirty="0">
              <a:solidFill>
                <a:srgbClr val="006600"/>
              </a:solidFill>
              <a:latin typeface="Bodoni MT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E2295F0B-A619-4741-A585-EB8BF81775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222379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03F1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kern="0" dirty="0" smtClean="0"/>
              <a:t>Get Certified!</a:t>
            </a:r>
            <a:endParaRPr lang="en-US" b="1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90" y="4800600"/>
            <a:ext cx="279710" cy="204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80" y="5143500"/>
            <a:ext cx="25482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05100" y="24384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Template Provided By</a:t>
            </a:r>
            <a:endParaRPr lang="en-US" sz="12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057400" y="34714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43100" y="39624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500,000 Downloadable PowerPoint Templates, Animated Clip Art, Backgrounds and Videos</a:t>
            </a:r>
            <a:endParaRPr lang="en-US" sz="12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41578"/>
            <a:ext cx="6019800" cy="767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Cash Handling Training 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0"/>
            <a:ext cx="7238999" cy="182879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sz="2400" i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Sussy </a:t>
            </a:r>
            <a:r>
              <a:rPr lang="en-US" sz="2000" b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Palomo</a:t>
            </a:r>
            <a:endParaRPr lang="en-US" sz="1800" b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MDPALOMO1@SOUTHTEXASCOLLEGE.EDU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956) 872-6451</a:t>
            </a:r>
            <a:endParaRPr lang="en-US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371600" lvl="3" indent="0">
              <a:buNone/>
            </a:pPr>
            <a:endParaRPr lang="en-US" sz="2400" b="1" i="0" dirty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 lvl="3"/>
            <a:endParaRPr lang="en-US" i="0" dirty="0">
              <a:solidFill>
                <a:schemeClr val="bg1"/>
              </a:solidFill>
            </a:endParaRPr>
          </a:p>
          <a:p>
            <a:pPr lvl="3"/>
            <a:endParaRPr lang="en-US" i="0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b="1" i="0" dirty="0" smtClean="0">
              <a:solidFill>
                <a:schemeClr val="bg1"/>
              </a:solidFill>
            </a:endParaRP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0" y="5486400"/>
            <a:ext cx="279710" cy="204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0" y="5750718"/>
            <a:ext cx="254820" cy="2952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255" y="1143000"/>
            <a:ext cx="723899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9pPr>
          </a:lstStyle>
          <a:p>
            <a:pPr marL="914400" lvl="2" indent="0">
              <a:buFontTx/>
              <a:buNone/>
            </a:pPr>
            <a:r>
              <a:rPr lang="en-US" sz="2400" b="1" i="0" kern="0" dirty="0" smtClean="0">
                <a:solidFill>
                  <a:srgbClr val="FF0000"/>
                </a:solidFill>
              </a:rPr>
              <a:t>Cash Handling Certification is Available!</a:t>
            </a:r>
          </a:p>
          <a:p>
            <a:pPr marL="914400" lvl="2" indent="0">
              <a:buFontTx/>
              <a:buNone/>
            </a:pPr>
            <a:r>
              <a:rPr lang="en-US" sz="2400" i="0" kern="0" dirty="0" smtClean="0">
                <a:solidFill>
                  <a:schemeClr val="bg1"/>
                </a:solidFill>
              </a:rPr>
              <a:t>South Texas College full-time employees may request training.</a:t>
            </a:r>
          </a:p>
          <a:p>
            <a:pPr marL="914400" lvl="2" indent="0">
              <a:buFontTx/>
              <a:buNone/>
            </a:pPr>
            <a:endParaRPr lang="en-US" sz="1100" i="0" kern="0" dirty="0" smtClean="0">
              <a:solidFill>
                <a:schemeClr val="bg1"/>
              </a:solidFill>
            </a:endParaRPr>
          </a:p>
          <a:p>
            <a:pPr marL="914400" lvl="2" indent="0">
              <a:buFontTx/>
              <a:buNone/>
            </a:pPr>
            <a:r>
              <a:rPr lang="en-US" sz="2400" b="1" i="0" kern="0" dirty="0" smtClean="0">
                <a:solidFill>
                  <a:schemeClr val="bg1"/>
                </a:solidFill>
              </a:rPr>
              <a:t>Purpose:  To train &amp; certify staff </a:t>
            </a:r>
            <a:r>
              <a:rPr lang="en-US" sz="2400" b="1" i="0" u="sng" kern="0" dirty="0" smtClean="0">
                <a:solidFill>
                  <a:schemeClr val="bg1"/>
                </a:solidFill>
              </a:rPr>
              <a:t>prior</a:t>
            </a:r>
            <a:r>
              <a:rPr lang="en-US" sz="2400" b="1" i="0" kern="0" dirty="0" smtClean="0">
                <a:solidFill>
                  <a:schemeClr val="bg1"/>
                </a:solidFill>
              </a:rPr>
              <a:t> to handling cash</a:t>
            </a:r>
          </a:p>
          <a:p>
            <a:pPr marL="914400" lvl="2" indent="0">
              <a:buFontTx/>
              <a:buNone/>
            </a:pPr>
            <a:endParaRPr lang="en-US" sz="2400" i="0" kern="0" dirty="0" smtClean="0">
              <a:solidFill>
                <a:schemeClr val="bg1"/>
              </a:solidFill>
            </a:endParaRPr>
          </a:p>
          <a:p>
            <a:pPr marL="914400" lvl="2" indent="0">
              <a:buFontTx/>
              <a:buNone/>
            </a:pPr>
            <a:r>
              <a:rPr lang="en-US" sz="2400" i="0" kern="0" dirty="0" smtClean="0">
                <a:solidFill>
                  <a:schemeClr val="bg1"/>
                </a:solidFill>
              </a:rPr>
              <a:t>Training is provided by the Business Office-Cashiers Department: </a:t>
            </a:r>
            <a:endParaRPr lang="en-US" sz="1800" b="1" kern="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371600" lvl="3" indent="0">
              <a:buFontTx/>
              <a:buNone/>
            </a:pPr>
            <a:endParaRPr lang="en-US" sz="2400" b="1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marL="914400" lvl="2" indent="0">
              <a:buFontTx/>
              <a:buNone/>
            </a:pPr>
            <a:endParaRPr lang="en-US" b="1" i="0" kern="0" dirty="0" smtClean="0">
              <a:solidFill>
                <a:schemeClr val="bg1"/>
              </a:solidFill>
            </a:endParaRPr>
          </a:p>
          <a:p>
            <a:pPr lvl="2"/>
            <a:endParaRPr lang="en-US" b="1" kern="0" dirty="0" smtClean="0"/>
          </a:p>
          <a:p>
            <a:pPr lvl="2"/>
            <a:endParaRPr lang="en-US" b="1" kern="0" dirty="0" smtClean="0"/>
          </a:p>
          <a:p>
            <a:pPr lvl="2"/>
            <a:endParaRPr 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772046"/>
            <a:ext cx="490302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9pPr>
          </a:lstStyle>
          <a:p>
            <a:pPr lvl="3"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/>
                </a:solidFill>
              </a:rPr>
              <a:t> </a:t>
            </a:r>
            <a:r>
              <a:rPr lang="en-US" sz="2200" i="0" dirty="0">
                <a:solidFill>
                  <a:schemeClr val="bg1"/>
                </a:solidFill>
              </a:rPr>
              <a:t>Collection of cash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200" i="0" dirty="0">
                <a:solidFill>
                  <a:schemeClr val="bg1"/>
                </a:solidFill>
              </a:rPr>
              <a:t> Custody &amp; safeguarding cash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200" i="0" dirty="0">
                <a:solidFill>
                  <a:schemeClr val="bg1"/>
                </a:solidFill>
              </a:rPr>
              <a:t> Reporting of cash</a:t>
            </a:r>
          </a:p>
          <a:p>
            <a:pPr marL="914400" lvl="2" indent="0">
              <a:buFontTx/>
              <a:buNone/>
            </a:pPr>
            <a:endParaRPr lang="en-US" sz="1100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sz="2400" b="1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marL="914400" lvl="2" indent="0">
              <a:buFontTx/>
              <a:buNone/>
            </a:pPr>
            <a:endParaRPr lang="en-US" b="1" i="0" kern="0" dirty="0" smtClean="0">
              <a:solidFill>
                <a:schemeClr val="bg1"/>
              </a:solidFill>
            </a:endParaRPr>
          </a:p>
          <a:p>
            <a:pPr lvl="2"/>
            <a:endParaRPr lang="en-US" b="1" kern="0" dirty="0" smtClean="0"/>
          </a:p>
          <a:p>
            <a:pPr lvl="2"/>
            <a:endParaRPr lang="en-US" b="1" kern="0" dirty="0" smtClean="0"/>
          </a:p>
          <a:p>
            <a:pPr lvl="2"/>
            <a:endParaRPr lang="en-US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33800" y="3678602"/>
            <a:ext cx="3886200" cy="180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9pPr>
          </a:lstStyle>
          <a:p>
            <a:pPr lvl="3">
              <a:buFont typeface="Wingdings" panose="05000000000000000000" pitchFamily="2" charset="2"/>
              <a:buChar char="v"/>
            </a:pPr>
            <a:r>
              <a:rPr lang="en-US" sz="2400" i="0" dirty="0" smtClean="0">
                <a:solidFill>
                  <a:schemeClr val="bg1"/>
                </a:solidFill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</a:rPr>
              <a:t>Accountability</a:t>
            </a:r>
            <a:endParaRPr lang="en-US" sz="2000" i="0" dirty="0">
              <a:solidFill>
                <a:schemeClr val="bg1"/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</a:rPr>
              <a:t>Internal controls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i="0" kern="0" dirty="0">
                <a:solidFill>
                  <a:schemeClr val="bg1"/>
                </a:solidFill>
              </a:rPr>
              <a:t> </a:t>
            </a:r>
            <a:r>
              <a:rPr lang="en-US" sz="2000" i="0" kern="0" dirty="0" smtClean="0">
                <a:solidFill>
                  <a:schemeClr val="bg1"/>
                </a:solidFill>
              </a:rPr>
              <a:t>Petty cash funds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i="0" kern="0" dirty="0">
                <a:solidFill>
                  <a:schemeClr val="bg1"/>
                </a:solidFill>
              </a:rPr>
              <a:t> </a:t>
            </a:r>
            <a:r>
              <a:rPr lang="en-US" sz="2000" i="0" kern="0" dirty="0" smtClean="0">
                <a:solidFill>
                  <a:schemeClr val="bg1"/>
                </a:solidFill>
              </a:rPr>
              <a:t>Cash disbursements</a:t>
            </a:r>
          </a:p>
          <a:p>
            <a:pPr marL="1371600" lvl="3" indent="0">
              <a:buFontTx/>
              <a:buNone/>
            </a:pPr>
            <a:endParaRPr lang="en-US" sz="2400" b="1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marL="1371600" lvl="3" indent="0">
              <a:buFontTx/>
              <a:buNone/>
            </a:pPr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 smtClean="0">
              <a:solidFill>
                <a:schemeClr val="bg1"/>
              </a:solidFill>
            </a:endParaRPr>
          </a:p>
          <a:p>
            <a:pPr marL="914400" lvl="2" indent="0">
              <a:buFontTx/>
              <a:buNone/>
            </a:pPr>
            <a:endParaRPr lang="en-US" b="1" i="0" kern="0" dirty="0" smtClean="0">
              <a:solidFill>
                <a:schemeClr val="bg1"/>
              </a:solidFill>
            </a:endParaRPr>
          </a:p>
          <a:p>
            <a:pPr lvl="2"/>
            <a:endParaRPr lang="en-US" b="1" kern="0" dirty="0" smtClean="0"/>
          </a:p>
          <a:p>
            <a:pPr lvl="2"/>
            <a:endParaRPr lang="en-US" b="1" kern="0" dirty="0" smtClean="0"/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74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371600"/>
          </a:xfrm>
        </p:spPr>
        <p:txBody>
          <a:bodyPr/>
          <a:lstStyle/>
          <a:p>
            <a:r>
              <a:rPr lang="en-US" b="1" dirty="0"/>
              <a:t>Did You Know?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15200" cy="4754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Business Office approval is required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Collect </a:t>
            </a:r>
            <a:r>
              <a:rPr lang="en-US" b="1" dirty="0" smtClean="0">
                <a:solidFill>
                  <a:srgbClr val="FF0000"/>
                </a:solidFill>
              </a:rPr>
              <a:t>Payments:</a:t>
            </a:r>
            <a:endParaRPr lang="en-US" b="1" i="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</a:rPr>
              <a:t>Board Policy # 5110 – Comptroller Function:</a:t>
            </a:r>
          </a:p>
          <a:p>
            <a:pPr marL="457200" lvl="1" indent="0">
              <a:buNone/>
            </a:pPr>
            <a:r>
              <a:rPr lang="en-US" sz="2400" i="0" dirty="0">
                <a:solidFill>
                  <a:schemeClr val="bg1"/>
                </a:solidFill>
              </a:rPr>
              <a:t>    Collection, Deposit, And Disbursements</a:t>
            </a:r>
          </a:p>
          <a:p>
            <a:pPr marL="914400" lvl="2" indent="0">
              <a:buNone/>
            </a:pPr>
            <a:r>
              <a:rPr lang="en-US" sz="2400" i="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</a:rPr>
              <a:t>Board Policy # 5630 - Establishment and </a:t>
            </a:r>
          </a:p>
          <a:p>
            <a:pPr marL="457200" lvl="1" indent="0">
              <a:buNone/>
            </a:pPr>
            <a:r>
              <a:rPr lang="en-US" sz="2400" b="1" i="0" dirty="0">
                <a:solidFill>
                  <a:schemeClr val="bg1"/>
                </a:solidFill>
              </a:rPr>
              <a:t>    Control of Petty Cash Funds </a:t>
            </a:r>
            <a:endParaRPr lang="en-US" sz="1800" b="1" i="0" dirty="0">
              <a:solidFill>
                <a:schemeClr val="bg1"/>
              </a:solidFill>
              <a:cs typeface="Times New Roman" pitchFamily="18" charset="0"/>
            </a:endParaRPr>
          </a:p>
          <a:p>
            <a:pPr lvl="2">
              <a:buNone/>
            </a:pPr>
            <a:endParaRPr lang="en-US" b="1" i="0" dirty="0" smtClean="0">
              <a:solidFill>
                <a:schemeClr val="bg1"/>
              </a:solidFill>
            </a:endParaRPr>
          </a:p>
          <a:p>
            <a:pPr lvl="2"/>
            <a:endParaRPr lang="en-US" i="0" dirty="0" smtClean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5975489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chemeClr val="bg1"/>
                </a:solidFill>
              </a:rPr>
              <a:t>Board Policies are online:</a:t>
            </a:r>
          </a:p>
          <a:p>
            <a:pPr marL="0" lvl="1"/>
            <a:r>
              <a:rPr lang="en-US" sz="2000" b="1" dirty="0">
                <a:solidFill>
                  <a:schemeClr val="bg1"/>
                </a:solidFill>
              </a:rPr>
              <a:t>https://</a:t>
            </a:r>
            <a:r>
              <a:rPr lang="en-US" sz="2000" b="1" dirty="0" smtClean="0">
                <a:solidFill>
                  <a:schemeClr val="bg1"/>
                </a:solidFill>
              </a:rPr>
              <a:t>admin.southtexascollege.edu/president/policies/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371600"/>
          </a:xfrm>
        </p:spPr>
        <p:txBody>
          <a:bodyPr/>
          <a:lstStyle/>
          <a:p>
            <a:r>
              <a:rPr lang="en-US" b="1" dirty="0" smtClean="0"/>
              <a:t>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4906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Collection </a:t>
            </a:r>
            <a:r>
              <a:rPr lang="en-US" b="1" i="0" dirty="0">
                <a:solidFill>
                  <a:schemeClr val="bg1"/>
                </a:solidFill>
              </a:rPr>
              <a:t>sites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Approved by the Business Office.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Comply with guidelines and procedures.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bg1"/>
                </a:solidFill>
              </a:rPr>
              <a:t>Financial </a:t>
            </a:r>
            <a:r>
              <a:rPr lang="en-US" i="0" dirty="0" smtClean="0">
                <a:solidFill>
                  <a:schemeClr val="bg1"/>
                </a:solidFill>
              </a:rPr>
              <a:t>Manager</a:t>
            </a:r>
          </a:p>
          <a:p>
            <a:pPr marL="457200" lvl="1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Cash collector</a:t>
            </a:r>
            <a:endParaRPr lang="en-US" b="1" i="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Certified for “Cash Handling” by the Business Office-Cashiers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Must be a full-time, permanent employee</a:t>
            </a:r>
          </a:p>
          <a:p>
            <a:pPr marL="457200" lvl="1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Maintain a single collection point</a:t>
            </a:r>
          </a:p>
          <a:p>
            <a:pPr lvl="2">
              <a:buNone/>
            </a:pPr>
            <a:endParaRPr lang="en-US" b="1" i="0" dirty="0" smtClean="0">
              <a:solidFill>
                <a:schemeClr val="bg1"/>
              </a:solidFill>
            </a:endParaRPr>
          </a:p>
          <a:p>
            <a:pPr lvl="2"/>
            <a:endParaRPr lang="en-US" i="0" dirty="0" smtClean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Internal Controls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724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Proper segregation of duties – different individual </a:t>
            </a:r>
          </a:p>
          <a:p>
            <a:pPr marL="1657350" lvl="3" indent="-3429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Receiving of cash</a:t>
            </a:r>
          </a:p>
          <a:p>
            <a:pPr marL="1657350" lvl="3" indent="-3429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Depositing of cash</a:t>
            </a:r>
          </a:p>
          <a:p>
            <a:pPr marL="1657350" lvl="3" indent="-3429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Reconciliation</a:t>
            </a:r>
          </a:p>
          <a:p>
            <a:pPr marL="857250" lvl="2" indent="0">
              <a:buNone/>
            </a:pPr>
            <a:endParaRPr lang="en-US" sz="2000" i="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 Safeguard of cash </a:t>
            </a:r>
          </a:p>
          <a:p>
            <a:pPr marL="1657350" lvl="3" indent="-3429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Secure at all times</a:t>
            </a:r>
            <a:endParaRPr lang="en-US" sz="2000" i="0" dirty="0">
              <a:solidFill>
                <a:schemeClr val="bg1"/>
              </a:solidFill>
            </a:endParaRPr>
          </a:p>
          <a:p>
            <a:pPr marL="1657350" lvl="3" indent="-342900">
              <a:buFont typeface="Wingdings" panose="05000000000000000000" pitchFamily="2" charset="2"/>
              <a:buChar char="v"/>
            </a:pPr>
            <a:r>
              <a:rPr lang="en-US" sz="2000" i="0" dirty="0">
                <a:solidFill>
                  <a:schemeClr val="bg1"/>
                </a:solidFill>
              </a:rPr>
              <a:t>Safe, locked desk or cabinet in a locked office </a:t>
            </a:r>
          </a:p>
          <a:p>
            <a:pPr marL="1657350" lvl="3" indent="-342900">
              <a:buFont typeface="Times New Roman" panose="02020603050405020304" pitchFamily="18" charset="0"/>
              <a:buChar char="-"/>
            </a:pPr>
            <a:endParaRPr lang="en-US" sz="2000" i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considered cash?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201"/>
            <a:ext cx="7315200" cy="5105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Cash are: </a:t>
            </a:r>
            <a:r>
              <a:rPr lang="en-US" b="1" i="0" dirty="0">
                <a:solidFill>
                  <a:schemeClr val="bg1"/>
                </a:solidFill>
              </a:rPr>
              <a:t>c</a:t>
            </a:r>
            <a:r>
              <a:rPr lang="en-US" b="1" i="0" dirty="0" smtClean="0">
                <a:solidFill>
                  <a:schemeClr val="bg1"/>
                </a:solidFill>
              </a:rPr>
              <a:t>oins, paper currency, checks, money orders, cashier checks and credit cards.</a:t>
            </a:r>
          </a:p>
          <a:p>
            <a:endParaRPr lang="en-US" i="0" dirty="0" smtClean="0">
              <a:latin typeface="Albertus Extra Bold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Check payments must be directed to: 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i="0" dirty="0" smtClean="0">
                <a:solidFill>
                  <a:srgbClr val="663300"/>
                </a:solidFill>
              </a:rPr>
              <a:t>South Texas College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i="0" dirty="0" smtClean="0">
                <a:solidFill>
                  <a:srgbClr val="663300"/>
                </a:solidFill>
              </a:rPr>
              <a:t>P.O</a:t>
            </a:r>
            <a:r>
              <a:rPr lang="en-US" b="1" i="0" dirty="0">
                <a:solidFill>
                  <a:srgbClr val="663300"/>
                </a:solidFill>
              </a:rPr>
              <a:t>. Box 9701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i="0" dirty="0">
                <a:solidFill>
                  <a:srgbClr val="663300"/>
                </a:solidFill>
              </a:rPr>
              <a:t>McAllen, TX </a:t>
            </a:r>
            <a:r>
              <a:rPr lang="en-US" b="1" i="0" dirty="0" smtClean="0">
                <a:solidFill>
                  <a:srgbClr val="663300"/>
                </a:solidFill>
              </a:rPr>
              <a:t>78502-9701</a:t>
            </a:r>
          </a:p>
          <a:p>
            <a:pPr algn="ctr">
              <a:buNone/>
            </a:pPr>
            <a:endParaRPr lang="en-US" b="1" i="0" dirty="0">
              <a:solidFill>
                <a:srgbClr val="663300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1" i="0" dirty="0" smtClean="0">
                <a:solidFill>
                  <a:schemeClr val="bg1"/>
                </a:solidFill>
              </a:rPr>
              <a:t>Credit card payments: in-person or by phone at the Cashiers Office only. </a:t>
            </a:r>
            <a:r>
              <a:rPr lang="en-US" sz="2400" b="1" dirty="0">
                <a:solidFill>
                  <a:srgbClr val="FF0000"/>
                </a:solidFill>
              </a:rPr>
              <a:t>American Express is not </a:t>
            </a:r>
            <a:r>
              <a:rPr lang="en-US" sz="2400" b="1" dirty="0" smtClean="0">
                <a:solidFill>
                  <a:srgbClr val="FF0000"/>
                </a:solidFill>
              </a:rPr>
              <a:t>accepted!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i="0" dirty="0">
              <a:latin typeface="Albertus Extra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http://ts3.mm.bing.net/images/thumbnail.aspx?q=554030737562&amp;id=51eef3733fe2420a0f4c49a71f95b77e&amp;url=http%3a%2f%2fclassroomclipart.com%2fimages%2fgallery%2fThings%2fMoney%2f_Quarter_Obv_Proof_p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9" y="6059069"/>
            <a:ext cx="440840" cy="7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14300" dir="6600000" algn="ctr" rotWithShape="0">
              <a:schemeClr val="bg1">
                <a:alpha val="93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49905"/>
            <a:ext cx="26479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6" y="6030424"/>
            <a:ext cx="2543174" cy="795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150" y="6040164"/>
            <a:ext cx="178368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830" y="6030424"/>
            <a:ext cx="1711996" cy="8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93" y="377827"/>
            <a:ext cx="7484607" cy="68897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Collected Cash</a:t>
            </a:r>
            <a:r>
              <a:rPr lang="en-US" sz="36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3" y="1068532"/>
            <a:ext cx="4038600" cy="4952999"/>
          </a:xfrm>
          <a:noFill/>
          <a:effectLst>
            <a:outerShdw blurRad="63500" dir="6000000" sx="85000" sy="85000" algn="ctr" rotWithShape="0">
              <a:srgbClr val="000000">
                <a:alpha val="66000"/>
              </a:srgbClr>
            </a:outerShdw>
          </a:effectLst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bg1"/>
                </a:solidFill>
              </a:rPr>
              <a:t>	</a:t>
            </a:r>
            <a:r>
              <a:rPr lang="en-US" b="1" i="0" dirty="0" smtClean="0">
                <a:solidFill>
                  <a:schemeClr val="bg1"/>
                </a:solidFill>
              </a:rPr>
              <a:t>Checks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Made payable to South Texas College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Endorsed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Should not be cashed</a:t>
            </a:r>
          </a:p>
          <a:p>
            <a:pPr lvl="2">
              <a:buFont typeface="Times New Roman" panose="02020603050405020304" pitchFamily="18" charset="0"/>
              <a:buChar char="-"/>
            </a:pPr>
            <a:endParaRPr lang="en-US" sz="2000" i="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Transactions must be logged.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Departmental Deposit Worksheet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Spreadsheet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List</a:t>
            </a:r>
            <a:endParaRPr lang="en-US" i="0" dirty="0">
              <a:solidFill>
                <a:schemeClr val="bg1"/>
              </a:solidFill>
            </a:endParaRPr>
          </a:p>
          <a:p>
            <a:pPr lvl="3"/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86200" y="1066800"/>
            <a:ext cx="39032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6000000" sx="85000" sy="85000" algn="ctr" rotWithShape="0">
              <a:srgbClr val="000000">
                <a:alpha val="6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rgbClr val="303F1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b="1" i="0" kern="0" dirty="0" smtClean="0">
                <a:solidFill>
                  <a:schemeClr val="bg1"/>
                </a:solidFill>
              </a:rPr>
              <a:t>Receipts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0" kern="0" dirty="0" smtClean="0">
                <a:solidFill>
                  <a:schemeClr val="bg1"/>
                </a:solidFill>
              </a:rPr>
              <a:t> Issue a receipt in sequential number.</a:t>
            </a:r>
          </a:p>
          <a:p>
            <a:pPr marL="914400" lvl="2" indent="0">
              <a:buNone/>
            </a:pPr>
            <a:endParaRPr lang="en-US" sz="2000" i="0" kern="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bg1"/>
                </a:solidFill>
              </a:rPr>
              <a:t>South Texas College </a:t>
            </a:r>
            <a:r>
              <a:rPr lang="en-US" b="1" i="0" dirty="0" smtClean="0">
                <a:solidFill>
                  <a:schemeClr val="bg1"/>
                </a:solidFill>
              </a:rPr>
              <a:t>Payment Receipt Booklets are available:</a:t>
            </a:r>
            <a:endParaRPr lang="en-US" b="1" i="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100" i="0" dirty="0" smtClean="0">
                <a:solidFill>
                  <a:schemeClr val="bg1"/>
                </a:solidFill>
              </a:rPr>
              <a:t> At the Business</a:t>
            </a:r>
            <a:r>
              <a:rPr lang="en-US" sz="2000" i="0" dirty="0" smtClean="0">
                <a:solidFill>
                  <a:schemeClr val="bg1"/>
                </a:solidFill>
              </a:rPr>
              <a:t> </a:t>
            </a:r>
            <a:r>
              <a:rPr lang="en-US" sz="2000" i="0" dirty="0">
                <a:solidFill>
                  <a:schemeClr val="bg1"/>
                </a:solidFill>
              </a:rPr>
              <a:t>Office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To a full-time </a:t>
            </a:r>
            <a:r>
              <a:rPr lang="en-US" sz="2000" i="0" dirty="0">
                <a:solidFill>
                  <a:schemeClr val="bg1"/>
                </a:solidFill>
              </a:rPr>
              <a:t>employee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Return </a:t>
            </a:r>
            <a:r>
              <a:rPr lang="en-US" sz="2000" i="0" dirty="0">
                <a:solidFill>
                  <a:schemeClr val="bg1"/>
                </a:solidFill>
              </a:rPr>
              <a:t>used </a:t>
            </a:r>
            <a:r>
              <a:rPr lang="en-US" sz="2000" i="0" dirty="0" smtClean="0">
                <a:solidFill>
                  <a:schemeClr val="bg1"/>
                </a:solidFill>
              </a:rPr>
              <a:t>payment receipt booklets to the Business </a:t>
            </a:r>
            <a:r>
              <a:rPr lang="en-US" sz="2000" i="0" dirty="0">
                <a:solidFill>
                  <a:schemeClr val="bg1"/>
                </a:solidFill>
              </a:rPr>
              <a:t>Office.</a:t>
            </a:r>
          </a:p>
          <a:p>
            <a:pPr lvl="2"/>
            <a:endParaRPr lang="en-US" sz="2000" i="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bg1"/>
                </a:solidFill>
              </a:rPr>
              <a:t>Voids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Sequential </a:t>
            </a:r>
            <a:r>
              <a:rPr lang="en-US" sz="2000" i="0" dirty="0">
                <a:solidFill>
                  <a:schemeClr val="bg1"/>
                </a:solidFill>
              </a:rPr>
              <a:t>order 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Approved </a:t>
            </a:r>
            <a:r>
              <a:rPr lang="en-US" sz="2000" i="0" dirty="0">
                <a:solidFill>
                  <a:schemeClr val="bg1"/>
                </a:solidFill>
              </a:rPr>
              <a:t>by a supervisor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 Explanation</a:t>
            </a:r>
            <a:endParaRPr lang="en-US" sz="2000" i="0" dirty="0">
              <a:solidFill>
                <a:schemeClr val="bg1"/>
              </a:solidFill>
            </a:endParaRPr>
          </a:p>
          <a:p>
            <a:pPr lvl="2"/>
            <a:endParaRPr lang="en-US" i="0" kern="0" dirty="0" smtClean="0">
              <a:solidFill>
                <a:schemeClr val="bg1"/>
              </a:solidFill>
            </a:endParaRPr>
          </a:p>
          <a:p>
            <a:pPr lvl="3"/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0096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/>
          <a:lstStyle/>
          <a:p>
            <a:r>
              <a:rPr lang="en-US" b="1" dirty="0" smtClean="0"/>
              <a:t>End of Day – Deposits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678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chemeClr val="bg1"/>
                </a:solidFill>
              </a:rPr>
              <a:t>Daily Balancing of Collections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Total the daily collections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Collection amount = to deposit amount </a:t>
            </a:r>
          </a:p>
          <a:p>
            <a:pPr marL="457200" lvl="1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chemeClr val="bg1"/>
                </a:solidFill>
              </a:rPr>
              <a:t>Deposit Support Forms</a:t>
            </a:r>
            <a:endParaRPr lang="en-US" i="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Departmental Deposit Worksheet</a:t>
            </a:r>
          </a:p>
          <a:p>
            <a:pPr marL="457200" lvl="1" indent="0">
              <a:buNone/>
            </a:pPr>
            <a:endParaRPr lang="en-US" i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chemeClr val="bg1"/>
                </a:solidFill>
              </a:rPr>
              <a:t>Depositing at cashiers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Bag or envelopes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 smtClean="0">
                <a:solidFill>
                  <a:schemeClr val="bg1"/>
                </a:solidFill>
              </a:rPr>
              <a:t>Cashier will issue a “Banner Receipt”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i="0" dirty="0" smtClean="0">
                <a:solidFill>
                  <a:schemeClr val="bg1"/>
                </a:solidFill>
              </a:rPr>
              <a:t>Keep the receipt for your records</a:t>
            </a:r>
          </a:p>
          <a:p>
            <a:pPr lvl="1"/>
            <a:endParaRPr lang="en-US" i="0" dirty="0">
              <a:solidFill>
                <a:schemeClr val="bg1"/>
              </a:solidFill>
            </a:endParaRPr>
          </a:p>
          <a:p>
            <a:pPr lvl="1"/>
            <a:endParaRPr lang="en-US" i="0" dirty="0" smtClean="0">
              <a:solidFill>
                <a:schemeClr val="bg1"/>
              </a:solidFill>
            </a:endParaRPr>
          </a:p>
          <a:p>
            <a:pPr lvl="1"/>
            <a:endParaRPr lang="en-US" i="0" dirty="0">
              <a:solidFill>
                <a:schemeClr val="bg1"/>
              </a:solidFill>
            </a:endParaRPr>
          </a:p>
          <a:p>
            <a:pPr lvl="1"/>
            <a:endParaRPr lang="en-US" i="0" dirty="0" smtClean="0">
              <a:solidFill>
                <a:schemeClr val="bg1"/>
              </a:solidFill>
            </a:endParaRPr>
          </a:p>
          <a:p>
            <a:pPr lvl="1"/>
            <a:endParaRPr lang="en-US" i="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i="0" dirty="0" smtClean="0"/>
          </a:p>
          <a:p>
            <a:pPr lvl="1">
              <a:buFont typeface="Arial" pitchFamily="34" charset="0"/>
              <a:buChar char="•"/>
            </a:pPr>
            <a:endParaRPr lang="en-US" i="0" dirty="0" smtClean="0"/>
          </a:p>
          <a:p>
            <a:pPr lvl="1">
              <a:buNone/>
            </a:pP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20372" cy="1104794"/>
          </a:xfrm>
        </p:spPr>
        <p:txBody>
          <a:bodyPr/>
          <a:lstStyle/>
          <a:p>
            <a:r>
              <a:rPr lang="en-US" b="1" dirty="0" smtClean="0"/>
              <a:t>Timeliness of Deposits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lnSpcReduction="10000"/>
          </a:bodyPr>
          <a:lstStyle/>
          <a:p>
            <a:pPr marL="514350" indent="-457200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Depositing Cash Bank</a:t>
            </a:r>
            <a:endParaRPr lang="en-US" sz="2400" b="1" i="0" dirty="0" smtClean="0">
              <a:solidFill>
                <a:schemeClr val="bg1"/>
              </a:solidFill>
            </a:endParaRPr>
          </a:p>
          <a:p>
            <a:pPr marL="1771650" lvl="3" indent="-4572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Within 7 days - Education Code §51.003-(b)</a:t>
            </a:r>
          </a:p>
          <a:p>
            <a:pPr marL="1314450" lvl="3" indent="0">
              <a:buNone/>
            </a:pPr>
            <a:endParaRPr lang="en-US" sz="2000" i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bg1"/>
                </a:solidFill>
              </a:rPr>
              <a:t>  Cashier’s Office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i="0" dirty="0" smtClean="0">
                <a:solidFill>
                  <a:schemeClr val="bg1"/>
                </a:solidFill>
              </a:rPr>
              <a:t>The following day </a:t>
            </a:r>
            <a:endParaRPr lang="en-US" sz="2000" i="0" dirty="0">
              <a:solidFill>
                <a:schemeClr val="bg1"/>
              </a:solidFill>
            </a:endParaRP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i="0" dirty="0">
                <a:solidFill>
                  <a:schemeClr val="bg1"/>
                </a:solidFill>
              </a:rPr>
              <a:t>Collections under $</a:t>
            </a:r>
            <a:r>
              <a:rPr lang="en-US" sz="2000" i="0" dirty="0" smtClean="0">
                <a:solidFill>
                  <a:schemeClr val="bg1"/>
                </a:solidFill>
              </a:rPr>
              <a:t>20.00</a:t>
            </a:r>
          </a:p>
          <a:p>
            <a:pPr marL="1771650" lvl="3" indent="-457200">
              <a:buFont typeface="Wingdings" panose="05000000000000000000" pitchFamily="2" charset="2"/>
              <a:buChar char="§"/>
            </a:pPr>
            <a:r>
              <a:rPr lang="en-US" sz="2000" b="1" i="0" dirty="0" smtClean="0">
                <a:solidFill>
                  <a:schemeClr val="bg1"/>
                </a:solidFill>
              </a:rPr>
              <a:t> Once </a:t>
            </a:r>
            <a:r>
              <a:rPr lang="en-US" sz="2000" b="1" i="0" dirty="0">
                <a:solidFill>
                  <a:schemeClr val="bg1"/>
                </a:solidFill>
              </a:rPr>
              <a:t>per </a:t>
            </a:r>
            <a:r>
              <a:rPr lang="en-US" sz="2000" b="1" i="0" dirty="0" smtClean="0">
                <a:solidFill>
                  <a:schemeClr val="bg1"/>
                </a:solidFill>
              </a:rPr>
              <a:t>week</a:t>
            </a:r>
          </a:p>
          <a:p>
            <a:pPr marL="1771650" lvl="3" indent="-457200">
              <a:buFont typeface="Wingdings" panose="05000000000000000000" pitchFamily="2" charset="2"/>
              <a:buChar char="§"/>
            </a:pPr>
            <a:r>
              <a:rPr lang="en-US" sz="2000" b="1" i="0" dirty="0" smtClean="0">
                <a:solidFill>
                  <a:schemeClr val="bg1"/>
                </a:solidFill>
              </a:rPr>
              <a:t>At month end </a:t>
            </a:r>
            <a:endParaRPr lang="en-US" sz="2000" i="0" dirty="0" smtClean="0">
              <a:solidFill>
                <a:schemeClr val="bg1"/>
              </a:solidFill>
            </a:endParaRPr>
          </a:p>
          <a:p>
            <a:pPr marL="1314450" lvl="2" indent="-457200">
              <a:buFont typeface="Times New Roman" panose="02020603050405020304" pitchFamily="18" charset="0"/>
              <a:buChar char="-"/>
            </a:pPr>
            <a:endParaRPr lang="en-US" sz="2000" i="0" dirty="0" smtClean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i="0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i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i="0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ece_of_mind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478C0F-D251-48F6-8CF4-BF5BFEAFD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696</Words>
  <Application>Microsoft Office PowerPoint</Application>
  <PresentationFormat>On-screen Show (4:3)</PresentationFormat>
  <Paragraphs>200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Albertus Extra Bold</vt:lpstr>
      <vt:lpstr>Arial</vt:lpstr>
      <vt:lpstr>Arial Narrow</vt:lpstr>
      <vt:lpstr>Arial Rounded MT Bold</vt:lpstr>
      <vt:lpstr>Bodoni MT</vt:lpstr>
      <vt:lpstr>Calibri</vt:lpstr>
      <vt:lpstr>Times New Roman</vt:lpstr>
      <vt:lpstr>Wingdings</vt:lpstr>
      <vt:lpstr>piece_of_mind</vt:lpstr>
      <vt:lpstr>Departmental Cash Handling </vt:lpstr>
      <vt:lpstr>Cash Handling Training </vt:lpstr>
      <vt:lpstr>Did You Know? </vt:lpstr>
      <vt:lpstr>Guidelines</vt:lpstr>
      <vt:lpstr>Practice Internal Controls</vt:lpstr>
      <vt:lpstr>What is considered cash?</vt:lpstr>
      <vt:lpstr>Collected Cash  </vt:lpstr>
      <vt:lpstr>End of Day – Deposits </vt:lpstr>
      <vt:lpstr>Timeliness of Deposits</vt:lpstr>
      <vt:lpstr>PowerPoint Presentation</vt:lpstr>
      <vt:lpstr>Cash Handling Procedure</vt:lpstr>
      <vt:lpstr>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mind design template</dc:title>
  <dc:creator>Concepcion Lira</dc:creator>
  <cp:keywords/>
  <cp:lastModifiedBy>Sonya Moreno</cp:lastModifiedBy>
  <cp:revision>25</cp:revision>
  <cp:lastPrinted>2017-07-21T21:48:12Z</cp:lastPrinted>
  <dcterms:modified xsi:type="dcterms:W3CDTF">2017-07-24T16:47:32Z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TC103368089990</vt:lpwstr>
  </property>
</Properties>
</file>