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notesMasterIdLst>
    <p:notesMasterId r:id="rId21"/>
  </p:notesMasterIdLst>
  <p:handoutMasterIdLst>
    <p:handoutMasterId r:id="rId22"/>
  </p:handout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73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15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15" autoAdjust="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0AD0EF-58B1-4481-90DA-F0D8E3426D5F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B5BDBB-6B12-4652-83AA-FFE833202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02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2DE1B7-852C-450D-93D1-FAD560DFCA33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CB7B33-82D1-4EE9-B83B-59B04BCC7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7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7B33-82D1-4EE9-B83B-59B04BCC7F9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0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2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0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437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2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371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11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8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9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2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0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2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8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0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DA4D-80FF-4B54-9C39-E3E37A2A70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9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CDA4D-80FF-4B54-9C39-E3E37A2A70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F00FB2-4CCC-43B8-9DA0-100A44DBF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8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finance.southtexascollege.edu/businessoffice/aa_roundup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52400" y="609600"/>
            <a:ext cx="845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6000" b="1" dirty="0">
              <a:solidFill>
                <a:schemeClr val="tx1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60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INTERDEPARTMENTAL </a:t>
            </a:r>
            <a:r>
              <a:rPr lang="en-US" sz="60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TRANSFERS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60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(IDTs)</a:t>
            </a:r>
            <a:endParaRPr lang="en-US" sz="60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0794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-19050" y="304800"/>
            <a:ext cx="9144000" cy="1752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 IDTs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400" dirty="0"/>
              <a:t>  </a:t>
            </a:r>
            <a:r>
              <a:rPr lang="en-US" sz="2400" dirty="0" smtClean="0"/>
              <a:t>                                                                                                       </a:t>
            </a:r>
            <a:endParaRPr lang="en-US" sz="2400" dirty="0"/>
          </a:p>
        </p:txBody>
      </p:sp>
      <p:sp>
        <p:nvSpPr>
          <p:cNvPr id="12303" name="Rectangle 20"/>
          <p:cNvSpPr>
            <a:spLocks noChangeArrowheads="1"/>
          </p:cNvSpPr>
          <p:nvPr/>
        </p:nvSpPr>
        <p:spPr bwMode="auto">
          <a:xfrm>
            <a:off x="247650" y="2000250"/>
            <a:ext cx="86106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lang="en-US" sz="2200" b="1" u="sng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Justification</a:t>
            </a:r>
            <a:r>
              <a:rPr lang="en-US" sz="2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  <a:r>
              <a:rPr lang="en-US" sz="22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sz="220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defRPr/>
            </a:pPr>
            <a:endParaRPr lang="en-US" sz="140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Must 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clearly state why the attendees are required to 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attend.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Why 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 is impractical for attendees to obtain the meal on 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their own time.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Explanation 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why such services must be provided 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why event 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must </a:t>
            </a:r>
            <a:endParaRPr lang="en-US" sz="1600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be 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held.</a:t>
            </a:r>
          </a:p>
          <a:p>
            <a:pPr algn="l">
              <a:defRPr/>
            </a:pPr>
            <a:endParaRPr lang="en-US" sz="1600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defRPr/>
            </a:pP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defRPr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Example:</a:t>
            </a:r>
          </a:p>
          <a:p>
            <a:pPr algn="l">
              <a:defRPr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Meeting 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</a:t>
            </a:r>
            <a:r>
              <a:rPr lang="en-US" sz="16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discuss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possible partnerships for 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students articulation </a:t>
            </a:r>
          </a:p>
          <a:p>
            <a:pPr algn="l">
              <a:defRPr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agreements between STC 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Texas A&amp;M College of Nursing.</a:t>
            </a:r>
          </a:p>
          <a:p>
            <a:pPr algn="l">
              <a:defRPr/>
            </a:pPr>
            <a:endParaRPr lang="en-US" sz="1600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defRPr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Incorrect Justification Example:</a:t>
            </a: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provide breakfast…, to provide 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lunch for employees…, 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etc. </a:t>
            </a:r>
          </a:p>
          <a:p>
            <a:pPr algn="l">
              <a:defRPr/>
            </a:pP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defRPr/>
            </a:pPr>
            <a:endParaRPr lang="en-US" sz="14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6363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-19050" y="304800"/>
            <a:ext cx="9144000" cy="1371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 IDTs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400" dirty="0"/>
              <a:t>  </a:t>
            </a:r>
            <a:r>
              <a:rPr lang="en-US" sz="1600" dirty="0" smtClean="0"/>
              <a:t>                                                                                                                                                 </a:t>
            </a:r>
            <a:endParaRPr lang="en-US" sz="2400" dirty="0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28600" y="1524000"/>
            <a:ext cx="87630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lang="en-US" sz="2200" b="1" u="sng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Purpose</a:t>
            </a:r>
            <a:r>
              <a:rPr lang="en-US" sz="2200" b="1" u="sng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</a:p>
          <a:p>
            <a:pPr algn="l">
              <a:defRPr/>
            </a:pPr>
            <a:endParaRPr lang="en-US" sz="1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1. Purpose must 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clearly state how 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meeting/event 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 beneficial to 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individual.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2. Purpose must also clearly state how meeting/event is beneficial to 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the 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college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defRPr/>
            </a:pP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defRPr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Example:</a:t>
            </a:r>
          </a:p>
          <a:p>
            <a:pPr algn="l">
              <a:defRPr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Faculty/Staff will be obtaining a certificate on Managing Conflict in </a:t>
            </a:r>
          </a:p>
          <a:p>
            <a:pPr algn="l"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 Workplace (Training).</a:t>
            </a:r>
          </a:p>
          <a:p>
            <a:pPr algn="l">
              <a:defRPr/>
            </a:pPr>
            <a:endParaRPr lang="en-US" sz="1600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defRPr/>
            </a:pP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defRPr/>
            </a:pPr>
            <a:r>
              <a:rPr lang="en-US" sz="16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NOTE: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justification and purpose </a:t>
            </a:r>
            <a:r>
              <a:rPr lang="en-US" sz="1600" b="1" u="sng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cannot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be the 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same explanation.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purpose or justification </a:t>
            </a:r>
            <a:r>
              <a:rPr lang="en-US" sz="1600" b="1" u="sng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cannot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be to provide meals or 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refreshments</a:t>
            </a:r>
          </a:p>
          <a:p>
            <a:pPr>
              <a:tabLst>
                <a:tab pos="342900" algn="l"/>
              </a:tabLst>
              <a:defRPr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the employees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students and/or 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guests attending the meeting/event.</a:t>
            </a:r>
          </a:p>
          <a:p>
            <a:pPr>
              <a:defRPr/>
            </a:pPr>
            <a:endParaRPr lang="en-US" sz="1600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Other 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information that must be included with the IDT is: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formal written agenda identifying the topics to be 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discussed.</a:t>
            </a: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listing of the attendees and their respective department.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expected total cost of the meal.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buFontTx/>
              <a:buChar char="•"/>
              <a:defRPr/>
            </a:pP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buFontTx/>
              <a:buChar char="•"/>
              <a:defRPr/>
            </a:pP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9740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04800" y="6858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endParaRPr lang="en-US" sz="1400" dirty="0">
              <a:latin typeface="Arial Black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Arial Black" pitchFamily="34" charset="0"/>
              </a:rPr>
              <a:t>								</a:t>
            </a:r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  <a:latin typeface="Arial Black" pitchFamily="34" charset="0"/>
              </a:rPr>
              <a:t>(Cont’d)</a:t>
            </a:r>
            <a:endParaRPr lang="en-US" sz="1600" b="1" dirty="0">
              <a:solidFill>
                <a:srgbClr val="0000FF"/>
              </a:solidFill>
              <a:latin typeface="Arial Black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PURCHASES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With the exception of food purchased for travel, educational </a:t>
            </a: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 laboratory purposes</a:t>
            </a: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the only funds which may be expended for food </a:t>
            </a: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and/or beverages </a:t>
            </a: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shall be from the </a:t>
            </a:r>
            <a:r>
              <a:rPr lang="en-US" sz="20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Auxiliary </a:t>
            </a:r>
            <a:r>
              <a:rPr lang="en-US" sz="20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Fund </a:t>
            </a: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14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ex. A50007 – I&amp;SP Focus Group</a:t>
            </a: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).</a:t>
            </a:r>
            <a:endParaRPr lang="en-US" sz="20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200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Each campus has  their own auxiliary organization. Please make sure the IDT contains the correct code.</a:t>
            </a:r>
          </a:p>
          <a:p>
            <a:pPr marL="13716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Pecan – A40101</a:t>
            </a:r>
          </a:p>
          <a:p>
            <a:pPr marL="13716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Technology – A40102</a:t>
            </a:r>
          </a:p>
          <a:p>
            <a:pPr marL="13716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Mid-Valley – A40103</a:t>
            </a:r>
          </a:p>
          <a:p>
            <a:pPr marL="13716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Starr – A40104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200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Expenditures </a:t>
            </a: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these funds for such purposes must serve a </a:t>
            </a: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legitimate public </a:t>
            </a: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purpose or further the educational function of the College.</a:t>
            </a:r>
            <a:endParaRPr lang="en-US" sz="2000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200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Expense </a:t>
            </a: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must be kept to a </a:t>
            </a: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minimum.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Preference </a:t>
            </a: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must be given to College </a:t>
            </a: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services</a:t>
            </a:r>
            <a:r>
              <a:rPr lang="en-US" sz="2000" dirty="0" smtClean="0">
                <a:solidFill>
                  <a:srgbClr val="0000FF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76200" y="160337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 IDTs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9986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28600" y="1219200"/>
            <a:ext cx="798286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endParaRPr lang="en-US" sz="1400" dirty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</a:rPr>
              <a:t>								            </a:t>
            </a:r>
            <a:r>
              <a:rPr lang="en-US" sz="1600" b="1" dirty="0" smtClean="0">
                <a:solidFill>
                  <a:srgbClr val="0000FF"/>
                </a:solidFill>
                <a:latin typeface="Arial Black" pitchFamily="34" charset="0"/>
              </a:rPr>
              <a:t>(Cont’d)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Arial Black" pitchFamily="34" charset="0"/>
              </a:rPr>
              <a:t>UNALLOWABLE FOOD PURCHASES</a:t>
            </a:r>
            <a:r>
              <a:rPr lang="en-US" sz="2000" b="1" dirty="0" smtClean="0">
                <a:solidFill>
                  <a:srgbClr val="0000FF"/>
                </a:solidFill>
                <a:latin typeface="Arial Black" pitchFamily="34" charset="0"/>
              </a:rPr>
              <a:t>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0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</a:t>
            </a:r>
            <a:r>
              <a:rPr lang="en-US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celebrating employees personal </a:t>
            </a:r>
            <a:r>
              <a:rPr lang="en-US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events.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285750" algn="l"/>
              </a:tabLst>
            </a:pPr>
            <a:r>
              <a:rPr lang="en-US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e.g</a:t>
            </a: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birthdays, 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weddings, graduations</a:t>
            </a: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showers, welcome/farewell 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parties</a:t>
            </a:r>
            <a:r>
              <a:rPr lang="en-US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Non </a:t>
            </a:r>
            <a:r>
              <a:rPr lang="en-US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college-wide meals or refreshments for holiday </a:t>
            </a:r>
            <a:r>
              <a:rPr lang="en-US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celebrations.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285750" algn="l"/>
              </a:tabLst>
            </a:pPr>
            <a:r>
              <a:rPr lang="en-US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e.g. Thanksgiving</a:t>
            </a: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Christmas</a:t>
            </a:r>
            <a:r>
              <a:rPr lang="en-US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Meals </a:t>
            </a:r>
            <a:r>
              <a:rPr lang="en-US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 refreshments for department/division parties or </a:t>
            </a:r>
            <a:r>
              <a:rPr lang="en-US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entertainment.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Meals </a:t>
            </a:r>
            <a:r>
              <a:rPr lang="en-US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 refreshments for department/division employee appreciation events.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b="1" u="sng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see </a:t>
            </a:r>
            <a:r>
              <a:rPr lang="en-US" b="1" u="sng" dirty="0" err="1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JagNet</a:t>
            </a:r>
            <a:r>
              <a:rPr lang="en-US" b="1" u="sng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online </a:t>
            </a:r>
            <a:r>
              <a:rPr lang="en-US" b="1" u="sng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</a:t>
            </a:r>
            <a:r>
              <a:rPr lang="en-US" b="1" u="sng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ccount for </a:t>
            </a:r>
            <a:r>
              <a:rPr lang="en-US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Further information can be located in the Business Office website under: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sz="400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Procedures &amp; Forms –AA/FM Roundup – Allowable Expenditures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0000FF"/>
                </a:solidFill>
                <a:latin typeface="Arial Black" pitchFamily="34" charset="0"/>
                <a:hlinkClick r:id="rId2"/>
              </a:rPr>
              <a:t>http://</a:t>
            </a:r>
            <a:r>
              <a:rPr lang="en-US" sz="1600" dirty="0" smtClean="0">
                <a:solidFill>
                  <a:srgbClr val="0000FF"/>
                </a:solidFill>
                <a:latin typeface="Arial Black" pitchFamily="34" charset="0"/>
                <a:hlinkClick r:id="rId2"/>
              </a:rPr>
              <a:t>finance.southtexascollege.edu/businessoffice/aa_roundup.html</a:t>
            </a:r>
            <a:endParaRPr lang="en-US" sz="16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dirty="0">
              <a:latin typeface="Arial Black" pitchFamily="34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76200" y="160337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 IDTs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8475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28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  IDT  FORM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981200"/>
            <a:ext cx="210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BO-5310</a:t>
            </a:r>
            <a:endParaRPr lang="en-US" sz="36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55" y="914400"/>
            <a:ext cx="4744883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29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 FOOD QUOTE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4724400" cy="57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37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 IDTs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989772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Example of detailed</a:t>
            </a:r>
          </a:p>
          <a:p>
            <a:r>
              <a:rPr lang="en-US" sz="24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</a:t>
            </a:r>
            <a:r>
              <a:rPr lang="en-US" sz="24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genda attached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with IDT.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59597"/>
            <a:ext cx="4070687" cy="546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216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STUDENT ORGANIZATION</a:t>
            </a:r>
          </a:p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 IDT FORM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744" y="2417296"/>
            <a:ext cx="225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BO-5330</a:t>
            </a:r>
            <a:endParaRPr lang="en-US" sz="40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47800"/>
            <a:ext cx="4267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41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52400" y="1905000"/>
            <a:ext cx="4114800" cy="434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 u="sng" dirty="0">
                <a:solidFill>
                  <a:srgbClr val="0000FF"/>
                </a:solidFill>
                <a:latin typeface="Arial Black" pitchFamily="34" charset="0"/>
              </a:rPr>
              <a:t>DO’S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n-US" sz="1400" b="1" dirty="0">
              <a:solidFill>
                <a:srgbClr val="0000FF"/>
              </a:solidFill>
              <a:latin typeface="Arial Black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Fuel Expenses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Printing Services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Postage / Overnight Mail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Equipment Use (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copier machines</a:t>
            </a: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Revenue for In-House Conferences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(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ex. Bi-National Innovation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Conference</a:t>
            </a: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4533898" y="1905000"/>
            <a:ext cx="4371975" cy="434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800" b="1" u="sng" dirty="0">
                <a:solidFill>
                  <a:srgbClr val="0000FF"/>
                </a:solidFill>
                <a:latin typeface="Arial Black" pitchFamily="34" charset="0"/>
              </a:rPr>
              <a:t>DONT’S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US" sz="1400" u="sng" dirty="0">
              <a:solidFill>
                <a:srgbClr val="0000FF"/>
              </a:solidFill>
              <a:latin typeface="Arial Black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Budget Transfers</a:t>
            </a:r>
            <a:endParaRPr lang="en-US" sz="20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use Budget Transfer Form</a:t>
            </a: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Correction of an Error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(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Memo for Journal Entry</a:t>
            </a: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Make a Profit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Increase Budget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Expenditure Transfers between Organizations</a:t>
            </a:r>
            <a:endParaRPr lang="en-US" sz="20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451E77"/>
              </a:buClr>
            </a:pPr>
            <a:r>
              <a:rPr lang="en-US" sz="20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</a:t>
            </a: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use 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Expenditure 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Transfer Form</a:t>
            </a:r>
            <a:r>
              <a:rPr lang="en-US" sz="20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  <a:endParaRPr lang="en-US" sz="20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Uses For Interdepartmental</a:t>
            </a:r>
            <a:b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Transfer Form (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IDTs)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7002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228600"/>
            <a:ext cx="8610600" cy="61247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Questions?</a:t>
            </a:r>
          </a:p>
          <a:p>
            <a:endParaRPr lang="en-US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40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Contact:</a:t>
            </a:r>
          </a:p>
          <a:p>
            <a:endParaRPr lang="en-US" sz="1200" b="1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Alex Cespedes, </a:t>
            </a:r>
            <a:r>
              <a:rPr lang="en-US" sz="2400" b="1" i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Accountant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Email: 	acespedes_5228@southtexascollege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Phone:	(956) 872-4665</a:t>
            </a:r>
          </a:p>
          <a:p>
            <a:endParaRPr lang="en-US" sz="20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Anabel Garza, </a:t>
            </a:r>
            <a:r>
              <a:rPr lang="en-US" sz="2400" b="1" i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Accounting Specialist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Email:	magarza1@southtexascollege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Phone:	(956) 872-4662</a:t>
            </a:r>
          </a:p>
          <a:p>
            <a:endParaRPr lang="en-US" sz="20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Alma Church, </a:t>
            </a:r>
            <a:r>
              <a:rPr lang="en-US" sz="2400" b="1" i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Accounting Group Manager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Email:	</a:t>
            </a:r>
            <a:r>
              <a:rPr lang="en-US" sz="2000" b="1" dirty="0" err="1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achurch@southtexascollege</a:t>
            </a:r>
            <a:endParaRPr lang="en-US" sz="2000" b="1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Phone:	(956) 872-4616</a:t>
            </a:r>
          </a:p>
        </p:txBody>
      </p:sp>
    </p:spTree>
    <p:extLst>
      <p:ext uri="{BB962C8B-B14F-4D97-AF65-F5344CB8AC3E}">
        <p14:creationId xmlns:p14="http://schemas.microsoft.com/office/powerpoint/2010/main" val="9800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39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THE PURPOSE OF AN IDT?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97" y="1371600"/>
            <a:ext cx="784860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Interdepartmental Transfer (IDT) form should be used only between College departments when a department providing services (provider) needs to bill the department receiving the services or materials (customer)</a:t>
            </a:r>
          </a:p>
          <a:p>
            <a:pPr algn="just"/>
            <a:endParaRPr lang="en-US" sz="1600" b="1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16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These IDT forms are used by the Business Office as journal entries (IDT transactions) between the provider department and the customer department to record services or materials provided</a:t>
            </a: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24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0353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THE PURPOSE OF AN IDT?</a:t>
            </a:r>
          </a:p>
          <a:p>
            <a:pPr algn="ctr"/>
            <a:r>
              <a:rPr lang="en-US" sz="10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10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					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(Cont’d)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752601"/>
            <a:ext cx="800099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provider department is responsible for following up on unpaid journal entries  (IDT transactions).</a:t>
            </a:r>
          </a:p>
          <a:p>
            <a:endParaRPr lang="en-US" b="1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provider and customer departments are responsible for keeping copies of all IDT forms submitted and reconciling them against their departmental monthly transaction reports.</a:t>
            </a:r>
          </a:p>
          <a:p>
            <a:pPr algn="just"/>
            <a:endParaRPr lang="en-US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There are four types of IDTs: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Expenditure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Revenue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Student Organization Food Service</a:t>
            </a:r>
          </a:p>
          <a:p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							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5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Expenditure IDTs</a:t>
            </a:r>
          </a:p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Examples: Xerox Copies (copier), Business Cards, Letterhead Paper &amp; Envelopes, 		Postage, Name Plates, Exxon Card (Fuel)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668172" y="2520620"/>
            <a:ext cx="2437228" cy="1849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Provider department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repares and completes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IDT form after good(s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endParaRPr lang="en-US" sz="1300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and/or service(s) are 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provided to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Customer 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Department.</a:t>
            </a:r>
          </a:p>
          <a:p>
            <a:endParaRPr lang="en-US" sz="1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496854" y="2520620"/>
            <a:ext cx="1822581" cy="1792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Department 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providing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services obtains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IDT form from STC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Business Office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web 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page.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(BO-5300</a:t>
            </a:r>
            <a:r>
              <a:rPr lang="en-US" sz="14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5410200" y="2520619"/>
            <a:ext cx="3581400" cy="3921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Provider Department </a:t>
            </a:r>
            <a:r>
              <a:rPr lang="en-US" sz="13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</a:t>
            </a:r>
            <a:r>
              <a:rPr lang="en-US" sz="13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ust Disclose</a:t>
            </a:r>
            <a:r>
              <a:rPr lang="en-US" sz="13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3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IDT Form:</a:t>
            </a:r>
            <a:endParaRPr lang="en-US" sz="13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Description of good(s) and/or service(s)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Proper 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justification of 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IDT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Type 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services / goods provided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 # 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where goods 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were paid from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Price, 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Invoice #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Vendor Name</a:t>
            </a:r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Include 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back up 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documentation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Total amounts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Provider signatures by FM</a:t>
            </a:r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Provider FOAP Codes</a:t>
            </a:r>
          </a:p>
          <a:p>
            <a:pPr algn="l" defTabSz="285750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9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Fund, Organization, Account, and Program Code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endParaRPr lang="en-US" sz="1300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Customer FOAP Codes</a:t>
            </a:r>
          </a:p>
          <a:p>
            <a:pPr algn="l">
              <a:tabLst>
                <a:tab pos="285750" algn="l"/>
              </a:tabLst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9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Fund, Organization, Account, and Program Code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3127310" y="4572000"/>
            <a:ext cx="1978090" cy="18729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Provider Dept. must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then route IDT to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Customer Dept. for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Financial Manager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signatures/approvals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496854" y="4572000"/>
            <a:ext cx="2170146" cy="18729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Arial Black" pitchFamily="34" charset="0"/>
            </a:endParaRP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Customer Department</a:t>
            </a:r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ubmits IDT form to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Business Office – 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General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Accounting within 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 days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that goods/services 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were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received and provided</a:t>
            </a:r>
            <a:r>
              <a:rPr lang="en-US" sz="16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endParaRPr lang="en-US" sz="1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838697" y="3836235"/>
            <a:ext cx="762000" cy="533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176" y="1787527"/>
            <a:ext cx="1682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PROCESS</a:t>
            </a:r>
            <a:endParaRPr lang="en-US" sz="22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138593" y="3836235"/>
            <a:ext cx="762000" cy="533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4987452" y="5957970"/>
            <a:ext cx="762000" cy="533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2608026" y="5909174"/>
            <a:ext cx="762000" cy="533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729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EXPENDITURE IDT FORM</a:t>
            </a:r>
            <a:endParaRPr lang="en-US" sz="4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825376"/>
            <a:ext cx="237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BO-5300</a:t>
            </a:r>
            <a:endParaRPr lang="en-US" sz="40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14400"/>
            <a:ext cx="4419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87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Revenue IDTs</a:t>
            </a:r>
          </a:p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/>
            </a:r>
            <a:b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Examples: Conference Registration Fees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376196" y="2520621"/>
            <a:ext cx="2957804" cy="1822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Provider department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repares and completes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IDT form at least three (3)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ays before conference is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eld, and submits to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Customer 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Department.</a:t>
            </a:r>
          </a:p>
          <a:p>
            <a:endParaRPr lang="en-US" sz="13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149290" y="2520620"/>
            <a:ext cx="1984310" cy="1822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Department providing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services obtains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IDT form from STC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Business Office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web 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page.</a:t>
            </a:r>
          </a:p>
          <a:p>
            <a:pPr algn="ctr"/>
            <a:endParaRPr lang="en-US" sz="1300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(BO-5320</a:t>
            </a:r>
            <a:r>
              <a:rPr lang="en-US" sz="14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5573151" y="2196643"/>
            <a:ext cx="3342249" cy="4248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Provider Department Must Provide</a:t>
            </a:r>
          </a:p>
          <a:p>
            <a:pPr algn="ctr"/>
            <a:r>
              <a:rPr lang="en-US" sz="13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on IDT Form:</a:t>
            </a:r>
          </a:p>
          <a:p>
            <a:pPr algn="l"/>
            <a:endParaRPr lang="en-US" sz="1300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Name of Conference to be held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Justification of IDT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Date, time, and place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Name of employee(s) attending</a:t>
            </a:r>
          </a:p>
          <a:p>
            <a:pPr algn="l" defTabSz="285750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event/conference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Registration fee per employee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Total amounts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Provider signatures by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FM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Backup documentation</a:t>
            </a:r>
          </a:p>
          <a:p>
            <a:pPr algn="l">
              <a:tabLst>
                <a:tab pos="285750" algn="l"/>
              </a:tabLst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(</a:t>
            </a:r>
            <a:r>
              <a:rPr lang="en-US" sz="9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ex. flyer of event, brochure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Provider  FOAP Codes</a:t>
            </a:r>
          </a:p>
          <a:p>
            <a:pPr algn="l">
              <a:tabLst>
                <a:tab pos="285750" algn="l"/>
              </a:tabLst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8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(Fund, Organization, Account, and Program Code)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Customer FOAP</a:t>
            </a:r>
          </a:p>
          <a:p>
            <a:pPr algn="l">
              <a:tabLst>
                <a:tab pos="285750" algn="l"/>
              </a:tabLst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8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(Fund, Organization, Account, and Program Code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</a:p>
          <a:p>
            <a:pPr algn="l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3124200" y="4572000"/>
            <a:ext cx="2209800" cy="18729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Provider Dept. must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then route IDT to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Customer Dept. for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Financial Manager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signatures/approvals</a:t>
            </a:r>
            <a:r>
              <a:rPr lang="en-US" sz="16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sz="16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149290" y="4572000"/>
            <a:ext cx="2517710" cy="18729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Customer Department</a:t>
            </a:r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ubmits IDT form to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Business Office General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Accounting within 3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days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efore conference is</a:t>
            </a: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eld.</a:t>
            </a:r>
          </a:p>
          <a:p>
            <a:endParaRPr lang="en-US" sz="1400" dirty="0">
              <a:latin typeface="Arial Black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953000" y="3836236"/>
            <a:ext cx="7620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290" y="1981200"/>
            <a:ext cx="1682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PROCESS</a:t>
            </a:r>
            <a:endParaRPr lang="en-US" sz="22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808583" y="3836236"/>
            <a:ext cx="7620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5105400" y="5897804"/>
            <a:ext cx="7620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2466828" y="5897804"/>
            <a:ext cx="7620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656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REVENUE IDT FORM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744" y="1981200"/>
            <a:ext cx="2428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BO-5320</a:t>
            </a:r>
            <a:endParaRPr lang="en-US" sz="40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14400"/>
            <a:ext cx="44958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1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-152400" y="356079"/>
            <a:ext cx="9144000" cy="992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Service IDTs &amp;</a:t>
            </a:r>
          </a:p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Quotes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3124200" y="1503048"/>
            <a:ext cx="3138264" cy="22688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VP-FAS Office 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repares a Food Quote</a:t>
            </a:r>
          </a:p>
          <a:p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Form by 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providing 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following</a:t>
            </a:r>
          </a:p>
          <a:p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Information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  <a:endParaRPr lang="en-US" sz="1300" u="sng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Contact person</a:t>
            </a:r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Invoice number	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Event date &amp; time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Event Place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Menu – in detail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Cost of meal(s)</a:t>
            </a:r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321626" y="1752600"/>
            <a:ext cx="2345373" cy="2019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endParaRPr lang="en-US" sz="14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Customer 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Department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(the </a:t>
            </a: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one 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needing </a:t>
            </a: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services) </a:t>
            </a:r>
          </a:p>
          <a:p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mails Maria Christina Garcia</a:t>
            </a:r>
          </a:p>
          <a:p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 VP-FAS Office to request a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Quote. Please email</a:t>
            </a: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(mgarcia_0535@south...) and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CC Nancy Cantu </a:t>
            </a:r>
            <a:r>
              <a:rPr lang="en-US" sz="1200" dirty="0" err="1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Ozuna</a:t>
            </a: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and/or Victoria Lopez.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Contact Phone: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(956) 872-3558</a:t>
            </a: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en-US" sz="1200" dirty="0">
              <a:latin typeface="Arial Black" pitchFamily="34" charset="0"/>
            </a:endParaRP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6629400" y="2971800"/>
            <a:ext cx="2133600" cy="236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Customer 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Department</a:t>
            </a: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12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MUST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complete the purpose  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justification information,</a:t>
            </a: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nd then return Food Quote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VP-FAS Office</a:t>
            </a:r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6629400" y="1503048"/>
            <a:ext cx="2133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VP-FAS Office </a:t>
            </a: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mails </a:t>
            </a: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Quote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Customer Dept.</a:t>
            </a:r>
          </a:p>
        </p:txBody>
      </p:sp>
      <p:sp>
        <p:nvSpPr>
          <p:cNvPr id="10250" name="AutoShape 12"/>
          <p:cNvSpPr>
            <a:spLocks noChangeArrowheads="1"/>
          </p:cNvSpPr>
          <p:nvPr/>
        </p:nvSpPr>
        <p:spPr bwMode="auto">
          <a:xfrm>
            <a:off x="2438400" y="3281362"/>
            <a:ext cx="685800" cy="452438"/>
          </a:xfrm>
          <a:prstGeom prst="rightArrow">
            <a:avLst>
              <a:gd name="adj1" fmla="val 50000"/>
              <a:gd name="adj2" fmla="val 32558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53" name="AutoShape 15"/>
          <p:cNvSpPr>
            <a:spLocks noChangeArrowheads="1"/>
          </p:cNvSpPr>
          <p:nvPr/>
        </p:nvSpPr>
        <p:spPr bwMode="auto">
          <a:xfrm>
            <a:off x="76200" y="5006258"/>
            <a:ext cx="490853" cy="1369858"/>
          </a:xfrm>
          <a:prstGeom prst="curvedRightArrow">
            <a:avLst>
              <a:gd name="adj1" fmla="val 60000"/>
              <a:gd name="adj2" fmla="val 120000"/>
              <a:gd name="adj3" fmla="val 56342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54" name="Rectangle 16"/>
          <p:cNvSpPr>
            <a:spLocks noChangeArrowheads="1"/>
          </p:cNvSpPr>
          <p:nvPr/>
        </p:nvSpPr>
        <p:spPr bwMode="auto">
          <a:xfrm>
            <a:off x="567054" y="3962400"/>
            <a:ext cx="2099946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After 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completed Food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Quote is </a:t>
            </a:r>
            <a:r>
              <a:rPr lang="en-US" sz="12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ACCEPTED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</a:t>
            </a: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VP-FAS Office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will email Food Quote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Business Office</a:t>
            </a: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255" name="Rectangle 17"/>
          <p:cNvSpPr>
            <a:spLocks noChangeArrowheads="1"/>
          </p:cNvSpPr>
          <p:nvPr/>
        </p:nvSpPr>
        <p:spPr bwMode="auto">
          <a:xfrm>
            <a:off x="567053" y="5691187"/>
            <a:ext cx="2099947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Business Office 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will</a:t>
            </a:r>
          </a:p>
          <a:p>
            <a:pPr algn="ctr"/>
            <a:r>
              <a:rPr lang="en-US" sz="12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APPROVE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Purpose </a:t>
            </a: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&amp; 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Justification 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(Alma Church)</a:t>
            </a: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3048000" y="3962400"/>
            <a:ext cx="3138264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 sz="14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By </a:t>
            </a: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returning the 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completed Food 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Quote form </a:t>
            </a: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VP-FAS Office 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 implies </a:t>
            </a:r>
            <a:r>
              <a:rPr lang="en-US" sz="12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ACCEPTANCE 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</a:t>
            </a:r>
            <a:endParaRPr lang="en-US" sz="1200" b="1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perform and provide the stated services</a:t>
            </a: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1400" dirty="0">
              <a:latin typeface="Arial Black" pitchFamily="34" charset="0"/>
            </a:endParaRPr>
          </a:p>
        </p:txBody>
      </p:sp>
      <p:sp>
        <p:nvSpPr>
          <p:cNvPr id="10258" name="Rectangle 22"/>
          <p:cNvSpPr>
            <a:spLocks noChangeArrowheads="1"/>
          </p:cNvSpPr>
          <p:nvPr/>
        </p:nvSpPr>
        <p:spPr bwMode="auto">
          <a:xfrm>
            <a:off x="3048000" y="5524500"/>
            <a:ext cx="5105400" cy="1233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13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13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If 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there are problems with the 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Justification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Purpose, Business </a:t>
            </a:r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Office will inform 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all</a:t>
            </a:r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13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Departments involved via 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email.  </a:t>
            </a:r>
          </a:p>
          <a:p>
            <a:pPr algn="ctr"/>
            <a:r>
              <a:rPr lang="en-US" sz="13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Note –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Allowable Expenditures Procedures for </a:t>
            </a:r>
          </a:p>
          <a:p>
            <a:pPr algn="ctr"/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Purchases are available (</a:t>
            </a:r>
            <a:r>
              <a:rPr lang="en-US" sz="1300" b="1" u="sng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see JAGNET online account</a:t>
            </a:r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14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626" y="1422086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PROCESS</a:t>
            </a:r>
            <a:endParaRPr lang="en-US" sz="22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6010275" y="2214562"/>
            <a:ext cx="685800" cy="452438"/>
          </a:xfrm>
          <a:prstGeom prst="rightArrow">
            <a:avLst>
              <a:gd name="adj1" fmla="val 50000"/>
              <a:gd name="adj2" fmla="val 32558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2628900" y="5638800"/>
            <a:ext cx="685800" cy="452438"/>
          </a:xfrm>
          <a:prstGeom prst="rightArrow">
            <a:avLst>
              <a:gd name="adj1" fmla="val 50000"/>
              <a:gd name="adj2" fmla="val 32558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5400000">
            <a:off x="7353300" y="2502693"/>
            <a:ext cx="685800" cy="452438"/>
          </a:xfrm>
          <a:prstGeom prst="rightArrow">
            <a:avLst>
              <a:gd name="adj1" fmla="val 50000"/>
              <a:gd name="adj2" fmla="val 32558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6010275" y="4762500"/>
            <a:ext cx="685800" cy="452438"/>
          </a:xfrm>
          <a:prstGeom prst="rightArrow">
            <a:avLst>
              <a:gd name="adj1" fmla="val 50000"/>
              <a:gd name="adj2" fmla="val 32558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 rot="10800000">
            <a:off x="2438400" y="3888581"/>
            <a:ext cx="685800" cy="452438"/>
          </a:xfrm>
          <a:prstGeom prst="rightArrow">
            <a:avLst>
              <a:gd name="adj1" fmla="val 50000"/>
              <a:gd name="adj2" fmla="val 32558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98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152400"/>
            <a:ext cx="8534400" cy="992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</a:t>
            </a:r>
            <a:r>
              <a:rPr lang="en-US" sz="4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Service IDTs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3013274" y="1800121"/>
            <a:ext cx="3343275" cy="220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indent="-231775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Customer Department provides</a:t>
            </a:r>
          </a:p>
          <a:p>
            <a:pPr lvl="1" indent="-231775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following information on the IDT:</a:t>
            </a:r>
          </a:p>
          <a:p>
            <a:pPr lvl="1" indent="-231775"/>
            <a:endParaRPr lang="en-US" sz="1200" u="sng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166688" algn="l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Department Name &amp; Organization Number</a:t>
            </a: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166688" algn="l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Contact Person</a:t>
            </a: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</a:p>
          <a:p>
            <a:pPr marL="285750" indent="-166688" algn="l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Phone &amp; Fax Number</a:t>
            </a: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166688" algn="l">
              <a:buFont typeface="Arial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Event 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Name</a:t>
            </a: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166688" algn="l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Justification AND Purpose</a:t>
            </a: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166688" algn="l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Event Date, Time &amp; Location</a:t>
            </a: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142875" y="1800121"/>
            <a:ext cx="2362200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endParaRPr lang="en-US" sz="1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en-US" sz="1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Customer Department</a:t>
            </a:r>
          </a:p>
          <a:p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repares the IDT within</a:t>
            </a:r>
          </a:p>
          <a:p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hree (3) days of services</a:t>
            </a:r>
          </a:p>
          <a:p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endered.</a:t>
            </a:r>
          </a:p>
          <a:p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13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13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Form B</a:t>
            </a:r>
            <a:r>
              <a:rPr lang="en-US" sz="14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O-5310</a:t>
            </a:r>
            <a:r>
              <a:rPr lang="en-US" sz="14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1200" dirty="0">
              <a:latin typeface="Arial Black" pitchFamily="34" charset="0"/>
            </a:endParaRP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6729844" y="1825468"/>
            <a:ext cx="2209800" cy="35069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Customer </a:t>
            </a:r>
          </a:p>
          <a:p>
            <a:pPr lvl="1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Department MUST </a:t>
            </a:r>
          </a:p>
          <a:p>
            <a:pPr lvl="1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also provide the</a:t>
            </a:r>
          </a:p>
          <a:p>
            <a:pPr lvl="1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ollowing information</a:t>
            </a:r>
          </a:p>
          <a:p>
            <a:pPr lvl="1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 the IDT:</a:t>
            </a:r>
          </a:p>
          <a:p>
            <a:pPr algn="ctr"/>
            <a:endParaRPr lang="en-US" sz="1200" dirty="0" smtClean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Fund Code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Organization Code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Account Code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Program Code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Invoice Number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Total Amounts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Attach </a:t>
            </a:r>
            <a:r>
              <a:rPr lang="en-US" sz="12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Original</a:t>
            </a:r>
            <a:endParaRPr lang="en-US" sz="12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tabLst>
                <a:tab pos="285750" algn="l"/>
              </a:tabLst>
            </a:pPr>
            <a:r>
              <a:rPr lang="en-US" sz="12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Food Quote</a:t>
            </a:r>
          </a:p>
        </p:txBody>
      </p:sp>
      <p:sp>
        <p:nvSpPr>
          <p:cNvPr id="10250" name="AutoShape 12"/>
          <p:cNvSpPr>
            <a:spLocks noChangeArrowheads="1"/>
          </p:cNvSpPr>
          <p:nvPr/>
        </p:nvSpPr>
        <p:spPr bwMode="auto">
          <a:xfrm>
            <a:off x="2328858" y="1860147"/>
            <a:ext cx="871541" cy="452438"/>
          </a:xfrm>
          <a:prstGeom prst="rightArrow">
            <a:avLst>
              <a:gd name="adj1" fmla="val 50000"/>
              <a:gd name="adj2" fmla="val 32558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54" name="Rectangle 16"/>
          <p:cNvSpPr>
            <a:spLocks noChangeArrowheads="1"/>
          </p:cNvSpPr>
          <p:nvPr/>
        </p:nvSpPr>
        <p:spPr bwMode="auto">
          <a:xfrm>
            <a:off x="142876" y="4419602"/>
            <a:ext cx="2362200" cy="2085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After the VP-FAS Office approves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original IDT and Food Quote 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nd forwards to the  </a:t>
            </a: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Business Office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General Accounting Dept. 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 recording</a:t>
            </a:r>
            <a:endParaRPr lang="en-US" sz="12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3013274" y="4419601"/>
            <a:ext cx="3343275" cy="20851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Customer Department Financial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Manager approves IDT, then the 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IDT and Food Quote are 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forwarded to the Vice-President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</a:t>
            </a:r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 FAS Office for approval,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invoice number, and logging.</a:t>
            </a:r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1300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850" y="1295400"/>
            <a:ext cx="8229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PROCESS  </a:t>
            </a:r>
            <a:r>
              <a:rPr lang="en-US" sz="16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(cont’d)</a:t>
            </a:r>
            <a:r>
              <a:rPr lang="en-US" sz="22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endParaRPr 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6176114" y="1800121"/>
            <a:ext cx="758086" cy="452438"/>
          </a:xfrm>
          <a:prstGeom prst="rightArrow">
            <a:avLst>
              <a:gd name="adj1" fmla="val 50000"/>
              <a:gd name="adj2" fmla="val 32558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6176114" y="4736474"/>
            <a:ext cx="685800" cy="452438"/>
          </a:xfrm>
          <a:prstGeom prst="rightArrow">
            <a:avLst>
              <a:gd name="adj1" fmla="val 50000"/>
              <a:gd name="adj2" fmla="val 32558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 rot="10800000">
            <a:off x="2328860" y="4510255"/>
            <a:ext cx="685800" cy="452438"/>
          </a:xfrm>
          <a:prstGeom prst="rightArrow">
            <a:avLst>
              <a:gd name="adj1" fmla="val 50000"/>
              <a:gd name="adj2" fmla="val 32558"/>
            </a:avLst>
          </a:prstGeom>
          <a:solidFill>
            <a:srgbClr val="FF0000"/>
          </a:solidFill>
          <a:ln w="9525">
            <a:solidFill>
              <a:srgbClr val="D7E5F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37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1646</TotalTime>
  <Words>932</Words>
  <Application>Microsoft Office PowerPoint</Application>
  <PresentationFormat>On-screen Show (4:3)</PresentationFormat>
  <Paragraphs>344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Andalus</vt:lpstr>
      <vt:lpstr>Arial</vt:lpstr>
      <vt:lpstr>Arial Black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Texas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Accounting  Transactions</dc:title>
  <dc:creator>aochoa</dc:creator>
  <cp:lastModifiedBy>Sonya Moreno</cp:lastModifiedBy>
  <cp:revision>154</cp:revision>
  <cp:lastPrinted>2015-12-04T17:18:47Z</cp:lastPrinted>
  <dcterms:created xsi:type="dcterms:W3CDTF">2011-07-29T15:54:50Z</dcterms:created>
  <dcterms:modified xsi:type="dcterms:W3CDTF">2017-01-26T20:54:42Z</dcterms:modified>
</cp:coreProperties>
</file>