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0" r:id="rId3"/>
    <p:sldId id="318" r:id="rId4"/>
    <p:sldId id="317" r:id="rId5"/>
    <p:sldId id="302" r:id="rId6"/>
    <p:sldId id="319" r:id="rId7"/>
    <p:sldId id="304" r:id="rId8"/>
    <p:sldId id="305" r:id="rId9"/>
    <p:sldId id="306" r:id="rId10"/>
    <p:sldId id="307" r:id="rId11"/>
    <p:sldId id="308" r:id="rId12"/>
    <p:sldId id="312" r:id="rId13"/>
    <p:sldId id="313" r:id="rId14"/>
    <p:sldId id="314" r:id="rId15"/>
    <p:sldId id="315" r:id="rId16"/>
    <p:sldId id="29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81" autoAdjust="0"/>
    <p:restoredTop sz="94624" autoAdjust="0"/>
  </p:normalViewPr>
  <p:slideViewPr>
    <p:cSldViewPr>
      <p:cViewPr varScale="1">
        <p:scale>
          <a:sx n="91" d="100"/>
          <a:sy n="91" d="100"/>
        </p:scale>
        <p:origin x="11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A30318-5602-4105-B0F0-66FC6BB07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6C177E-B5A9-44B0-A594-848635FB1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164DDB-66DA-40C2-906F-A10D2987669A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EC47FC-DAEB-499A-8961-3F9D58748665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53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53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06/27/2007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South Texas College - Business Office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EA2EF-78CC-40A5-92C9-94B290D6F3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54163"/>
      </p:ext>
    </p:extLst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South Texas College - Business Office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784F6-C70E-43C1-BC80-48F85CFEB9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06/27/2007</a:t>
            </a:r>
          </a:p>
        </p:txBody>
      </p:sp>
    </p:spTree>
    <p:extLst>
      <p:ext uri="{BB962C8B-B14F-4D97-AF65-F5344CB8AC3E}">
        <p14:creationId xmlns:p14="http://schemas.microsoft.com/office/powerpoint/2010/main" val="1122391336"/>
      </p:ext>
    </p:extLst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South Texas College - Business Office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3A0AC-58DD-4D81-9D5D-A17B212AA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06/27/2007</a:t>
            </a:r>
          </a:p>
        </p:txBody>
      </p:sp>
    </p:spTree>
    <p:extLst>
      <p:ext uri="{BB962C8B-B14F-4D97-AF65-F5344CB8AC3E}">
        <p14:creationId xmlns:p14="http://schemas.microsoft.com/office/powerpoint/2010/main" val="2964301318"/>
      </p:ext>
    </p:extLst>
  </p:cSld>
  <p:clrMapOvr>
    <a:masterClrMapping/>
  </p:clrMapOvr>
  <p:transition spd="med"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South Texas College - Business Office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A3D5-2C57-48B7-9134-8752F55D77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06/27/2007</a:t>
            </a:r>
          </a:p>
        </p:txBody>
      </p:sp>
    </p:spTree>
    <p:extLst>
      <p:ext uri="{BB962C8B-B14F-4D97-AF65-F5344CB8AC3E}">
        <p14:creationId xmlns:p14="http://schemas.microsoft.com/office/powerpoint/2010/main" val="2372558835"/>
      </p:ext>
    </p:extLst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South Texas College - Business Office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B435A-AC8B-4291-955D-FE8E40F412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06/27/2007</a:t>
            </a:r>
          </a:p>
        </p:txBody>
      </p:sp>
    </p:spTree>
    <p:extLst>
      <p:ext uri="{BB962C8B-B14F-4D97-AF65-F5344CB8AC3E}">
        <p14:creationId xmlns:p14="http://schemas.microsoft.com/office/powerpoint/2010/main" val="1360578466"/>
      </p:ext>
    </p:extLst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South Texas College - Business Office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0922D-04EB-4009-8720-920945C00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06/27/2007</a:t>
            </a:r>
          </a:p>
        </p:txBody>
      </p:sp>
    </p:spTree>
    <p:extLst>
      <p:ext uri="{BB962C8B-B14F-4D97-AF65-F5344CB8AC3E}">
        <p14:creationId xmlns:p14="http://schemas.microsoft.com/office/powerpoint/2010/main" val="2127749389"/>
      </p:ext>
    </p:extLst>
  </p:cSld>
  <p:clrMapOvr>
    <a:masterClrMapping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South Texas College - Business Office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CED97-0679-4032-83B6-DE5EC8DFC7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06/27/2007</a:t>
            </a:r>
          </a:p>
        </p:txBody>
      </p:sp>
    </p:spTree>
    <p:extLst>
      <p:ext uri="{BB962C8B-B14F-4D97-AF65-F5344CB8AC3E}">
        <p14:creationId xmlns:p14="http://schemas.microsoft.com/office/powerpoint/2010/main" val="1431218375"/>
      </p:ext>
    </p:extLst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South Texas College - Business Office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801BB-99C6-49F3-B78B-84F92DB660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06/27/2007</a:t>
            </a:r>
          </a:p>
        </p:txBody>
      </p:sp>
    </p:spTree>
    <p:extLst>
      <p:ext uri="{BB962C8B-B14F-4D97-AF65-F5344CB8AC3E}">
        <p14:creationId xmlns:p14="http://schemas.microsoft.com/office/powerpoint/2010/main" val="389046768"/>
      </p:ext>
    </p:extLst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South Texas College - Business Office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512E3-D20B-48EC-97CE-E3237FD5A0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06/27/2007</a:t>
            </a:r>
          </a:p>
        </p:txBody>
      </p:sp>
    </p:spTree>
    <p:extLst>
      <p:ext uri="{BB962C8B-B14F-4D97-AF65-F5344CB8AC3E}">
        <p14:creationId xmlns:p14="http://schemas.microsoft.com/office/powerpoint/2010/main" val="608032831"/>
      </p:ext>
    </p:extLst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South Texas College - Business Office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EF6DC-40E4-4F5E-8889-24AF072B0F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06/27/2007</a:t>
            </a:r>
          </a:p>
        </p:txBody>
      </p:sp>
    </p:spTree>
    <p:extLst>
      <p:ext uri="{BB962C8B-B14F-4D97-AF65-F5344CB8AC3E}">
        <p14:creationId xmlns:p14="http://schemas.microsoft.com/office/powerpoint/2010/main" val="340823160"/>
      </p:ext>
    </p:extLst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South Texas College - Business Office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34F08-55D4-44A8-B570-5C8453A595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06/27/2007</a:t>
            </a:r>
          </a:p>
        </p:txBody>
      </p:sp>
    </p:spTree>
    <p:extLst>
      <p:ext uri="{BB962C8B-B14F-4D97-AF65-F5344CB8AC3E}">
        <p14:creationId xmlns:p14="http://schemas.microsoft.com/office/powerpoint/2010/main" val="921084470"/>
      </p:ext>
    </p:extLst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South Texas College - Business Office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BAFF8-00AA-4A38-B90A-501EF57F53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06/27/2007</a:t>
            </a:r>
          </a:p>
        </p:txBody>
      </p:sp>
    </p:spTree>
    <p:extLst>
      <p:ext uri="{BB962C8B-B14F-4D97-AF65-F5344CB8AC3E}">
        <p14:creationId xmlns:p14="http://schemas.microsoft.com/office/powerpoint/2010/main" val="3704858873"/>
      </p:ext>
    </p:extLst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South Texas College - Business Office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FD9F70B-9E35-4BBC-B18E-0BF4045B2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06/27/2007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ransition spd="med">
    <p:cut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thtexascollege.edu/businessoffice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600" dirty="0" smtClean="0"/>
              <a:t>Banner </a:t>
            </a:r>
            <a:r>
              <a:rPr lang="en-US" altLang="en-US" sz="4600" dirty="0" smtClean="0"/>
              <a:t>Reconciliation </a:t>
            </a:r>
            <a:r>
              <a:rPr lang="en-US" altLang="en-US" sz="4600" dirty="0" smtClean="0"/>
              <a:t>Concepts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4EBA34-B7C2-473C-9BDE-237828092F35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Banner Data Extracts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Banner data can be extracted on various forms.</a:t>
            </a:r>
          </a:p>
          <a:p>
            <a:pPr lvl="1" eaLnBrk="1" hangingPunct="1"/>
            <a:r>
              <a:rPr lang="en-US" altLang="en-US" smtClean="0"/>
              <a:t>FGIBDST – Report of Summary by Account</a:t>
            </a:r>
          </a:p>
          <a:p>
            <a:pPr lvl="1" eaLnBrk="1" hangingPunct="1"/>
            <a:r>
              <a:rPr lang="en-US" altLang="en-US" smtClean="0"/>
              <a:t>FGITRND – Report of Detail Transactions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To extract data, go to form and click on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/>
              <a:t>   </a:t>
            </a:r>
            <a:r>
              <a:rPr lang="en-US" altLang="en-US" sz="3000" b="1" smtClean="0"/>
              <a:t>Help / Data Extract / Extract Data No Key</a:t>
            </a:r>
          </a:p>
        </p:txBody>
      </p:sp>
    </p:spTree>
  </p:cSld>
  <p:clrMapOvr>
    <a:masterClrMapping/>
  </p:clrMapOvr>
  <p:transition spd="med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3B8F85-4221-4A11-9B74-6EA121A9DCBF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Reconciliation Tips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Reconcile the account pools separately.</a:t>
            </a:r>
          </a:p>
          <a:p>
            <a:pPr eaLnBrk="1" hangingPunct="1"/>
            <a:r>
              <a:rPr lang="en-US" altLang="en-US" smtClean="0"/>
              <a:t>Extract detail transactions from FGITRND for each account pool separately.</a:t>
            </a:r>
          </a:p>
        </p:txBody>
      </p:sp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8412163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AutoShape 5"/>
          <p:cNvSpPr>
            <a:spLocks noChangeArrowheads="1"/>
          </p:cNvSpPr>
          <p:nvPr/>
        </p:nvSpPr>
        <p:spPr bwMode="auto">
          <a:xfrm>
            <a:off x="1295400" y="4495800"/>
            <a:ext cx="2895600" cy="838200"/>
          </a:xfrm>
          <a:prstGeom prst="wedgeRoundRectCallout">
            <a:avLst>
              <a:gd name="adj1" fmla="val -60250"/>
              <a:gd name="adj2" fmla="val 42801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71% - Operating Transactions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73% - Travel Transactions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74% - Capital Transactions</a:t>
            </a:r>
          </a:p>
        </p:txBody>
      </p:sp>
    </p:spTree>
  </p:cSld>
  <p:clrMapOvr>
    <a:masterClrMapping/>
  </p:clrMapOvr>
  <p:transition spd="med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6DBDDF-1899-4764-914C-C894C7CA23CC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Reconciliation Tips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On Reconciliation Worksheet, associate   related documents based on the requisition.  For example, the PO(s) and Invoice(s) related to the same requisition.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Use FOIDOCH to find associated documents.</a:t>
            </a:r>
          </a:p>
        </p:txBody>
      </p:sp>
    </p:spTree>
  </p:cSld>
  <p:clrMapOvr>
    <a:masterClrMapping/>
  </p:clrMapOvr>
  <p:transition spd="med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5AD19E-9FC8-422F-8A9A-BEA75A16BA3A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Reconciliation Tips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Make sure totals for Budget, Commitments and YTD Activity tie to FGIBDST for each pool.</a:t>
            </a:r>
          </a:p>
          <a:p>
            <a:pPr eaLnBrk="1" hangingPunct="1"/>
            <a:endParaRPr lang="en-US" altLang="en-US" sz="2800" smtClean="0"/>
          </a:p>
        </p:txBody>
      </p:sp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8534400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AutoShape 5"/>
          <p:cNvSpPr>
            <a:spLocks noChangeArrowheads="1"/>
          </p:cNvSpPr>
          <p:nvPr/>
        </p:nvSpPr>
        <p:spPr bwMode="auto">
          <a:xfrm>
            <a:off x="1143000" y="3581400"/>
            <a:ext cx="1981200" cy="838200"/>
          </a:xfrm>
          <a:prstGeom prst="wedgeRoundRectCallout">
            <a:avLst>
              <a:gd name="adj1" fmla="val -68259"/>
              <a:gd name="adj2" fmla="val 15088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Uncheck “Include Revenue Accounts” to get net totals</a:t>
            </a:r>
          </a:p>
        </p:txBody>
      </p:sp>
      <p:sp>
        <p:nvSpPr>
          <p:cNvPr id="18440" name="AutoShape 6"/>
          <p:cNvSpPr>
            <a:spLocks noChangeArrowheads="1"/>
          </p:cNvSpPr>
          <p:nvPr/>
        </p:nvSpPr>
        <p:spPr bwMode="auto">
          <a:xfrm>
            <a:off x="5181600" y="3581400"/>
            <a:ext cx="2819400" cy="838200"/>
          </a:xfrm>
          <a:prstGeom prst="wedgeRoundRectCallout">
            <a:avLst>
              <a:gd name="adj1" fmla="val -66329"/>
              <a:gd name="adj2" fmla="val 13194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71</a:t>
            </a:r>
            <a:r>
              <a:rPr lang="en-US" altLang="en-US" sz="1400"/>
              <a:t> – Operating Transactions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73</a:t>
            </a:r>
            <a:r>
              <a:rPr lang="en-US" altLang="en-US" sz="1400"/>
              <a:t> – Travel Transactions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74</a:t>
            </a:r>
            <a:r>
              <a:rPr lang="en-US" altLang="en-US" sz="1400"/>
              <a:t> – Capital Transactions</a:t>
            </a:r>
          </a:p>
        </p:txBody>
      </p:sp>
      <p:pic>
        <p:nvPicPr>
          <p:cNvPr id="1844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84597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2057400" y="5867400"/>
            <a:ext cx="7620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med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805032-C807-4C34-BF6F-4930E8BC159F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pic>
        <p:nvPicPr>
          <p:cNvPr id="1945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16063"/>
            <a:ext cx="7848600" cy="524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Reconciliation Worksheet</a:t>
            </a:r>
          </a:p>
        </p:txBody>
      </p:sp>
      <p:sp>
        <p:nvSpPr>
          <p:cNvPr id="19461" name="AutoShape 585"/>
          <p:cNvSpPr>
            <a:spLocks noChangeArrowheads="1"/>
          </p:cNvSpPr>
          <p:nvPr/>
        </p:nvSpPr>
        <p:spPr bwMode="auto">
          <a:xfrm>
            <a:off x="2971800" y="5608638"/>
            <a:ext cx="2286000" cy="1096962"/>
          </a:xfrm>
          <a:prstGeom prst="wedgeRoundRectCallout">
            <a:avLst>
              <a:gd name="adj1" fmla="val 122319"/>
              <a:gd name="adj2" fmla="val 47509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/>
              <a:t>Check Figure to make sure Available Balance ties to FGIBDST</a:t>
            </a:r>
          </a:p>
        </p:txBody>
      </p:sp>
      <p:sp>
        <p:nvSpPr>
          <p:cNvPr id="19462" name="AutoShape 584"/>
          <p:cNvSpPr>
            <a:spLocks noChangeArrowheads="1"/>
          </p:cNvSpPr>
          <p:nvPr/>
        </p:nvSpPr>
        <p:spPr bwMode="auto">
          <a:xfrm>
            <a:off x="1066800" y="5646738"/>
            <a:ext cx="1447800" cy="838200"/>
          </a:xfrm>
          <a:prstGeom prst="wedgeRoundRectCallout">
            <a:avLst>
              <a:gd name="adj1" fmla="val -74370"/>
              <a:gd name="adj2" fmla="val -179056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/>
              <a:t>Should tie to FGIBDST Net Totals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7740D9-3B13-4A3F-B6BD-22DD994859C7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Update Reconciliation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Update Reconciliation Worksheet as new requisitions are created and with transactions posted after last </a:t>
            </a:r>
            <a:r>
              <a:rPr lang="en-US" altLang="en-US" smtClean="0"/>
              <a:t>reconciliation update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/>
              <a:t>Print </a:t>
            </a:r>
            <a:r>
              <a:rPr lang="en-US" altLang="en-US" dirty="0" smtClean="0"/>
              <a:t>Banner screens as backup documentation</a:t>
            </a:r>
            <a:endParaRPr lang="en-US" altLang="en-US" dirty="0"/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A216D5-129A-49DC-B85D-C4BBD3FE0211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8229600" cy="4343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Thank you!</a:t>
            </a:r>
            <a:br>
              <a:rPr lang="en-US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6DD780-05A5-413E-9A31-CC7E2FF4161B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 to Banner Finance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Access to Banner Finance is needed if you:</a:t>
            </a:r>
          </a:p>
          <a:p>
            <a:pPr lvl="1" eaLnBrk="1" hangingPunct="1"/>
            <a:r>
              <a:rPr lang="en-US" altLang="en-US" sz="2400" smtClean="0"/>
              <a:t>Need to review budget status for organizations under your department</a:t>
            </a:r>
          </a:p>
          <a:p>
            <a:pPr lvl="1" eaLnBrk="1" hangingPunct="1"/>
            <a:r>
              <a:rPr lang="en-US" altLang="en-US" sz="2400" smtClean="0"/>
              <a:t>Need to input online requisitions for your department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/>
            <a:r>
              <a:rPr lang="en-US" altLang="en-US" sz="2800" smtClean="0"/>
              <a:t>To request access, complete </a:t>
            </a:r>
            <a:r>
              <a:rPr lang="en-US" altLang="en-US" sz="2800" u="sng" smtClean="0"/>
              <a:t>Banner Finance Access Request Form</a:t>
            </a:r>
            <a:r>
              <a:rPr lang="en-US" altLang="en-US" sz="2800" smtClean="0"/>
              <a:t>.  </a:t>
            </a:r>
          </a:p>
          <a:p>
            <a:pPr lvl="1" eaLnBrk="1" hangingPunct="1"/>
            <a:r>
              <a:rPr lang="en-US" altLang="en-US" sz="2400" smtClean="0"/>
              <a:t>Form is available to download on the Business Office website </a:t>
            </a:r>
            <a:r>
              <a:rPr lang="en-US" altLang="en-US" sz="2000" smtClean="0">
                <a:hlinkClick r:id="rId2"/>
              </a:rPr>
              <a:t>http://www.southtexascollege.edu/businessoffice/index.html</a:t>
            </a:r>
            <a:endParaRPr lang="en-US" altLang="en-US" sz="2000" smtClean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660700-F86A-44DF-B5B5-AD23F85A5330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Review Budget Status on FGIBAVL</a:t>
            </a:r>
          </a:p>
        </p:txBody>
      </p:sp>
      <p:pic>
        <p:nvPicPr>
          <p:cNvPr id="717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368425"/>
            <a:ext cx="8686800" cy="4876800"/>
          </a:xfrm>
        </p:spPr>
      </p:pic>
      <p:sp>
        <p:nvSpPr>
          <p:cNvPr id="7174" name="AutoShape 4"/>
          <p:cNvSpPr>
            <a:spLocks noChangeArrowheads="1"/>
          </p:cNvSpPr>
          <p:nvPr/>
        </p:nvSpPr>
        <p:spPr bwMode="auto">
          <a:xfrm>
            <a:off x="6400800" y="1981200"/>
            <a:ext cx="2514600" cy="1066800"/>
          </a:xfrm>
          <a:prstGeom prst="wedgeRoundRectCallout">
            <a:avLst>
              <a:gd name="adj1" fmla="val -48745"/>
              <a:gd name="adj2" fmla="val 19394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FGIBAVL is the form Banner uses to check Non-Sufficient Funds (NSF)</a:t>
            </a:r>
          </a:p>
        </p:txBody>
      </p:sp>
      <p:sp>
        <p:nvSpPr>
          <p:cNvPr id="7175" name="AutoShape 5"/>
          <p:cNvSpPr>
            <a:spLocks noChangeArrowheads="1"/>
          </p:cNvSpPr>
          <p:nvPr/>
        </p:nvSpPr>
        <p:spPr bwMode="auto">
          <a:xfrm>
            <a:off x="1066800" y="4419600"/>
            <a:ext cx="6553200" cy="1066800"/>
          </a:xfrm>
          <a:prstGeom prst="wedgeRoundRectCallout">
            <a:avLst>
              <a:gd name="adj1" fmla="val 58292"/>
              <a:gd name="adj2" fmla="val 57292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/>
              <a:t>The available balance on FGIBAVL is reduced by complete, incomplete, suspense and unapproved transactions (requisitions, POs, invoices and journal entries)</a:t>
            </a:r>
          </a:p>
        </p:txBody>
      </p:sp>
    </p:spTree>
  </p:cSld>
  <p:clrMapOvr>
    <a:masterClrMapping/>
  </p:clrMapOvr>
  <p:transition spd="med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FD71FC-99A9-45A3-B0CB-6711013B4E3B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Review Budget Status on FGIBDST</a:t>
            </a:r>
          </a:p>
        </p:txBody>
      </p:sp>
      <p:pic>
        <p:nvPicPr>
          <p:cNvPr id="819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" y="1143000"/>
            <a:ext cx="8915400" cy="5165725"/>
          </a:xfrm>
        </p:spPr>
      </p:pic>
      <p:sp>
        <p:nvSpPr>
          <p:cNvPr id="8198" name="AutoShape 4"/>
          <p:cNvSpPr>
            <a:spLocks noChangeArrowheads="1"/>
          </p:cNvSpPr>
          <p:nvPr/>
        </p:nvSpPr>
        <p:spPr bwMode="auto">
          <a:xfrm>
            <a:off x="6324600" y="1981200"/>
            <a:ext cx="2590800" cy="1066800"/>
          </a:xfrm>
          <a:prstGeom prst="wedgeRoundRectCallout">
            <a:avLst>
              <a:gd name="adj1" fmla="val -26694"/>
              <a:gd name="adj2" fmla="val 49032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700"/>
              <a:t>Unlike FGIBAVL, only complete </a:t>
            </a:r>
            <a:r>
              <a:rPr lang="en-US" altLang="en-US" sz="1700" u="sng"/>
              <a:t>and</a:t>
            </a:r>
            <a:r>
              <a:rPr lang="en-US" altLang="en-US" sz="1700"/>
              <a:t> fully approved documents post to FGIBDST</a:t>
            </a:r>
            <a:r>
              <a:rPr lang="en-US" altLang="en-US" sz="1800"/>
              <a:t> </a:t>
            </a:r>
          </a:p>
        </p:txBody>
      </p:sp>
      <p:sp>
        <p:nvSpPr>
          <p:cNvPr id="8199" name="AutoShape 5"/>
          <p:cNvSpPr>
            <a:spLocks noChangeArrowheads="1"/>
          </p:cNvSpPr>
          <p:nvPr/>
        </p:nvSpPr>
        <p:spPr bwMode="auto">
          <a:xfrm>
            <a:off x="1257300" y="4495800"/>
            <a:ext cx="3733800" cy="1066800"/>
          </a:xfrm>
          <a:prstGeom prst="wedgeRoundRectCallout">
            <a:avLst>
              <a:gd name="adj1" fmla="val -19093"/>
              <a:gd name="adj2" fmla="val -49787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700"/>
              <a:t>FGIBDST also provides a more detailed summary by account code while FGIBAVL shows a summary by account pool.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82CF76-F48B-44BE-8779-62A0A542C636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Available Balance Calculation </a:t>
            </a:r>
            <a:br>
              <a:rPr lang="en-US" altLang="en-US" sz="4000" smtClean="0"/>
            </a:br>
            <a:r>
              <a:rPr lang="en-US" altLang="en-US" sz="4000" smtClean="0"/>
              <a:t>on FGIBAVL and FGIBDST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905000" y="2133600"/>
            <a:ext cx="5410200" cy="43973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/>
              <a:t>Adjusted Budget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5410200" cy="43973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/>
              <a:t> - Year-to-Date (YTD) Activity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905000" y="4114800"/>
            <a:ext cx="5410200" cy="43973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/>
              <a:t>- Commitments (Encumbrances)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905000" y="5105400"/>
            <a:ext cx="5410200" cy="43973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/>
              <a:t>= Available Budget Balance</a:t>
            </a:r>
          </a:p>
        </p:txBody>
      </p:sp>
    </p:spTree>
  </p:cSld>
  <p:clrMapOvr>
    <a:masterClrMapping/>
  </p:clrMapOvr>
  <p:transition spd="med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2EAFA6-653D-4343-8E4F-A51248DE9776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Transaction Detail - FGITRND</a:t>
            </a:r>
          </a:p>
        </p:txBody>
      </p:sp>
      <p:pic>
        <p:nvPicPr>
          <p:cNvPr id="1024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47800"/>
            <a:ext cx="9144000" cy="4851400"/>
          </a:xfrm>
        </p:spPr>
      </p:pic>
      <p:sp>
        <p:nvSpPr>
          <p:cNvPr id="130052" name="AutoShape 4"/>
          <p:cNvSpPr>
            <a:spLocks noChangeArrowheads="1"/>
          </p:cNvSpPr>
          <p:nvPr/>
        </p:nvSpPr>
        <p:spPr bwMode="auto">
          <a:xfrm>
            <a:off x="304800" y="4191000"/>
            <a:ext cx="8229600" cy="2438400"/>
          </a:xfrm>
          <a:prstGeom prst="wedgeRoundRectCallout">
            <a:avLst>
              <a:gd name="adj1" fmla="val 21156"/>
              <a:gd name="adj2" fmla="val -61391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altLang="en-US" sz="1500" dirty="0"/>
              <a:t>The field column can help you determine the type of transaction.</a:t>
            </a:r>
          </a:p>
          <a:p>
            <a:pPr algn="ctr">
              <a:defRPr/>
            </a:pPr>
            <a:endParaRPr lang="en-US" altLang="en-US" sz="900" dirty="0"/>
          </a:p>
          <a:p>
            <a:pPr lvl="1">
              <a:buFontTx/>
              <a:buChar char="•"/>
              <a:defRPr/>
            </a:pPr>
            <a:r>
              <a:rPr lang="en-US" altLang="en-US" sz="1500" dirty="0"/>
              <a:t> </a:t>
            </a:r>
            <a:r>
              <a:rPr lang="en-US" altLang="en-US" sz="1500" b="1" dirty="0"/>
              <a:t>OBD</a:t>
            </a:r>
            <a:r>
              <a:rPr lang="en-US" altLang="en-US" sz="1500" dirty="0"/>
              <a:t> – Budget </a:t>
            </a:r>
            <a:r>
              <a:rPr lang="en-US" altLang="en-US" sz="1500" dirty="0" smtClean="0"/>
              <a:t>transaction (original budget)</a:t>
            </a:r>
          </a:p>
          <a:p>
            <a:pPr lvl="1">
              <a:buFontTx/>
              <a:buChar char="•"/>
              <a:defRPr/>
            </a:pPr>
            <a:r>
              <a:rPr lang="en-US" altLang="en-US" sz="1500" dirty="0" smtClean="0"/>
              <a:t> </a:t>
            </a:r>
            <a:r>
              <a:rPr lang="en-US" altLang="en-US" sz="1500" b="1" dirty="0"/>
              <a:t>A</a:t>
            </a:r>
            <a:r>
              <a:rPr lang="en-US" altLang="en-US" sz="1500" b="1" dirty="0" smtClean="0"/>
              <a:t>BD</a:t>
            </a:r>
            <a:r>
              <a:rPr lang="en-US" altLang="en-US" sz="1500" dirty="0" smtClean="0"/>
              <a:t> </a:t>
            </a:r>
            <a:r>
              <a:rPr lang="en-US" altLang="en-US" sz="1500" dirty="0"/>
              <a:t>– Budget </a:t>
            </a:r>
            <a:r>
              <a:rPr lang="en-US" altLang="en-US" sz="1500" dirty="0" smtClean="0"/>
              <a:t>transaction (adjusted budget-budget transfers)</a:t>
            </a:r>
            <a:endParaRPr lang="en-US" altLang="en-US" sz="1500" dirty="0"/>
          </a:p>
          <a:p>
            <a:pPr lvl="1">
              <a:buFontTx/>
              <a:buChar char="•"/>
              <a:defRPr/>
            </a:pPr>
            <a:r>
              <a:rPr lang="en-US" altLang="en-US" sz="1500" dirty="0" smtClean="0"/>
              <a:t> </a:t>
            </a:r>
            <a:r>
              <a:rPr lang="en-US" altLang="en-US" sz="1500" b="1" dirty="0"/>
              <a:t>RSV</a:t>
            </a:r>
            <a:r>
              <a:rPr lang="en-US" altLang="en-US" sz="1500" dirty="0"/>
              <a:t> – Encumbrance transaction from requisition</a:t>
            </a:r>
          </a:p>
          <a:p>
            <a:pPr lvl="1">
              <a:buFontTx/>
              <a:buChar char="•"/>
              <a:defRPr/>
            </a:pPr>
            <a:r>
              <a:rPr lang="en-US" altLang="en-US" sz="1500" dirty="0"/>
              <a:t> </a:t>
            </a:r>
            <a:r>
              <a:rPr lang="en-US" altLang="en-US" sz="1500" b="1" dirty="0"/>
              <a:t>ENC</a:t>
            </a:r>
            <a:r>
              <a:rPr lang="en-US" altLang="en-US" sz="1500" dirty="0"/>
              <a:t> – Encumbrance transaction from PO</a:t>
            </a:r>
          </a:p>
          <a:p>
            <a:pPr lvl="1">
              <a:buFontTx/>
              <a:buChar char="•"/>
              <a:defRPr/>
            </a:pPr>
            <a:r>
              <a:rPr lang="en-US" altLang="en-US" sz="1500" dirty="0"/>
              <a:t> </a:t>
            </a:r>
            <a:r>
              <a:rPr lang="en-US" altLang="en-US" sz="1500" b="1" dirty="0"/>
              <a:t>YTD</a:t>
            </a:r>
            <a:r>
              <a:rPr lang="en-US" altLang="en-US" sz="1500" dirty="0"/>
              <a:t> – Expense transaction from invoice, journal entry or feeds from other system </a:t>
            </a:r>
          </a:p>
          <a:p>
            <a:pPr marL="742950" lvl="1" indent="-285750">
              <a:buFontTx/>
              <a:buChar char="-"/>
              <a:defRPr/>
            </a:pPr>
            <a:r>
              <a:rPr lang="en-US" altLang="en-US" sz="1500" dirty="0"/>
              <a:t>“I” documents are Invoices, </a:t>
            </a:r>
          </a:p>
          <a:p>
            <a:pPr marL="742950" lvl="1" indent="-285750">
              <a:buFontTx/>
              <a:buChar char="-"/>
              <a:defRPr/>
            </a:pPr>
            <a:r>
              <a:rPr lang="en-US" altLang="en-US" sz="1500" dirty="0"/>
              <a:t>“J” documents are Journal Entries,    	</a:t>
            </a:r>
          </a:p>
          <a:p>
            <a:pPr marL="742950" lvl="1" indent="-285750">
              <a:buFontTx/>
              <a:buChar char="-"/>
              <a:defRPr/>
            </a:pPr>
            <a:r>
              <a:rPr lang="en-US" altLang="en-US" sz="1500" dirty="0"/>
              <a:t>“F” documents are feed transactions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E4F412-3F06-44BC-BD6E-A3C8883958B7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Transaction Cycle</a:t>
            </a:r>
          </a:p>
        </p:txBody>
      </p:sp>
      <p:pic>
        <p:nvPicPr>
          <p:cNvPr id="11269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133600"/>
            <a:ext cx="82645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286F2D-8710-4D29-99C7-BD4C64F7C597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Document Inquiry Forms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FPIREQN</a:t>
            </a:r>
            <a:r>
              <a:rPr lang="en-US" altLang="en-US" smtClean="0"/>
              <a:t> – Requisition Query Form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FPIPURR</a:t>
            </a:r>
            <a:r>
              <a:rPr lang="en-US" altLang="en-US" smtClean="0"/>
              <a:t> – Purchase Order Query Form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FAIINVE</a:t>
            </a:r>
            <a:r>
              <a:rPr lang="en-US" altLang="en-US" smtClean="0"/>
              <a:t> – Invoice Query Form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FGIDOCR</a:t>
            </a:r>
            <a:r>
              <a:rPr lang="en-US" altLang="en-US" smtClean="0"/>
              <a:t> – Document Retrieval Inquiry</a:t>
            </a:r>
          </a:p>
        </p:txBody>
      </p:sp>
    </p:spTree>
  </p:cSld>
  <p:clrMapOvr>
    <a:masterClrMapping/>
  </p:clrMapOvr>
  <p:transition spd="med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E86F99-D355-47EE-AB96-76258C83CC54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FOIDOCH - Associated Documents</a:t>
            </a:r>
          </a:p>
        </p:txBody>
      </p:sp>
      <p:pic>
        <p:nvPicPr>
          <p:cNvPr id="1331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752600"/>
            <a:ext cx="8686800" cy="4330700"/>
          </a:xfrm>
        </p:spPr>
      </p:pic>
      <p:sp>
        <p:nvSpPr>
          <p:cNvPr id="13318" name="AutoShape 4"/>
          <p:cNvSpPr>
            <a:spLocks noChangeArrowheads="1"/>
          </p:cNvSpPr>
          <p:nvPr/>
        </p:nvSpPr>
        <p:spPr bwMode="auto">
          <a:xfrm>
            <a:off x="1905000" y="1752600"/>
            <a:ext cx="2362200" cy="838200"/>
          </a:xfrm>
          <a:prstGeom prst="wedgeRoundRectCallout">
            <a:avLst>
              <a:gd name="adj1" fmla="val -56653"/>
              <a:gd name="adj2" fmla="val 4450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/>
              <a:t>REQ </a:t>
            </a:r>
            <a:r>
              <a:rPr lang="en-US" altLang="en-US" sz="1500"/>
              <a:t>– Requisition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/>
              <a:t>PO</a:t>
            </a:r>
            <a:r>
              <a:rPr lang="en-US" altLang="en-US" sz="1500"/>
              <a:t> – Purchase Order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/>
              <a:t>INV</a:t>
            </a:r>
            <a:r>
              <a:rPr lang="en-US" altLang="en-US" sz="1500"/>
              <a:t> – Invoice</a:t>
            </a:r>
          </a:p>
        </p:txBody>
      </p:sp>
      <p:sp>
        <p:nvSpPr>
          <p:cNvPr id="13319" name="AutoShape 5"/>
          <p:cNvSpPr>
            <a:spLocks noChangeArrowheads="1"/>
          </p:cNvSpPr>
          <p:nvPr/>
        </p:nvSpPr>
        <p:spPr bwMode="auto">
          <a:xfrm>
            <a:off x="5715000" y="1752600"/>
            <a:ext cx="1219200" cy="838200"/>
          </a:xfrm>
          <a:prstGeom prst="wedgeRoundRectCallout">
            <a:avLst>
              <a:gd name="adj1" fmla="val 75782"/>
              <a:gd name="adj2" fmla="val 42616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/>
              <a:t>Enter document number</a:t>
            </a:r>
          </a:p>
        </p:txBody>
      </p:sp>
    </p:spTree>
  </p:cSld>
  <p:clrMapOvr>
    <a:masterClrMapping/>
  </p:clrMapOvr>
  <p:transition spd="med">
    <p:cut/>
  </p:transition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6231</TotalTime>
  <Words>499</Words>
  <Application>Microsoft Office PowerPoint</Application>
  <PresentationFormat>On-screen Show (4:3)</PresentationFormat>
  <Paragraphs>92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Times New Roman</vt:lpstr>
      <vt:lpstr>Wingdings</vt:lpstr>
      <vt:lpstr>Pixel</vt:lpstr>
      <vt:lpstr>Banner Reconciliation Concepts</vt:lpstr>
      <vt:lpstr>Access to Banner Finance</vt:lpstr>
      <vt:lpstr>Review Budget Status on FGIBAVL</vt:lpstr>
      <vt:lpstr>Review Budget Status on FGIBDST</vt:lpstr>
      <vt:lpstr>Available Balance Calculation  on FGIBAVL and FGIBDST</vt:lpstr>
      <vt:lpstr>Transaction Detail - FGITRND</vt:lpstr>
      <vt:lpstr>Transaction Cycle</vt:lpstr>
      <vt:lpstr>Document Inquiry Forms</vt:lpstr>
      <vt:lpstr>FOIDOCH - Associated Documents</vt:lpstr>
      <vt:lpstr>Banner Data Extracts</vt:lpstr>
      <vt:lpstr>Reconciliation Tips</vt:lpstr>
      <vt:lpstr>Reconciliation Tips</vt:lpstr>
      <vt:lpstr>Reconciliation Tips</vt:lpstr>
      <vt:lpstr>Reconciliation Worksheet</vt:lpstr>
      <vt:lpstr>Update Reconciliation</vt:lpstr>
      <vt:lpstr>Thank you!   Questions?</vt:lpstr>
    </vt:vector>
  </TitlesOfParts>
  <Company>South Texas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Basic Concepts</dc:title>
  <dc:creator>myriaml</dc:creator>
  <cp:lastModifiedBy>Martha N. Perez</cp:lastModifiedBy>
  <cp:revision>106</cp:revision>
  <dcterms:created xsi:type="dcterms:W3CDTF">2007-05-22T15:40:47Z</dcterms:created>
  <dcterms:modified xsi:type="dcterms:W3CDTF">2018-03-23T13:03:27Z</dcterms:modified>
</cp:coreProperties>
</file>