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8" r:id="rId2"/>
    <p:sldId id="375" r:id="rId3"/>
    <p:sldId id="306" r:id="rId4"/>
    <p:sldId id="314" r:id="rId5"/>
    <p:sldId id="315" r:id="rId6"/>
    <p:sldId id="316" r:id="rId7"/>
    <p:sldId id="318" r:id="rId8"/>
    <p:sldId id="329" r:id="rId9"/>
    <p:sldId id="394" r:id="rId10"/>
    <p:sldId id="332" r:id="rId11"/>
    <p:sldId id="331" r:id="rId12"/>
    <p:sldId id="334" r:id="rId13"/>
    <p:sldId id="337" r:id="rId14"/>
    <p:sldId id="401" r:id="rId15"/>
    <p:sldId id="338" r:id="rId16"/>
    <p:sldId id="344" r:id="rId17"/>
    <p:sldId id="377" r:id="rId18"/>
    <p:sldId id="378" r:id="rId19"/>
    <p:sldId id="379" r:id="rId20"/>
    <p:sldId id="380" r:id="rId21"/>
    <p:sldId id="382" r:id="rId22"/>
    <p:sldId id="340" r:id="rId23"/>
    <p:sldId id="341" r:id="rId24"/>
    <p:sldId id="342" r:id="rId25"/>
    <p:sldId id="402" r:id="rId26"/>
    <p:sldId id="345" r:id="rId27"/>
    <p:sldId id="346" r:id="rId28"/>
    <p:sldId id="353" r:id="rId29"/>
    <p:sldId id="354" r:id="rId30"/>
    <p:sldId id="350" r:id="rId31"/>
    <p:sldId id="349" r:id="rId32"/>
    <p:sldId id="351" r:id="rId33"/>
    <p:sldId id="352" r:id="rId34"/>
    <p:sldId id="355" r:id="rId35"/>
    <p:sldId id="363" r:id="rId36"/>
    <p:sldId id="364" r:id="rId37"/>
    <p:sldId id="365" r:id="rId38"/>
    <p:sldId id="367" r:id="rId39"/>
    <p:sldId id="368" r:id="rId40"/>
    <p:sldId id="369" r:id="rId41"/>
    <p:sldId id="370" r:id="rId42"/>
    <p:sldId id="371" r:id="rId43"/>
    <p:sldId id="347" r:id="rId44"/>
    <p:sldId id="348" r:id="rId45"/>
    <p:sldId id="356" r:id="rId46"/>
    <p:sldId id="404" r:id="rId47"/>
    <p:sldId id="395" r:id="rId48"/>
    <p:sldId id="396" r:id="rId49"/>
    <p:sldId id="397" r:id="rId50"/>
    <p:sldId id="357" r:id="rId51"/>
    <p:sldId id="358" r:id="rId52"/>
    <p:sldId id="359" r:id="rId53"/>
    <p:sldId id="360" r:id="rId54"/>
    <p:sldId id="361" r:id="rId55"/>
    <p:sldId id="362" r:id="rId56"/>
    <p:sldId id="383" r:id="rId57"/>
    <p:sldId id="384" r:id="rId58"/>
    <p:sldId id="385" r:id="rId59"/>
    <p:sldId id="386" r:id="rId60"/>
    <p:sldId id="387" r:id="rId61"/>
    <p:sldId id="405" r:id="rId62"/>
    <p:sldId id="406" r:id="rId63"/>
    <p:sldId id="407" r:id="rId64"/>
    <p:sldId id="408" r:id="rId65"/>
    <p:sldId id="409" r:id="rId66"/>
    <p:sldId id="388" r:id="rId67"/>
    <p:sldId id="389" r:id="rId68"/>
    <p:sldId id="411" r:id="rId69"/>
    <p:sldId id="403" r:id="rId70"/>
    <p:sldId id="390" r:id="rId71"/>
    <p:sldId id="392" r:id="rId72"/>
    <p:sldId id="393" r:id="rId73"/>
    <p:sldId id="374" r:id="rId74"/>
    <p:sldId id="400" r:id="rId75"/>
    <p:sldId id="271" r:id="rId76"/>
  </p:sldIdLst>
  <p:sldSz cx="12192000" cy="6858000"/>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81567" autoAdjust="0"/>
  </p:normalViewPr>
  <p:slideViewPr>
    <p:cSldViewPr snapToGrid="0">
      <p:cViewPr varScale="1">
        <p:scale>
          <a:sx n="94" d="100"/>
          <a:sy n="94" d="100"/>
        </p:scale>
        <p:origin x="114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3407"/>
          </a:xfrm>
          <a:prstGeom prst="rect">
            <a:avLst/>
          </a:prstGeom>
        </p:spPr>
        <p:txBody>
          <a:bodyPr vert="horz" lIns="92602" tIns="46302" rIns="92602" bIns="46302" rtlCol="0"/>
          <a:lstStyle>
            <a:lvl1pPr algn="l">
              <a:defRPr sz="1200"/>
            </a:lvl1pPr>
          </a:lstStyle>
          <a:p>
            <a:endParaRPr lang="en-US"/>
          </a:p>
        </p:txBody>
      </p:sp>
      <p:sp>
        <p:nvSpPr>
          <p:cNvPr id="3" name="Date Placeholder 2"/>
          <p:cNvSpPr>
            <a:spLocks noGrp="1"/>
          </p:cNvSpPr>
          <p:nvPr>
            <p:ph type="dt" idx="1"/>
          </p:nvPr>
        </p:nvSpPr>
        <p:spPr>
          <a:xfrm>
            <a:off x="3950257" y="1"/>
            <a:ext cx="3022018" cy="463407"/>
          </a:xfrm>
          <a:prstGeom prst="rect">
            <a:avLst/>
          </a:prstGeom>
        </p:spPr>
        <p:txBody>
          <a:bodyPr vert="horz" lIns="92602" tIns="46302" rIns="92602" bIns="46302" rtlCol="0"/>
          <a:lstStyle>
            <a:lvl1pPr algn="r">
              <a:defRPr sz="1200"/>
            </a:lvl1pPr>
          </a:lstStyle>
          <a:p>
            <a:fld id="{89611D6C-450B-4CCE-8479-EF4A89623500}" type="datetimeFigureOut">
              <a:rPr lang="en-US" smtClean="0"/>
              <a:t>5/30/2018</a:t>
            </a:fld>
            <a:endParaRPr lang="en-US"/>
          </a:p>
        </p:txBody>
      </p:sp>
      <p:sp>
        <p:nvSpPr>
          <p:cNvPr id="4" name="Slide Image Placeholder 3"/>
          <p:cNvSpPr>
            <a:spLocks noGrp="1" noRot="1" noChangeAspect="1"/>
          </p:cNvSpPr>
          <p:nvPr>
            <p:ph type="sldImg" idx="2"/>
          </p:nvPr>
        </p:nvSpPr>
        <p:spPr>
          <a:xfrm>
            <a:off x="715963" y="1154113"/>
            <a:ext cx="5541962" cy="3117850"/>
          </a:xfrm>
          <a:prstGeom prst="rect">
            <a:avLst/>
          </a:prstGeom>
          <a:noFill/>
          <a:ln w="12700">
            <a:solidFill>
              <a:prstClr val="black"/>
            </a:solidFill>
          </a:ln>
        </p:spPr>
        <p:txBody>
          <a:bodyPr vert="horz" lIns="92602" tIns="46302" rIns="92602" bIns="46302" rtlCol="0" anchor="ctr"/>
          <a:lstStyle/>
          <a:p>
            <a:endParaRPr lang="en-US"/>
          </a:p>
        </p:txBody>
      </p:sp>
      <p:sp>
        <p:nvSpPr>
          <p:cNvPr id="5" name="Notes Placeholder 4"/>
          <p:cNvSpPr>
            <a:spLocks noGrp="1"/>
          </p:cNvSpPr>
          <p:nvPr>
            <p:ph type="body" sz="quarter" idx="3"/>
          </p:nvPr>
        </p:nvSpPr>
        <p:spPr>
          <a:xfrm>
            <a:off x="697389" y="4444861"/>
            <a:ext cx="5579110" cy="3636706"/>
          </a:xfrm>
          <a:prstGeom prst="rect">
            <a:avLst/>
          </a:prstGeom>
        </p:spPr>
        <p:txBody>
          <a:bodyPr vert="horz" lIns="92602" tIns="46302" rIns="92602" bIns="463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22018" cy="463406"/>
          </a:xfrm>
          <a:prstGeom prst="rect">
            <a:avLst/>
          </a:prstGeom>
        </p:spPr>
        <p:txBody>
          <a:bodyPr vert="horz" lIns="92602" tIns="46302" rIns="92602" bIns="46302" rtlCol="0" anchor="b"/>
          <a:lstStyle>
            <a:lvl1pPr algn="l">
              <a:defRPr sz="1200"/>
            </a:lvl1pPr>
          </a:lstStyle>
          <a:p>
            <a:endParaRPr lang="en-US"/>
          </a:p>
        </p:txBody>
      </p:sp>
      <p:sp>
        <p:nvSpPr>
          <p:cNvPr id="7" name="Slide Number Placeholder 6"/>
          <p:cNvSpPr>
            <a:spLocks noGrp="1"/>
          </p:cNvSpPr>
          <p:nvPr>
            <p:ph type="sldNum" sz="quarter" idx="5"/>
          </p:nvPr>
        </p:nvSpPr>
        <p:spPr>
          <a:xfrm>
            <a:off x="3950257" y="8772669"/>
            <a:ext cx="3022018" cy="463406"/>
          </a:xfrm>
          <a:prstGeom prst="rect">
            <a:avLst/>
          </a:prstGeom>
        </p:spPr>
        <p:txBody>
          <a:bodyPr vert="horz" lIns="92602" tIns="46302" rIns="92602" bIns="46302" rtlCol="0" anchor="b"/>
          <a:lstStyle>
            <a:lvl1pPr algn="r">
              <a:defRPr sz="1200"/>
            </a:lvl1pPr>
          </a:lstStyle>
          <a:p>
            <a:fld id="{34646A24-DCAC-4B55-BF0F-D979CB356F9F}" type="slidenum">
              <a:rPr lang="en-US" smtClean="0"/>
              <a:t>‹#›</a:t>
            </a:fld>
            <a:endParaRPr lang="en-US"/>
          </a:p>
        </p:txBody>
      </p:sp>
    </p:spTree>
    <p:extLst>
      <p:ext uri="{BB962C8B-B14F-4D97-AF65-F5344CB8AC3E}">
        <p14:creationId xmlns:p14="http://schemas.microsoft.com/office/powerpoint/2010/main" val="269934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1</a:t>
            </a:fld>
            <a:endParaRPr lang="en-US"/>
          </a:p>
        </p:txBody>
      </p:sp>
    </p:spTree>
    <p:extLst>
      <p:ext uri="{BB962C8B-B14F-4D97-AF65-F5344CB8AC3E}">
        <p14:creationId xmlns:p14="http://schemas.microsoft.com/office/powerpoint/2010/main" val="2950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10</a:t>
            </a:fld>
            <a:endParaRPr lang="en-US"/>
          </a:p>
        </p:txBody>
      </p:sp>
    </p:spTree>
    <p:extLst>
      <p:ext uri="{BB962C8B-B14F-4D97-AF65-F5344CB8AC3E}">
        <p14:creationId xmlns:p14="http://schemas.microsoft.com/office/powerpoint/2010/main" val="257940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11</a:t>
            </a:fld>
            <a:endParaRPr lang="en-US"/>
          </a:p>
        </p:txBody>
      </p:sp>
    </p:spTree>
    <p:extLst>
      <p:ext uri="{BB962C8B-B14F-4D97-AF65-F5344CB8AC3E}">
        <p14:creationId xmlns:p14="http://schemas.microsoft.com/office/powerpoint/2010/main" val="253646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12</a:t>
            </a:fld>
            <a:endParaRPr lang="en-US"/>
          </a:p>
        </p:txBody>
      </p:sp>
    </p:spTree>
    <p:extLst>
      <p:ext uri="{BB962C8B-B14F-4D97-AF65-F5344CB8AC3E}">
        <p14:creationId xmlns:p14="http://schemas.microsoft.com/office/powerpoint/2010/main" val="369376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13</a:t>
            </a:fld>
            <a:endParaRPr lang="en-US"/>
          </a:p>
        </p:txBody>
      </p:sp>
    </p:spTree>
    <p:extLst>
      <p:ext uri="{BB962C8B-B14F-4D97-AF65-F5344CB8AC3E}">
        <p14:creationId xmlns:p14="http://schemas.microsoft.com/office/powerpoint/2010/main" val="38229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14</a:t>
            </a:fld>
            <a:endParaRPr lang="en-US"/>
          </a:p>
        </p:txBody>
      </p:sp>
    </p:spTree>
    <p:extLst>
      <p:ext uri="{BB962C8B-B14F-4D97-AF65-F5344CB8AC3E}">
        <p14:creationId xmlns:p14="http://schemas.microsoft.com/office/powerpoint/2010/main" val="163368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Gill Sans MT" panose="020B0502020104020203" pitchFamily="34" charset="0"/>
              </a:rPr>
              <a:t>Timeclock</a:t>
            </a:r>
            <a:r>
              <a:rPr lang="en-US" dirty="0">
                <a:latin typeface="Gill Sans MT" panose="020B0502020104020203" pitchFamily="34" charset="0"/>
              </a:rPr>
              <a:t> plus has the ability for supervisors to send messages to their employees.  If you receive a message upon logging into the system, read message, click Mark Reach, and continue.</a:t>
            </a:r>
          </a:p>
        </p:txBody>
      </p:sp>
      <p:sp>
        <p:nvSpPr>
          <p:cNvPr id="4" name="Slide Number Placeholder 3"/>
          <p:cNvSpPr>
            <a:spLocks noGrp="1"/>
          </p:cNvSpPr>
          <p:nvPr>
            <p:ph type="sldNum" sz="quarter" idx="10"/>
          </p:nvPr>
        </p:nvSpPr>
        <p:spPr/>
        <p:txBody>
          <a:bodyPr/>
          <a:lstStyle/>
          <a:p>
            <a:fld id="{34646A24-DCAC-4B55-BF0F-D979CB356F9F}" type="slidenum">
              <a:rPr lang="en-US" smtClean="0"/>
              <a:t>15</a:t>
            </a:fld>
            <a:endParaRPr lang="en-US"/>
          </a:p>
        </p:txBody>
      </p:sp>
    </p:spTree>
    <p:extLst>
      <p:ext uri="{BB962C8B-B14F-4D97-AF65-F5344CB8AC3E}">
        <p14:creationId xmlns:p14="http://schemas.microsoft.com/office/powerpoint/2010/main" val="92478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16</a:t>
            </a:fld>
            <a:endParaRPr lang="en-US"/>
          </a:p>
        </p:txBody>
      </p:sp>
    </p:spTree>
    <p:extLst>
      <p:ext uri="{BB962C8B-B14F-4D97-AF65-F5344CB8AC3E}">
        <p14:creationId xmlns:p14="http://schemas.microsoft.com/office/powerpoint/2010/main" val="355263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17</a:t>
            </a:fld>
            <a:endParaRPr lang="en-US"/>
          </a:p>
        </p:txBody>
      </p:sp>
    </p:spTree>
    <p:extLst>
      <p:ext uri="{BB962C8B-B14F-4D97-AF65-F5344CB8AC3E}">
        <p14:creationId xmlns:p14="http://schemas.microsoft.com/office/powerpoint/2010/main" val="3069674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18</a:t>
            </a:fld>
            <a:endParaRPr lang="en-US"/>
          </a:p>
        </p:txBody>
      </p:sp>
    </p:spTree>
    <p:extLst>
      <p:ext uri="{BB962C8B-B14F-4D97-AF65-F5344CB8AC3E}">
        <p14:creationId xmlns:p14="http://schemas.microsoft.com/office/powerpoint/2010/main" val="2056146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19</a:t>
            </a:fld>
            <a:endParaRPr lang="en-US"/>
          </a:p>
        </p:txBody>
      </p:sp>
    </p:spTree>
    <p:extLst>
      <p:ext uri="{BB962C8B-B14F-4D97-AF65-F5344CB8AC3E}">
        <p14:creationId xmlns:p14="http://schemas.microsoft.com/office/powerpoint/2010/main" val="165470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2</a:t>
            </a:fld>
            <a:endParaRPr lang="en-US"/>
          </a:p>
        </p:txBody>
      </p:sp>
    </p:spTree>
    <p:extLst>
      <p:ext uri="{BB962C8B-B14F-4D97-AF65-F5344CB8AC3E}">
        <p14:creationId xmlns:p14="http://schemas.microsoft.com/office/powerpoint/2010/main" val="29509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20</a:t>
            </a:fld>
            <a:endParaRPr lang="en-US"/>
          </a:p>
        </p:txBody>
      </p:sp>
    </p:spTree>
    <p:extLst>
      <p:ext uri="{BB962C8B-B14F-4D97-AF65-F5344CB8AC3E}">
        <p14:creationId xmlns:p14="http://schemas.microsoft.com/office/powerpoint/2010/main" val="260505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21</a:t>
            </a:fld>
            <a:endParaRPr lang="en-US"/>
          </a:p>
        </p:txBody>
      </p:sp>
    </p:spTree>
    <p:extLst>
      <p:ext uri="{BB962C8B-B14F-4D97-AF65-F5344CB8AC3E}">
        <p14:creationId xmlns:p14="http://schemas.microsoft.com/office/powerpoint/2010/main" val="2048761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22</a:t>
            </a:fld>
            <a:endParaRPr lang="en-US"/>
          </a:p>
        </p:txBody>
      </p:sp>
    </p:spTree>
    <p:extLst>
      <p:ext uri="{BB962C8B-B14F-4D97-AF65-F5344CB8AC3E}">
        <p14:creationId xmlns:p14="http://schemas.microsoft.com/office/powerpoint/2010/main" val="68796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23</a:t>
            </a:fld>
            <a:endParaRPr lang="en-US"/>
          </a:p>
        </p:txBody>
      </p:sp>
    </p:spTree>
    <p:extLst>
      <p:ext uri="{BB962C8B-B14F-4D97-AF65-F5344CB8AC3E}">
        <p14:creationId xmlns:p14="http://schemas.microsoft.com/office/powerpoint/2010/main" val="513601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24</a:t>
            </a:fld>
            <a:endParaRPr lang="en-US"/>
          </a:p>
        </p:txBody>
      </p:sp>
    </p:spTree>
    <p:extLst>
      <p:ext uri="{BB962C8B-B14F-4D97-AF65-F5344CB8AC3E}">
        <p14:creationId xmlns:p14="http://schemas.microsoft.com/office/powerpoint/2010/main" val="162116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25</a:t>
            </a:fld>
            <a:endParaRPr lang="en-US"/>
          </a:p>
        </p:txBody>
      </p:sp>
    </p:spTree>
    <p:extLst>
      <p:ext uri="{BB962C8B-B14F-4D97-AF65-F5344CB8AC3E}">
        <p14:creationId xmlns:p14="http://schemas.microsoft.com/office/powerpoint/2010/main" val="1667020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26</a:t>
            </a:fld>
            <a:endParaRPr lang="en-US"/>
          </a:p>
        </p:txBody>
      </p:sp>
    </p:spTree>
    <p:extLst>
      <p:ext uri="{BB962C8B-B14F-4D97-AF65-F5344CB8AC3E}">
        <p14:creationId xmlns:p14="http://schemas.microsoft.com/office/powerpoint/2010/main" val="4012569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27</a:t>
            </a:fld>
            <a:endParaRPr lang="en-US"/>
          </a:p>
        </p:txBody>
      </p:sp>
    </p:spTree>
    <p:extLst>
      <p:ext uri="{BB962C8B-B14F-4D97-AF65-F5344CB8AC3E}">
        <p14:creationId xmlns:p14="http://schemas.microsoft.com/office/powerpoint/2010/main" val="3672605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28</a:t>
            </a:fld>
            <a:endParaRPr lang="en-US"/>
          </a:p>
        </p:txBody>
      </p:sp>
    </p:spTree>
    <p:extLst>
      <p:ext uri="{BB962C8B-B14F-4D97-AF65-F5344CB8AC3E}">
        <p14:creationId xmlns:p14="http://schemas.microsoft.com/office/powerpoint/2010/main" val="1432817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29</a:t>
            </a:fld>
            <a:endParaRPr lang="en-US"/>
          </a:p>
        </p:txBody>
      </p:sp>
    </p:spTree>
    <p:extLst>
      <p:ext uri="{BB962C8B-B14F-4D97-AF65-F5344CB8AC3E}">
        <p14:creationId xmlns:p14="http://schemas.microsoft.com/office/powerpoint/2010/main" val="41519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a:t>
            </a:fld>
            <a:endParaRPr lang="en-US"/>
          </a:p>
        </p:txBody>
      </p:sp>
    </p:spTree>
    <p:extLst>
      <p:ext uri="{BB962C8B-B14F-4D97-AF65-F5344CB8AC3E}">
        <p14:creationId xmlns:p14="http://schemas.microsoft.com/office/powerpoint/2010/main" val="151344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30</a:t>
            </a:fld>
            <a:endParaRPr lang="en-US"/>
          </a:p>
        </p:txBody>
      </p:sp>
    </p:spTree>
    <p:extLst>
      <p:ext uri="{BB962C8B-B14F-4D97-AF65-F5344CB8AC3E}">
        <p14:creationId xmlns:p14="http://schemas.microsoft.com/office/powerpoint/2010/main" val="1428384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31</a:t>
            </a:fld>
            <a:endParaRPr lang="en-US"/>
          </a:p>
        </p:txBody>
      </p:sp>
    </p:spTree>
    <p:extLst>
      <p:ext uri="{BB962C8B-B14F-4D97-AF65-F5344CB8AC3E}">
        <p14:creationId xmlns:p14="http://schemas.microsoft.com/office/powerpoint/2010/main" val="3221732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32</a:t>
            </a:fld>
            <a:endParaRPr lang="en-US"/>
          </a:p>
        </p:txBody>
      </p:sp>
    </p:spTree>
    <p:extLst>
      <p:ext uri="{BB962C8B-B14F-4D97-AF65-F5344CB8AC3E}">
        <p14:creationId xmlns:p14="http://schemas.microsoft.com/office/powerpoint/2010/main" val="2848777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33</a:t>
            </a:fld>
            <a:endParaRPr lang="en-US"/>
          </a:p>
        </p:txBody>
      </p:sp>
    </p:spTree>
    <p:extLst>
      <p:ext uri="{BB962C8B-B14F-4D97-AF65-F5344CB8AC3E}">
        <p14:creationId xmlns:p14="http://schemas.microsoft.com/office/powerpoint/2010/main" val="564629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34</a:t>
            </a:fld>
            <a:endParaRPr lang="en-US"/>
          </a:p>
        </p:txBody>
      </p:sp>
    </p:spTree>
    <p:extLst>
      <p:ext uri="{BB962C8B-B14F-4D97-AF65-F5344CB8AC3E}">
        <p14:creationId xmlns:p14="http://schemas.microsoft.com/office/powerpoint/2010/main" val="875758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35</a:t>
            </a:fld>
            <a:endParaRPr lang="en-US"/>
          </a:p>
        </p:txBody>
      </p:sp>
    </p:spTree>
    <p:extLst>
      <p:ext uri="{BB962C8B-B14F-4D97-AF65-F5344CB8AC3E}">
        <p14:creationId xmlns:p14="http://schemas.microsoft.com/office/powerpoint/2010/main" val="2352564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36</a:t>
            </a:fld>
            <a:endParaRPr lang="en-US"/>
          </a:p>
        </p:txBody>
      </p:sp>
    </p:spTree>
    <p:extLst>
      <p:ext uri="{BB962C8B-B14F-4D97-AF65-F5344CB8AC3E}">
        <p14:creationId xmlns:p14="http://schemas.microsoft.com/office/powerpoint/2010/main" val="2118972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Different ways to maneuver around this screen, for this example, we will use the Exception Filter to isolate</a:t>
            </a:r>
          </a:p>
        </p:txBody>
      </p:sp>
      <p:sp>
        <p:nvSpPr>
          <p:cNvPr id="4" name="Slide Number Placeholder 3"/>
          <p:cNvSpPr>
            <a:spLocks noGrp="1"/>
          </p:cNvSpPr>
          <p:nvPr>
            <p:ph type="sldNum" sz="quarter" idx="10"/>
          </p:nvPr>
        </p:nvSpPr>
        <p:spPr/>
        <p:txBody>
          <a:bodyPr/>
          <a:lstStyle/>
          <a:p>
            <a:fld id="{34646A24-DCAC-4B55-BF0F-D979CB356F9F}" type="slidenum">
              <a:rPr lang="en-US" smtClean="0"/>
              <a:t>37</a:t>
            </a:fld>
            <a:endParaRPr lang="en-US"/>
          </a:p>
        </p:txBody>
      </p:sp>
    </p:spTree>
    <p:extLst>
      <p:ext uri="{BB962C8B-B14F-4D97-AF65-F5344CB8AC3E}">
        <p14:creationId xmlns:p14="http://schemas.microsoft.com/office/powerpoint/2010/main" val="3462045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38</a:t>
            </a:fld>
            <a:endParaRPr lang="en-US"/>
          </a:p>
        </p:txBody>
      </p:sp>
    </p:spTree>
    <p:extLst>
      <p:ext uri="{BB962C8B-B14F-4D97-AF65-F5344CB8AC3E}">
        <p14:creationId xmlns:p14="http://schemas.microsoft.com/office/powerpoint/2010/main" val="2177835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39</a:t>
            </a:fld>
            <a:endParaRPr lang="en-US"/>
          </a:p>
        </p:txBody>
      </p:sp>
    </p:spTree>
    <p:extLst>
      <p:ext uri="{BB962C8B-B14F-4D97-AF65-F5344CB8AC3E}">
        <p14:creationId xmlns:p14="http://schemas.microsoft.com/office/powerpoint/2010/main" val="179736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a:t>
            </a:fld>
            <a:endParaRPr lang="en-US"/>
          </a:p>
        </p:txBody>
      </p:sp>
    </p:spTree>
    <p:extLst>
      <p:ext uri="{BB962C8B-B14F-4D97-AF65-F5344CB8AC3E}">
        <p14:creationId xmlns:p14="http://schemas.microsoft.com/office/powerpoint/2010/main" val="2853853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40</a:t>
            </a:fld>
            <a:endParaRPr lang="en-US"/>
          </a:p>
        </p:txBody>
      </p:sp>
    </p:spTree>
    <p:extLst>
      <p:ext uri="{BB962C8B-B14F-4D97-AF65-F5344CB8AC3E}">
        <p14:creationId xmlns:p14="http://schemas.microsoft.com/office/powerpoint/2010/main" val="3845426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41</a:t>
            </a:fld>
            <a:endParaRPr lang="en-US"/>
          </a:p>
        </p:txBody>
      </p:sp>
    </p:spTree>
    <p:extLst>
      <p:ext uri="{BB962C8B-B14F-4D97-AF65-F5344CB8AC3E}">
        <p14:creationId xmlns:p14="http://schemas.microsoft.com/office/powerpoint/2010/main" val="1823095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42</a:t>
            </a:fld>
            <a:endParaRPr lang="en-US"/>
          </a:p>
        </p:txBody>
      </p:sp>
    </p:spTree>
    <p:extLst>
      <p:ext uri="{BB962C8B-B14F-4D97-AF65-F5344CB8AC3E}">
        <p14:creationId xmlns:p14="http://schemas.microsoft.com/office/powerpoint/2010/main" val="1128266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43</a:t>
            </a:fld>
            <a:endParaRPr lang="en-US"/>
          </a:p>
        </p:txBody>
      </p:sp>
    </p:spTree>
    <p:extLst>
      <p:ext uri="{BB962C8B-B14F-4D97-AF65-F5344CB8AC3E}">
        <p14:creationId xmlns:p14="http://schemas.microsoft.com/office/powerpoint/2010/main" val="1987056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44</a:t>
            </a:fld>
            <a:endParaRPr lang="en-US"/>
          </a:p>
        </p:txBody>
      </p:sp>
    </p:spTree>
    <p:extLst>
      <p:ext uri="{BB962C8B-B14F-4D97-AF65-F5344CB8AC3E}">
        <p14:creationId xmlns:p14="http://schemas.microsoft.com/office/powerpoint/2010/main" val="1705025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45</a:t>
            </a:fld>
            <a:endParaRPr lang="en-US"/>
          </a:p>
        </p:txBody>
      </p:sp>
    </p:spTree>
    <p:extLst>
      <p:ext uri="{BB962C8B-B14F-4D97-AF65-F5344CB8AC3E}">
        <p14:creationId xmlns:p14="http://schemas.microsoft.com/office/powerpoint/2010/main" val="3302890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46</a:t>
            </a:fld>
            <a:endParaRPr lang="en-US"/>
          </a:p>
        </p:txBody>
      </p:sp>
    </p:spTree>
    <p:extLst>
      <p:ext uri="{BB962C8B-B14F-4D97-AF65-F5344CB8AC3E}">
        <p14:creationId xmlns:p14="http://schemas.microsoft.com/office/powerpoint/2010/main" val="2268581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47</a:t>
            </a:fld>
            <a:endParaRPr lang="en-US"/>
          </a:p>
        </p:txBody>
      </p:sp>
    </p:spTree>
    <p:extLst>
      <p:ext uri="{BB962C8B-B14F-4D97-AF65-F5344CB8AC3E}">
        <p14:creationId xmlns:p14="http://schemas.microsoft.com/office/powerpoint/2010/main" val="1543095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48</a:t>
            </a:fld>
            <a:endParaRPr lang="en-US"/>
          </a:p>
        </p:txBody>
      </p:sp>
    </p:spTree>
    <p:extLst>
      <p:ext uri="{BB962C8B-B14F-4D97-AF65-F5344CB8AC3E}">
        <p14:creationId xmlns:p14="http://schemas.microsoft.com/office/powerpoint/2010/main" val="4158512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49</a:t>
            </a:fld>
            <a:endParaRPr lang="en-US"/>
          </a:p>
        </p:txBody>
      </p:sp>
    </p:spTree>
    <p:extLst>
      <p:ext uri="{BB962C8B-B14F-4D97-AF65-F5344CB8AC3E}">
        <p14:creationId xmlns:p14="http://schemas.microsoft.com/office/powerpoint/2010/main" val="254930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a:t>
            </a:fld>
            <a:endParaRPr lang="en-US"/>
          </a:p>
        </p:txBody>
      </p:sp>
    </p:spTree>
    <p:extLst>
      <p:ext uri="{BB962C8B-B14F-4D97-AF65-F5344CB8AC3E}">
        <p14:creationId xmlns:p14="http://schemas.microsoft.com/office/powerpoint/2010/main" val="2467830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50</a:t>
            </a:fld>
            <a:endParaRPr lang="en-US"/>
          </a:p>
        </p:txBody>
      </p:sp>
    </p:spTree>
    <p:extLst>
      <p:ext uri="{BB962C8B-B14F-4D97-AF65-F5344CB8AC3E}">
        <p14:creationId xmlns:p14="http://schemas.microsoft.com/office/powerpoint/2010/main" val="1938861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51</a:t>
            </a:fld>
            <a:endParaRPr lang="en-US"/>
          </a:p>
        </p:txBody>
      </p:sp>
    </p:spTree>
    <p:extLst>
      <p:ext uri="{BB962C8B-B14F-4D97-AF65-F5344CB8AC3E}">
        <p14:creationId xmlns:p14="http://schemas.microsoft.com/office/powerpoint/2010/main" val="2107029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52</a:t>
            </a:fld>
            <a:endParaRPr lang="en-US"/>
          </a:p>
        </p:txBody>
      </p:sp>
    </p:spTree>
    <p:extLst>
      <p:ext uri="{BB962C8B-B14F-4D97-AF65-F5344CB8AC3E}">
        <p14:creationId xmlns:p14="http://schemas.microsoft.com/office/powerpoint/2010/main" val="3606563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53</a:t>
            </a:fld>
            <a:endParaRPr lang="en-US"/>
          </a:p>
        </p:txBody>
      </p:sp>
    </p:spTree>
    <p:extLst>
      <p:ext uri="{BB962C8B-B14F-4D97-AF65-F5344CB8AC3E}">
        <p14:creationId xmlns:p14="http://schemas.microsoft.com/office/powerpoint/2010/main" val="4056045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54</a:t>
            </a:fld>
            <a:endParaRPr lang="en-US"/>
          </a:p>
        </p:txBody>
      </p:sp>
    </p:spTree>
    <p:extLst>
      <p:ext uri="{BB962C8B-B14F-4D97-AF65-F5344CB8AC3E}">
        <p14:creationId xmlns:p14="http://schemas.microsoft.com/office/powerpoint/2010/main" val="4066242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55</a:t>
            </a:fld>
            <a:endParaRPr lang="en-US"/>
          </a:p>
        </p:txBody>
      </p:sp>
    </p:spTree>
    <p:extLst>
      <p:ext uri="{BB962C8B-B14F-4D97-AF65-F5344CB8AC3E}">
        <p14:creationId xmlns:p14="http://schemas.microsoft.com/office/powerpoint/2010/main" val="1236395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56</a:t>
            </a:fld>
            <a:endParaRPr lang="en-US"/>
          </a:p>
        </p:txBody>
      </p:sp>
    </p:spTree>
    <p:extLst>
      <p:ext uri="{BB962C8B-B14F-4D97-AF65-F5344CB8AC3E}">
        <p14:creationId xmlns:p14="http://schemas.microsoft.com/office/powerpoint/2010/main" val="2265462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57</a:t>
            </a:fld>
            <a:endParaRPr lang="en-US"/>
          </a:p>
        </p:txBody>
      </p:sp>
    </p:spTree>
    <p:extLst>
      <p:ext uri="{BB962C8B-B14F-4D97-AF65-F5344CB8AC3E}">
        <p14:creationId xmlns:p14="http://schemas.microsoft.com/office/powerpoint/2010/main" val="2688690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58</a:t>
            </a:fld>
            <a:endParaRPr lang="en-US"/>
          </a:p>
        </p:txBody>
      </p:sp>
    </p:spTree>
    <p:extLst>
      <p:ext uri="{BB962C8B-B14F-4D97-AF65-F5344CB8AC3E}">
        <p14:creationId xmlns:p14="http://schemas.microsoft.com/office/powerpoint/2010/main" val="2045572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59</a:t>
            </a:fld>
            <a:endParaRPr lang="en-US"/>
          </a:p>
        </p:txBody>
      </p:sp>
    </p:spTree>
    <p:extLst>
      <p:ext uri="{BB962C8B-B14F-4D97-AF65-F5344CB8AC3E}">
        <p14:creationId xmlns:p14="http://schemas.microsoft.com/office/powerpoint/2010/main" val="408112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a:t>
            </a:fld>
            <a:endParaRPr lang="en-US"/>
          </a:p>
        </p:txBody>
      </p:sp>
    </p:spTree>
    <p:extLst>
      <p:ext uri="{BB962C8B-B14F-4D97-AF65-F5344CB8AC3E}">
        <p14:creationId xmlns:p14="http://schemas.microsoft.com/office/powerpoint/2010/main" val="4081149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60</a:t>
            </a:fld>
            <a:endParaRPr lang="en-US"/>
          </a:p>
        </p:txBody>
      </p:sp>
    </p:spTree>
    <p:extLst>
      <p:ext uri="{BB962C8B-B14F-4D97-AF65-F5344CB8AC3E}">
        <p14:creationId xmlns:p14="http://schemas.microsoft.com/office/powerpoint/2010/main" val="31233716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61</a:t>
            </a:fld>
            <a:endParaRPr lang="en-US"/>
          </a:p>
        </p:txBody>
      </p:sp>
    </p:spTree>
    <p:extLst>
      <p:ext uri="{BB962C8B-B14F-4D97-AF65-F5344CB8AC3E}">
        <p14:creationId xmlns:p14="http://schemas.microsoft.com/office/powerpoint/2010/main" val="3394690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62</a:t>
            </a:fld>
            <a:endParaRPr lang="en-US"/>
          </a:p>
        </p:txBody>
      </p:sp>
    </p:spTree>
    <p:extLst>
      <p:ext uri="{BB962C8B-B14F-4D97-AF65-F5344CB8AC3E}">
        <p14:creationId xmlns:p14="http://schemas.microsoft.com/office/powerpoint/2010/main" val="1661513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63</a:t>
            </a:fld>
            <a:endParaRPr lang="en-US"/>
          </a:p>
        </p:txBody>
      </p:sp>
    </p:spTree>
    <p:extLst>
      <p:ext uri="{BB962C8B-B14F-4D97-AF65-F5344CB8AC3E}">
        <p14:creationId xmlns:p14="http://schemas.microsoft.com/office/powerpoint/2010/main" val="3622773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64</a:t>
            </a:fld>
            <a:endParaRPr lang="en-US"/>
          </a:p>
        </p:txBody>
      </p:sp>
    </p:spTree>
    <p:extLst>
      <p:ext uri="{BB962C8B-B14F-4D97-AF65-F5344CB8AC3E}">
        <p14:creationId xmlns:p14="http://schemas.microsoft.com/office/powerpoint/2010/main" val="19790754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65</a:t>
            </a:fld>
            <a:endParaRPr lang="en-US"/>
          </a:p>
        </p:txBody>
      </p:sp>
    </p:spTree>
    <p:extLst>
      <p:ext uri="{BB962C8B-B14F-4D97-AF65-F5344CB8AC3E}">
        <p14:creationId xmlns:p14="http://schemas.microsoft.com/office/powerpoint/2010/main" val="20522363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66</a:t>
            </a:fld>
            <a:endParaRPr lang="en-US"/>
          </a:p>
        </p:txBody>
      </p:sp>
    </p:spTree>
    <p:extLst>
      <p:ext uri="{BB962C8B-B14F-4D97-AF65-F5344CB8AC3E}">
        <p14:creationId xmlns:p14="http://schemas.microsoft.com/office/powerpoint/2010/main" val="129062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67</a:t>
            </a:fld>
            <a:endParaRPr lang="en-US"/>
          </a:p>
        </p:txBody>
      </p:sp>
    </p:spTree>
    <p:extLst>
      <p:ext uri="{BB962C8B-B14F-4D97-AF65-F5344CB8AC3E}">
        <p14:creationId xmlns:p14="http://schemas.microsoft.com/office/powerpoint/2010/main" val="2384200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68</a:t>
            </a:fld>
            <a:endParaRPr lang="en-US"/>
          </a:p>
        </p:txBody>
      </p:sp>
    </p:spTree>
    <p:extLst>
      <p:ext uri="{BB962C8B-B14F-4D97-AF65-F5344CB8AC3E}">
        <p14:creationId xmlns:p14="http://schemas.microsoft.com/office/powerpoint/2010/main" val="3143447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69</a:t>
            </a:fld>
            <a:endParaRPr lang="en-US"/>
          </a:p>
        </p:txBody>
      </p:sp>
    </p:spTree>
    <p:extLst>
      <p:ext uri="{BB962C8B-B14F-4D97-AF65-F5344CB8AC3E}">
        <p14:creationId xmlns:p14="http://schemas.microsoft.com/office/powerpoint/2010/main" val="87959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a:t>
            </a:fld>
            <a:endParaRPr lang="en-US"/>
          </a:p>
        </p:txBody>
      </p:sp>
    </p:spTree>
    <p:extLst>
      <p:ext uri="{BB962C8B-B14F-4D97-AF65-F5344CB8AC3E}">
        <p14:creationId xmlns:p14="http://schemas.microsoft.com/office/powerpoint/2010/main" val="1635970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70</a:t>
            </a:fld>
            <a:endParaRPr lang="en-US"/>
          </a:p>
        </p:txBody>
      </p:sp>
    </p:spTree>
    <p:extLst>
      <p:ext uri="{BB962C8B-B14F-4D97-AF65-F5344CB8AC3E}">
        <p14:creationId xmlns:p14="http://schemas.microsoft.com/office/powerpoint/2010/main" val="26195838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71</a:t>
            </a:fld>
            <a:endParaRPr lang="en-US"/>
          </a:p>
        </p:txBody>
      </p:sp>
    </p:spTree>
    <p:extLst>
      <p:ext uri="{BB962C8B-B14F-4D97-AF65-F5344CB8AC3E}">
        <p14:creationId xmlns:p14="http://schemas.microsoft.com/office/powerpoint/2010/main" val="985519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72</a:t>
            </a:fld>
            <a:endParaRPr lang="en-US"/>
          </a:p>
        </p:txBody>
      </p:sp>
    </p:spTree>
    <p:extLst>
      <p:ext uri="{BB962C8B-B14F-4D97-AF65-F5344CB8AC3E}">
        <p14:creationId xmlns:p14="http://schemas.microsoft.com/office/powerpoint/2010/main" val="26257409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73</a:t>
            </a:fld>
            <a:endParaRPr lang="en-US"/>
          </a:p>
        </p:txBody>
      </p:sp>
    </p:spTree>
    <p:extLst>
      <p:ext uri="{BB962C8B-B14F-4D97-AF65-F5344CB8AC3E}">
        <p14:creationId xmlns:p14="http://schemas.microsoft.com/office/powerpoint/2010/main" val="1840995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74</a:t>
            </a:fld>
            <a:endParaRPr lang="en-US"/>
          </a:p>
        </p:txBody>
      </p:sp>
    </p:spTree>
    <p:extLst>
      <p:ext uri="{BB962C8B-B14F-4D97-AF65-F5344CB8AC3E}">
        <p14:creationId xmlns:p14="http://schemas.microsoft.com/office/powerpoint/2010/main" val="32229119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46A24-DCAC-4B55-BF0F-D979CB356F9F}" type="slidenum">
              <a:rPr lang="en-US" smtClean="0"/>
              <a:t>75</a:t>
            </a:fld>
            <a:endParaRPr lang="en-US"/>
          </a:p>
        </p:txBody>
      </p:sp>
    </p:spTree>
    <p:extLst>
      <p:ext uri="{BB962C8B-B14F-4D97-AF65-F5344CB8AC3E}">
        <p14:creationId xmlns:p14="http://schemas.microsoft.com/office/powerpoint/2010/main" val="174849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Now what happens</a:t>
            </a:r>
            <a:r>
              <a:rPr lang="en-US" baseline="0" dirty="0">
                <a:latin typeface="Gill Sans MT" panose="020B0502020104020203" pitchFamily="34" charset="0"/>
              </a:rPr>
              <a:t> if you’re trying to punch in but you didn’t punch out?  The system will ask you if you missed a missed a punch and if you want to punch out manually, correct the punch.  Press continue.</a:t>
            </a:r>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8</a:t>
            </a:fld>
            <a:endParaRPr lang="en-US"/>
          </a:p>
        </p:txBody>
      </p:sp>
    </p:spTree>
    <p:extLst>
      <p:ext uri="{BB962C8B-B14F-4D97-AF65-F5344CB8AC3E}">
        <p14:creationId xmlns:p14="http://schemas.microsoft.com/office/powerpoint/2010/main" val="378343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Now what happens</a:t>
            </a:r>
            <a:r>
              <a:rPr lang="en-US" baseline="0" dirty="0">
                <a:latin typeface="Gill Sans MT" panose="020B0502020104020203" pitchFamily="34" charset="0"/>
              </a:rPr>
              <a:t> if you’re trying to punch in but you didn’t punch out?  The system will ask you if you missed a missed a punch and if you want to punch out manually, correct the punch.  Press edit.</a:t>
            </a:r>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9</a:t>
            </a:fld>
            <a:endParaRPr lang="en-US"/>
          </a:p>
        </p:txBody>
      </p:sp>
    </p:spTree>
    <p:extLst>
      <p:ext uri="{BB962C8B-B14F-4D97-AF65-F5344CB8AC3E}">
        <p14:creationId xmlns:p14="http://schemas.microsoft.com/office/powerpoint/2010/main" val="7861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EA83A8-A437-42A2-95FB-7DECFB77C7F0}"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01970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441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69248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6586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A83A8-A437-42A2-95FB-7DECFB77C7F0}"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77917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A83A8-A437-42A2-95FB-7DECFB77C7F0}"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98148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A83A8-A437-42A2-95FB-7DECFB77C7F0}"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21717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A83A8-A437-42A2-95FB-7DECFB77C7F0}"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78536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A83A8-A437-42A2-95FB-7DECFB77C7F0}"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7712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8937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032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83A8-A437-42A2-95FB-7DECFB77C7F0}" type="datetimeFigureOut">
              <a:rPr lang="en-US" smtClean="0"/>
              <a:t>5/30/2018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EEB09-2106-4E7B-A1D9-31CAF2D4C37E}" type="slidenum">
              <a:rPr lang="en-US" smtClean="0"/>
              <a:t>‹#›</a:t>
            </a:fld>
            <a:endParaRPr lang="en-US"/>
          </a:p>
        </p:txBody>
      </p:sp>
    </p:spTree>
    <p:extLst>
      <p:ext uri="{BB962C8B-B14F-4D97-AF65-F5344CB8AC3E}">
        <p14:creationId xmlns:p14="http://schemas.microsoft.com/office/powerpoint/2010/main" val="20990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finance.southtexascollege.edu/businessoffice/timeclock.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imeclock.southtexascollege.edu/app/manager/#/ManagerLogOn"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png"/><Relationship Id="rId7" Type="http://schemas.openxmlformats.org/officeDocument/2006/relationships/image" Target="../media/image82.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hyperlink" Target="https://finance.southtexascollege.edu/businessoffice/timeclock.htm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mailto:egomez32@southtexascollege.edu" TargetMode="External"/><Relationship Id="rId7"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129374"/>
            <a:ext cx="10515600" cy="361905"/>
          </a:xfrm>
          <a:prstGeom prst="rect">
            <a:avLst/>
          </a:prstGeom>
        </p:spPr>
      </p:pic>
      <p:pic>
        <p:nvPicPr>
          <p:cNvPr id="4" name="Picture 3"/>
          <p:cNvPicPr>
            <a:picLocks noChangeAspect="1"/>
          </p:cNvPicPr>
          <p:nvPr/>
        </p:nvPicPr>
        <p:blipFill>
          <a:blip r:embed="rId4"/>
          <a:stretch>
            <a:fillRect/>
          </a:stretch>
        </p:blipFill>
        <p:spPr>
          <a:xfrm>
            <a:off x="400105" y="0"/>
            <a:ext cx="438095" cy="561905"/>
          </a:xfrm>
          <a:prstGeom prst="rect">
            <a:avLst/>
          </a:prstGeom>
        </p:spPr>
      </p:pic>
      <p:pic>
        <p:nvPicPr>
          <p:cNvPr id="5" name="Picture 4"/>
          <p:cNvPicPr>
            <a:picLocks noChangeAspect="1"/>
          </p:cNvPicPr>
          <p:nvPr/>
        </p:nvPicPr>
        <p:blipFill>
          <a:blip r:embed="rId4"/>
          <a:stretch>
            <a:fillRect/>
          </a:stretch>
        </p:blipFill>
        <p:spPr>
          <a:xfrm>
            <a:off x="11353800" y="-3956"/>
            <a:ext cx="438095" cy="561905"/>
          </a:xfrm>
          <a:prstGeom prst="rect">
            <a:avLst/>
          </a:prstGeom>
        </p:spPr>
      </p:pic>
      <p:sp>
        <p:nvSpPr>
          <p:cNvPr id="9" name="Rectangle 8"/>
          <p:cNvSpPr/>
          <p:nvPr/>
        </p:nvSpPr>
        <p:spPr>
          <a:xfrm>
            <a:off x="2921071" y="2152403"/>
            <a:ext cx="5789683" cy="830997"/>
          </a:xfrm>
          <a:prstGeom prst="rect">
            <a:avLst/>
          </a:prstGeom>
        </p:spPr>
        <p:txBody>
          <a:bodyPr wrap="square">
            <a:spAutoFit/>
          </a:bodyPr>
          <a:lstStyle/>
          <a:p>
            <a:pPr algn="ctr"/>
            <a:r>
              <a:rPr lang="en-US" sz="4800" dirty="0">
                <a:solidFill>
                  <a:srgbClr val="3995D1"/>
                </a:solidFill>
                <a:latin typeface="Gill Sans MT" panose="020B0502020104020203" pitchFamily="34" charset="0"/>
              </a:rPr>
              <a:t>    </a:t>
            </a:r>
            <a:r>
              <a:rPr lang="en-US" sz="4800" dirty="0" err="1">
                <a:solidFill>
                  <a:srgbClr val="3995D1"/>
                </a:solidFill>
                <a:effectLst>
                  <a:outerShdw blurRad="38100" dist="38100" dir="2700000" algn="tl">
                    <a:srgbClr val="000000">
                      <a:alpha val="43137"/>
                    </a:srgbClr>
                  </a:outerShdw>
                </a:effectLst>
                <a:latin typeface="Gill Sans MT" panose="020B0502020104020203" pitchFamily="34" charset="0"/>
              </a:rPr>
              <a:t>TimeClock</a:t>
            </a:r>
            <a:r>
              <a:rPr lang="en-US" sz="4800" dirty="0">
                <a:solidFill>
                  <a:srgbClr val="3995D1"/>
                </a:solidFill>
                <a:effectLst>
                  <a:outerShdw blurRad="38100" dist="38100" dir="2700000" algn="tl">
                    <a:srgbClr val="000000">
                      <a:alpha val="43137"/>
                    </a:srgbClr>
                  </a:outerShdw>
                </a:effectLst>
                <a:latin typeface="Gill Sans MT" panose="020B0502020104020203" pitchFamily="34" charset="0"/>
              </a:rPr>
              <a:t> </a:t>
            </a:r>
            <a:r>
              <a:rPr lang="en-US" sz="4800" dirty="0">
                <a:solidFill>
                  <a:srgbClr val="41BB9A"/>
                </a:solidFill>
                <a:effectLst>
                  <a:outerShdw blurRad="38100" dist="38100" dir="2700000" algn="tl">
                    <a:srgbClr val="000000">
                      <a:alpha val="43137"/>
                    </a:srgbClr>
                  </a:outerShdw>
                </a:effectLst>
                <a:latin typeface="Gill Sans MT" panose="020B0502020104020203" pitchFamily="34" charset="0"/>
              </a:rPr>
              <a:t>Plus</a:t>
            </a:r>
            <a:endParaRPr lang="en-US" sz="4800" dirty="0">
              <a:solidFill>
                <a:srgbClr val="F3CA28"/>
              </a:solidFill>
              <a:effectLst>
                <a:outerShdw blurRad="38100" dist="38100" dir="2700000" algn="tl">
                  <a:srgbClr val="000000">
                    <a:alpha val="43137"/>
                  </a:srgbClr>
                </a:outerShdw>
              </a:effectLst>
              <a:latin typeface="Gill Sans MT" panose="020B0502020104020203" pitchFamily="34" charset="0"/>
            </a:endParaRPr>
          </a:p>
        </p:txBody>
      </p:sp>
      <p:sp>
        <p:nvSpPr>
          <p:cNvPr id="10" name="Title 1"/>
          <p:cNvSpPr txBox="1">
            <a:spLocks/>
          </p:cNvSpPr>
          <p:nvPr/>
        </p:nvSpPr>
        <p:spPr>
          <a:xfrm>
            <a:off x="2688954" y="3761208"/>
            <a:ext cx="6814092" cy="8079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effectLst>
                  <a:outerShdw blurRad="38100" dist="38100" dir="2700000" algn="tl">
                    <a:srgbClr val="000000">
                      <a:alpha val="43137"/>
                    </a:srgbClr>
                  </a:outerShdw>
                </a:effectLst>
                <a:latin typeface="Gill Sans MT" panose="020B0502020104020203" pitchFamily="34" charset="0"/>
              </a:rPr>
              <a:t>Full Time Employees </a:t>
            </a:r>
          </a:p>
          <a:p>
            <a:pPr algn="ctr"/>
            <a:endParaRPr lang="en-US" sz="5400" dirty="0">
              <a:effectLst>
                <a:outerShdw blurRad="38100" dist="38100" dir="2700000" algn="tl">
                  <a:srgbClr val="000000">
                    <a:alpha val="43137"/>
                  </a:srgbClr>
                </a:outerShdw>
              </a:effectLst>
              <a:latin typeface="Gill Sans MT" panose="020B0502020104020203" pitchFamily="34" charset="0"/>
            </a:endParaRPr>
          </a:p>
        </p:txBody>
      </p:sp>
      <p:cxnSp>
        <p:nvCxnSpPr>
          <p:cNvPr id="11" name="Straight Connector 10"/>
          <p:cNvCxnSpPr/>
          <p:nvPr/>
        </p:nvCxnSpPr>
        <p:spPr>
          <a:xfrm>
            <a:off x="1238764" y="3432441"/>
            <a:ext cx="9829800" cy="0"/>
          </a:xfrm>
          <a:prstGeom prst="line">
            <a:avLst/>
          </a:prstGeom>
          <a:ln w="19050">
            <a:solidFill>
              <a:srgbClr val="3995D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886" y="5705879"/>
            <a:ext cx="2170101" cy="935283"/>
          </a:xfrm>
          <a:prstGeom prst="rect">
            <a:avLst/>
          </a:prstGeom>
          <a:ln>
            <a:noFill/>
          </a:ln>
        </p:spPr>
      </p:pic>
      <p:pic>
        <p:nvPicPr>
          <p:cNvPr id="13"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98" y="5924562"/>
            <a:ext cx="2906210" cy="71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the correct date and time for your missed punch.</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 </a:t>
            </a:r>
          </a:p>
        </p:txBody>
      </p:sp>
      <p:pic>
        <p:nvPicPr>
          <p:cNvPr id="7" name="Picture 6"/>
          <p:cNvPicPr>
            <a:picLocks noChangeAspect="1"/>
          </p:cNvPicPr>
          <p:nvPr/>
        </p:nvPicPr>
        <p:blipFill>
          <a:blip r:embed="rId6"/>
          <a:stretch>
            <a:fillRect/>
          </a:stretch>
        </p:blipFill>
        <p:spPr>
          <a:xfrm>
            <a:off x="8938832" y="4037960"/>
            <a:ext cx="984752" cy="347560"/>
          </a:xfrm>
          <a:prstGeom prst="rect">
            <a:avLst/>
          </a:prstGeom>
        </p:spPr>
      </p:pic>
      <p:pic>
        <p:nvPicPr>
          <p:cNvPr id="8" name="Picture 7"/>
          <p:cNvPicPr>
            <a:picLocks noChangeAspect="1"/>
          </p:cNvPicPr>
          <p:nvPr/>
        </p:nvPicPr>
        <p:blipFill>
          <a:blip r:embed="rId7"/>
          <a:stretch>
            <a:fillRect/>
          </a:stretch>
        </p:blipFill>
        <p:spPr>
          <a:xfrm>
            <a:off x="838200" y="1973279"/>
            <a:ext cx="5248275" cy="3219450"/>
          </a:xfrm>
          <a:prstGeom prst="rect">
            <a:avLst/>
          </a:prstGeom>
        </p:spPr>
      </p:pic>
    </p:spTree>
    <p:extLst>
      <p:ext uri="{BB962C8B-B14F-4D97-AF65-F5344CB8AC3E}">
        <p14:creationId xmlns:p14="http://schemas.microsoft.com/office/powerpoint/2010/main" val="28476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7481094" y="1582203"/>
            <a:ext cx="3711341" cy="3737652"/>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Enter an explanation of the missed punch.  Then click Continue</a:t>
            </a:r>
          </a:p>
        </p:txBody>
      </p:sp>
      <p:pic>
        <p:nvPicPr>
          <p:cNvPr id="8" name="Picture 7"/>
          <p:cNvPicPr>
            <a:picLocks noChangeAspect="1"/>
          </p:cNvPicPr>
          <p:nvPr/>
        </p:nvPicPr>
        <p:blipFill>
          <a:blip r:embed="rId6"/>
          <a:stretch>
            <a:fillRect/>
          </a:stretch>
        </p:blipFill>
        <p:spPr>
          <a:xfrm>
            <a:off x="661660" y="1726066"/>
            <a:ext cx="6650318" cy="3971574"/>
          </a:xfrm>
          <a:prstGeom prst="rect">
            <a:avLst/>
          </a:prstGeom>
        </p:spPr>
      </p:pic>
      <p:pic>
        <p:nvPicPr>
          <p:cNvPr id="11" name="Picture 10"/>
          <p:cNvPicPr>
            <a:picLocks noChangeAspect="1"/>
          </p:cNvPicPr>
          <p:nvPr/>
        </p:nvPicPr>
        <p:blipFill>
          <a:blip r:embed="rId7"/>
          <a:stretch>
            <a:fillRect/>
          </a:stretch>
        </p:blipFill>
        <p:spPr>
          <a:xfrm>
            <a:off x="8869680" y="3904479"/>
            <a:ext cx="983726" cy="390796"/>
          </a:xfrm>
          <a:prstGeom prst="rect">
            <a:avLst/>
          </a:prstGeom>
        </p:spPr>
      </p:pic>
    </p:spTree>
    <p:extLst>
      <p:ext uri="{BB962C8B-B14F-4D97-AF65-F5344CB8AC3E}">
        <p14:creationId xmlns:p14="http://schemas.microsoft.com/office/powerpoint/2010/main" val="21810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correct IN and OUT punches for the day should be displayed.</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a:t>
            </a:r>
          </a:p>
        </p:txBody>
      </p:sp>
      <p:pic>
        <p:nvPicPr>
          <p:cNvPr id="7" name="Picture 6"/>
          <p:cNvPicPr>
            <a:picLocks noChangeAspect="1"/>
          </p:cNvPicPr>
          <p:nvPr/>
        </p:nvPicPr>
        <p:blipFill>
          <a:blip r:embed="rId6"/>
          <a:stretch>
            <a:fillRect/>
          </a:stretch>
        </p:blipFill>
        <p:spPr>
          <a:xfrm>
            <a:off x="8938832" y="3831639"/>
            <a:ext cx="1103847" cy="4159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52" y="1827016"/>
            <a:ext cx="5753100" cy="3248025"/>
          </a:xfrm>
          <a:prstGeom prst="rect">
            <a:avLst/>
          </a:prstGeom>
        </p:spPr>
      </p:pic>
    </p:spTree>
    <p:extLst>
      <p:ext uri="{BB962C8B-B14F-4D97-AF65-F5344CB8AC3E}">
        <p14:creationId xmlns:p14="http://schemas.microsoft.com/office/powerpoint/2010/main" val="130621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Punch-Enter Record</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p>
        </p:txBody>
      </p:sp>
      <p:pic>
        <p:nvPicPr>
          <p:cNvPr id="7" name="Picture 6"/>
          <p:cNvPicPr>
            <a:picLocks noChangeAspect="1"/>
          </p:cNvPicPr>
          <p:nvPr/>
        </p:nvPicPr>
        <p:blipFill>
          <a:blip r:embed="rId6"/>
          <a:stretch>
            <a:fillRect/>
          </a:stretch>
        </p:blipFill>
        <p:spPr>
          <a:xfrm>
            <a:off x="400105" y="1582203"/>
            <a:ext cx="6145108" cy="3739896"/>
          </a:xfrm>
          <a:prstGeom prst="rect">
            <a:avLst/>
          </a:prstGeom>
        </p:spPr>
      </p:pic>
    </p:spTree>
    <p:extLst>
      <p:ext uri="{BB962C8B-B14F-4D97-AF65-F5344CB8AC3E}">
        <p14:creationId xmlns:p14="http://schemas.microsoft.com/office/powerpoint/2010/main" val="37783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8944" y="53226"/>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6789" y="6158319"/>
            <a:ext cx="1234021" cy="531846"/>
          </a:xfrm>
          <a:prstGeom prst="rect">
            <a:avLst/>
          </a:prstGeom>
          <a:ln>
            <a:noFill/>
          </a:ln>
        </p:spPr>
      </p:pic>
      <p:sp>
        <p:nvSpPr>
          <p:cNvPr id="6" name="Rectangle 5"/>
          <p:cNvSpPr/>
          <p:nvPr/>
        </p:nvSpPr>
        <p:spPr>
          <a:xfrm>
            <a:off x="788944" y="230410"/>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Correct/Revise Punch-Enter Record</a:t>
            </a:r>
          </a:p>
        </p:txBody>
      </p:sp>
      <p:sp>
        <p:nvSpPr>
          <p:cNvPr id="10" name="Text Box 2"/>
          <p:cNvSpPr txBox="1">
            <a:spLocks noChangeArrowheads="1"/>
          </p:cNvSpPr>
          <p:nvPr/>
        </p:nvSpPr>
        <p:spPr bwMode="auto">
          <a:xfrm>
            <a:off x="6046744" y="1046295"/>
            <a:ext cx="6041204" cy="516464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We will continue using the Time Adjustment Request Form (TARF) for Correcting/Revising a punch.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use of this paper form should be decreased significantly as missed punches should be corrected as we previously reviewed.</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There should by very limited corrections/revisions to punches in the new system.</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Process will remain the same. </a:t>
            </a:r>
          </a:p>
          <a:p>
            <a:pPr marL="342900" indent="-342900" algn="ctr">
              <a:lnSpc>
                <a:spcPct val="107000"/>
              </a:lnSpc>
              <a:spcAft>
                <a:spcPts val="800"/>
              </a:spcAft>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Employee completes paper form submits to supervisor</a:t>
            </a:r>
          </a:p>
          <a:p>
            <a:pPr marL="342900" indent="-342900" algn="ctr">
              <a:lnSpc>
                <a:spcPct val="107000"/>
              </a:lnSpc>
              <a:spcAft>
                <a:spcPts val="800"/>
              </a:spcAft>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Supervisor corrects punch in system</a:t>
            </a:r>
          </a:p>
          <a:p>
            <a:pPr marL="342900" indent="-342900" algn="ctr">
              <a:lnSpc>
                <a:spcPct val="107000"/>
              </a:lnSpc>
              <a:spcAft>
                <a:spcPts val="800"/>
              </a:spcAft>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Original form must be kept for </a:t>
            </a:r>
            <a:r>
              <a:rPr lang="en-US" sz="2000" dirty="0" smtClean="0">
                <a:latin typeface="Ebrima" panose="02000000000000000000" pitchFamily="2" charset="0"/>
                <a:ea typeface="Ebrima" panose="02000000000000000000" pitchFamily="2" charset="0"/>
                <a:cs typeface="Ebrima" panose="02000000000000000000" pitchFamily="2" charset="0"/>
              </a:rPr>
              <a:t>10 </a:t>
            </a:r>
            <a:r>
              <a:rPr lang="en-US" sz="2000" dirty="0">
                <a:latin typeface="Ebrima" panose="02000000000000000000" pitchFamily="2" charset="0"/>
                <a:ea typeface="Ebrima" panose="02000000000000000000" pitchFamily="2" charset="0"/>
                <a:cs typeface="Ebrima" panose="02000000000000000000" pitchFamily="2" charset="0"/>
              </a:rPr>
              <a:t>years</a:t>
            </a:r>
          </a:p>
        </p:txBody>
      </p:sp>
      <p:pic>
        <p:nvPicPr>
          <p:cNvPr id="9" name="Picture 8"/>
          <p:cNvPicPr>
            <a:picLocks noChangeAspect="1"/>
          </p:cNvPicPr>
          <p:nvPr/>
        </p:nvPicPr>
        <p:blipFill>
          <a:blip r:embed="rId6"/>
          <a:stretch>
            <a:fillRect/>
          </a:stretch>
        </p:blipFill>
        <p:spPr>
          <a:xfrm>
            <a:off x="324492" y="1538316"/>
            <a:ext cx="5593423" cy="4180602"/>
          </a:xfrm>
          <a:prstGeom prst="rect">
            <a:avLst/>
          </a:prstGeom>
        </p:spPr>
      </p:pic>
    </p:spTree>
    <p:extLst>
      <p:ext uri="{BB962C8B-B14F-4D97-AF65-F5344CB8AC3E}">
        <p14:creationId xmlns:p14="http://schemas.microsoft.com/office/powerpoint/2010/main" val="338496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Employee Message</a:t>
            </a:r>
          </a:p>
        </p:txBody>
      </p:sp>
      <p:sp>
        <p:nvSpPr>
          <p:cNvPr id="10" name="Text Box 2"/>
          <p:cNvSpPr txBox="1">
            <a:spLocks noChangeArrowheads="1"/>
          </p:cNvSpPr>
          <p:nvPr/>
        </p:nvSpPr>
        <p:spPr bwMode="auto">
          <a:xfrm>
            <a:off x="8089900" y="1329882"/>
            <a:ext cx="3987800" cy="4181917"/>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The                               buttons are used to scroll through the messages but will only appear if there are multiple messages available to view. </a:t>
            </a:r>
          </a:p>
          <a:p>
            <a:pPr>
              <a:lnSpc>
                <a:spcPct val="107000"/>
              </a:lnSpc>
              <a:spcAft>
                <a:spcPts val="800"/>
              </a:spcAft>
            </a:pPr>
            <a:endParaRPr lang="en-US" sz="16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The                          button alerts the sender that you have viewed the message. Upon marking a message as read, it will immediately advance to the next message. The sender may not require the alert in which case the button may not appear.</a:t>
            </a:r>
          </a:p>
        </p:txBody>
      </p:sp>
      <p:pic>
        <p:nvPicPr>
          <p:cNvPr id="7" name="Picture 6"/>
          <p:cNvPicPr>
            <a:picLocks noChangeAspect="1"/>
          </p:cNvPicPr>
          <p:nvPr/>
        </p:nvPicPr>
        <p:blipFill>
          <a:blip r:embed="rId6"/>
          <a:stretch>
            <a:fillRect/>
          </a:stretch>
        </p:blipFill>
        <p:spPr>
          <a:xfrm>
            <a:off x="8640678" y="1801531"/>
            <a:ext cx="1480142" cy="349640"/>
          </a:xfrm>
          <a:prstGeom prst="rect">
            <a:avLst/>
          </a:prstGeom>
        </p:spPr>
      </p:pic>
      <p:pic>
        <p:nvPicPr>
          <p:cNvPr id="9" name="Picture 8"/>
          <p:cNvPicPr>
            <a:picLocks noChangeAspect="1"/>
          </p:cNvPicPr>
          <p:nvPr/>
        </p:nvPicPr>
        <p:blipFill>
          <a:blip r:embed="rId7"/>
          <a:stretch>
            <a:fillRect/>
          </a:stretch>
        </p:blipFill>
        <p:spPr>
          <a:xfrm>
            <a:off x="8640678" y="3267927"/>
            <a:ext cx="1128780" cy="413513"/>
          </a:xfrm>
          <a:prstGeom prst="rect">
            <a:avLst/>
          </a:prstGeom>
        </p:spPr>
      </p:pic>
      <p:sp>
        <p:nvSpPr>
          <p:cNvPr id="13" name="Text Box 2"/>
          <p:cNvSpPr txBox="1">
            <a:spLocks noChangeArrowheads="1"/>
          </p:cNvSpPr>
          <p:nvPr/>
        </p:nvSpPr>
        <p:spPr bwMode="auto">
          <a:xfrm>
            <a:off x="400105" y="5511799"/>
            <a:ext cx="8616895" cy="1121125"/>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2400" b="1" dirty="0"/>
              <a:t>You must press                          to finish clocking in or out.</a:t>
            </a:r>
            <a:endParaRPr lang="en-US" sz="2400" dirty="0"/>
          </a:p>
        </p:txBody>
      </p:sp>
      <p:pic>
        <p:nvPicPr>
          <p:cNvPr id="11" name="Picture 10"/>
          <p:cNvPicPr>
            <a:picLocks noChangeAspect="1"/>
          </p:cNvPicPr>
          <p:nvPr/>
        </p:nvPicPr>
        <p:blipFill>
          <a:blip r:embed="rId8"/>
          <a:stretch>
            <a:fillRect/>
          </a:stretch>
        </p:blipFill>
        <p:spPr>
          <a:xfrm>
            <a:off x="3289123" y="5843729"/>
            <a:ext cx="1457528" cy="457264"/>
          </a:xfrm>
          <a:prstGeom prst="rect">
            <a:avLst/>
          </a:prstGeom>
        </p:spPr>
      </p:pic>
      <p:pic>
        <p:nvPicPr>
          <p:cNvPr id="12" name="Picture 11"/>
          <p:cNvPicPr>
            <a:picLocks noChangeAspect="1"/>
          </p:cNvPicPr>
          <p:nvPr/>
        </p:nvPicPr>
        <p:blipFill>
          <a:blip r:embed="rId9"/>
          <a:stretch>
            <a:fillRect/>
          </a:stretch>
        </p:blipFill>
        <p:spPr>
          <a:xfrm>
            <a:off x="400105" y="1411823"/>
            <a:ext cx="7579021" cy="4072635"/>
          </a:xfrm>
          <a:prstGeom prst="rect">
            <a:avLst/>
          </a:prstGeom>
        </p:spPr>
      </p:pic>
    </p:spTree>
    <p:extLst>
      <p:ext uri="{BB962C8B-B14F-4D97-AF65-F5344CB8AC3E}">
        <p14:creationId xmlns:p14="http://schemas.microsoft.com/office/powerpoint/2010/main" val="51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Requesting Leave</a:t>
            </a:r>
          </a:p>
        </p:txBody>
      </p:sp>
      <p:pic>
        <p:nvPicPr>
          <p:cNvPr id="12" name="Picture 2" descr="3"/>
          <p:cNvPicPr>
            <a:picLocks noChangeAspect="1" noChangeArrowheads="1"/>
          </p:cNvPicPr>
          <p:nvPr/>
        </p:nvPicPr>
        <p:blipFill rotWithShape="1">
          <a:blip r:embed="rId6">
            <a:extLst>
              <a:ext uri="{28A0092B-C50C-407E-A947-70E740481C1C}">
                <a14:useLocalDpi xmlns:a14="http://schemas.microsoft.com/office/drawing/2010/main" val="0"/>
              </a:ext>
            </a:extLst>
          </a:blip>
          <a:srcRect b="11528"/>
          <a:stretch/>
        </p:blipFill>
        <p:spPr bwMode="auto">
          <a:xfrm>
            <a:off x="619152" y="1766452"/>
            <a:ext cx="6145108" cy="33087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2"/>
          <p:cNvSpPr txBox="1">
            <a:spLocks noChangeArrowheads="1"/>
          </p:cNvSpPr>
          <p:nvPr/>
        </p:nvSpPr>
        <p:spPr bwMode="auto">
          <a:xfrm>
            <a:off x="6961960" y="1408730"/>
            <a:ext cx="4829935" cy="159899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From the “Select Operation” screen, press </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554" y="2558221"/>
            <a:ext cx="3993246" cy="367383"/>
          </a:xfrm>
          <a:prstGeom prst="rect">
            <a:avLst/>
          </a:prstGeom>
        </p:spPr>
      </p:pic>
      <p:sp>
        <p:nvSpPr>
          <p:cNvPr id="10" name="Text Box 2"/>
          <p:cNvSpPr txBox="1">
            <a:spLocks noChangeArrowheads="1"/>
          </p:cNvSpPr>
          <p:nvPr/>
        </p:nvSpPr>
        <p:spPr bwMode="auto">
          <a:xfrm>
            <a:off x="6961960" y="3212035"/>
            <a:ext cx="4829935" cy="255487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Do not use any </a:t>
            </a:r>
            <a:r>
              <a:rPr lang="en-US" sz="2000" dirty="0">
                <a:latin typeface="Ebrima" panose="02000000000000000000" pitchFamily="2" charset="0"/>
                <a:ea typeface="Ebrima" panose="02000000000000000000" pitchFamily="2" charset="0"/>
                <a:cs typeface="Ebrima" panose="02000000000000000000" pitchFamily="2" charset="0"/>
              </a:rPr>
              <a:t>function outside of punching in/out/resolving missed punch, </a:t>
            </a:r>
            <a:r>
              <a:rPr lang="en-US" sz="2000" dirty="0" smtClean="0">
                <a:latin typeface="Ebrima" panose="02000000000000000000" pitchFamily="2" charset="0"/>
                <a:ea typeface="Ebrima" panose="02000000000000000000" pitchFamily="2" charset="0"/>
                <a:cs typeface="Ebrima" panose="02000000000000000000" pitchFamily="2" charset="0"/>
              </a:rPr>
              <a:t>on the clock during the hours of:</a:t>
            </a: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b="1" dirty="0" smtClean="0">
                <a:latin typeface="Ebrima" panose="02000000000000000000" pitchFamily="2" charset="0"/>
                <a:ea typeface="Ebrima" panose="02000000000000000000" pitchFamily="2" charset="0"/>
                <a:cs typeface="Ebrima" panose="02000000000000000000" pitchFamily="2" charset="0"/>
              </a:rPr>
              <a:t>7:45 </a:t>
            </a:r>
            <a:r>
              <a:rPr lang="en-US" sz="2000" b="1" dirty="0">
                <a:latin typeface="Ebrima" panose="02000000000000000000" pitchFamily="2" charset="0"/>
                <a:ea typeface="Ebrima" panose="02000000000000000000" pitchFamily="2" charset="0"/>
                <a:cs typeface="Ebrima" panose="02000000000000000000" pitchFamily="2" charset="0"/>
              </a:rPr>
              <a:t>– </a:t>
            </a:r>
            <a:r>
              <a:rPr lang="en-US" sz="2000" b="1" dirty="0" smtClean="0">
                <a:latin typeface="Ebrima" panose="02000000000000000000" pitchFamily="2" charset="0"/>
                <a:ea typeface="Ebrima" panose="02000000000000000000" pitchFamily="2" charset="0"/>
                <a:cs typeface="Ebrima" panose="02000000000000000000" pitchFamily="2" charset="0"/>
              </a:rPr>
              <a:t>8:15 </a:t>
            </a:r>
            <a:r>
              <a:rPr lang="en-US" sz="2000" b="1" dirty="0">
                <a:latin typeface="Ebrima" panose="02000000000000000000" pitchFamily="2" charset="0"/>
                <a:ea typeface="Ebrima" panose="02000000000000000000" pitchFamily="2" charset="0"/>
                <a:cs typeface="Ebrima" panose="02000000000000000000" pitchFamily="2" charset="0"/>
              </a:rPr>
              <a:t>am and </a:t>
            </a:r>
            <a:r>
              <a:rPr lang="en-US" sz="2000" b="1" dirty="0" smtClean="0">
                <a:latin typeface="Ebrima" panose="02000000000000000000" pitchFamily="2" charset="0"/>
                <a:ea typeface="Ebrima" panose="02000000000000000000" pitchFamily="2" charset="0"/>
                <a:cs typeface="Ebrima" panose="02000000000000000000" pitchFamily="2" charset="0"/>
              </a:rPr>
              <a:t>4:45-5:15 </a:t>
            </a:r>
            <a:r>
              <a:rPr lang="en-US" sz="2000" b="1" dirty="0">
                <a:latin typeface="Ebrima" panose="02000000000000000000" pitchFamily="2" charset="0"/>
                <a:ea typeface="Ebrima" panose="02000000000000000000" pitchFamily="2" charset="0"/>
                <a:cs typeface="Ebrima" panose="02000000000000000000" pitchFamily="2" charset="0"/>
              </a:rPr>
              <a:t>pm.</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is to avoid delaying others during the hours of peak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use.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252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Requesting Leave</a:t>
            </a:r>
          </a:p>
        </p:txBody>
      </p:sp>
      <p:sp>
        <p:nvSpPr>
          <p:cNvPr id="8" name="Text Box 2"/>
          <p:cNvSpPr txBox="1">
            <a:spLocks noChangeArrowheads="1"/>
          </p:cNvSpPr>
          <p:nvPr/>
        </p:nvSpPr>
        <p:spPr bwMode="auto">
          <a:xfrm>
            <a:off x="7120631"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Requests.</a:t>
            </a:r>
          </a:p>
        </p:txBody>
      </p:sp>
      <p:pic>
        <p:nvPicPr>
          <p:cNvPr id="7" name="Picture 6"/>
          <p:cNvPicPr>
            <a:picLocks noChangeAspect="1"/>
          </p:cNvPicPr>
          <p:nvPr/>
        </p:nvPicPr>
        <p:blipFill>
          <a:blip r:embed="rId6"/>
          <a:stretch>
            <a:fillRect/>
          </a:stretch>
        </p:blipFill>
        <p:spPr>
          <a:xfrm>
            <a:off x="534859" y="1986575"/>
            <a:ext cx="6961472" cy="3522173"/>
          </a:xfrm>
          <a:prstGeom prst="rect">
            <a:avLst/>
          </a:prstGeom>
        </p:spPr>
      </p:pic>
    </p:spTree>
    <p:extLst>
      <p:ext uri="{BB962C8B-B14F-4D97-AF65-F5344CB8AC3E}">
        <p14:creationId xmlns:p14="http://schemas.microsoft.com/office/powerpoint/2010/main" val="42782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Requesting Leave</a:t>
            </a:r>
          </a:p>
        </p:txBody>
      </p:sp>
      <p:sp>
        <p:nvSpPr>
          <p:cNvPr id="8" name="Text Box 2"/>
          <p:cNvSpPr txBox="1">
            <a:spLocks noChangeArrowheads="1"/>
          </p:cNvSpPr>
          <p:nvPr/>
        </p:nvSpPr>
        <p:spPr bwMode="auto">
          <a:xfrm>
            <a:off x="8373979" y="2045983"/>
            <a:ext cx="2979821" cy="268002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blue Add button.</a:t>
            </a:r>
          </a:p>
        </p:txBody>
      </p:sp>
      <p:pic>
        <p:nvPicPr>
          <p:cNvPr id="9" name="Picture 8"/>
          <p:cNvPicPr>
            <a:picLocks noChangeAspect="1"/>
          </p:cNvPicPr>
          <p:nvPr/>
        </p:nvPicPr>
        <p:blipFill>
          <a:blip r:embed="rId6"/>
          <a:stretch>
            <a:fillRect/>
          </a:stretch>
        </p:blipFill>
        <p:spPr>
          <a:xfrm>
            <a:off x="619152" y="1713735"/>
            <a:ext cx="6989795" cy="3795013"/>
          </a:xfrm>
          <a:prstGeom prst="rect">
            <a:avLst/>
          </a:prstGeom>
        </p:spPr>
      </p:pic>
    </p:spTree>
    <p:extLst>
      <p:ext uri="{BB962C8B-B14F-4D97-AF65-F5344CB8AC3E}">
        <p14:creationId xmlns:p14="http://schemas.microsoft.com/office/powerpoint/2010/main" val="17660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Requesting Leave</a:t>
            </a:r>
          </a:p>
        </p:txBody>
      </p:sp>
      <p:sp>
        <p:nvSpPr>
          <p:cNvPr id="8" name="Text Box 2"/>
          <p:cNvSpPr txBox="1">
            <a:spLocks noChangeArrowheads="1"/>
          </p:cNvSpPr>
          <p:nvPr/>
        </p:nvSpPr>
        <p:spPr bwMode="auto">
          <a:xfrm>
            <a:off x="8335479" y="2045983"/>
            <a:ext cx="3018322" cy="310353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Using blue Edit button, enter date for leave requested, start time, and number of hours,  or days.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brief description, ex. Vacation day.</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for Leave code line, click on blue Edit button.</a:t>
            </a:r>
          </a:p>
        </p:txBody>
      </p:sp>
      <p:pic>
        <p:nvPicPr>
          <p:cNvPr id="9" name="Picture 8"/>
          <p:cNvPicPr>
            <a:picLocks noChangeAspect="1"/>
          </p:cNvPicPr>
          <p:nvPr/>
        </p:nvPicPr>
        <p:blipFill>
          <a:blip r:embed="rId6"/>
          <a:stretch>
            <a:fillRect/>
          </a:stretch>
        </p:blipFill>
        <p:spPr>
          <a:xfrm>
            <a:off x="499102" y="1510021"/>
            <a:ext cx="7399127" cy="3967163"/>
          </a:xfrm>
          <a:prstGeom prst="rect">
            <a:avLst/>
          </a:prstGeom>
        </p:spPr>
      </p:pic>
    </p:spTree>
    <p:extLst>
      <p:ext uri="{BB962C8B-B14F-4D97-AF65-F5344CB8AC3E}">
        <p14:creationId xmlns:p14="http://schemas.microsoft.com/office/powerpoint/2010/main" val="14132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96042"/>
            <a:ext cx="10515600" cy="361905"/>
          </a:xfrm>
          <a:prstGeom prst="rect">
            <a:avLst/>
          </a:prstGeom>
        </p:spPr>
      </p:pic>
      <p:pic>
        <p:nvPicPr>
          <p:cNvPr id="4" name="Picture 3"/>
          <p:cNvPicPr>
            <a:picLocks noChangeAspect="1"/>
          </p:cNvPicPr>
          <p:nvPr/>
        </p:nvPicPr>
        <p:blipFill>
          <a:blip r:embed="rId4"/>
          <a:stretch>
            <a:fillRect/>
          </a:stretch>
        </p:blipFill>
        <p:spPr>
          <a:xfrm>
            <a:off x="400105" y="0"/>
            <a:ext cx="438095" cy="561905"/>
          </a:xfrm>
          <a:prstGeom prst="rect">
            <a:avLst/>
          </a:prstGeom>
        </p:spPr>
      </p:pic>
      <p:pic>
        <p:nvPicPr>
          <p:cNvPr id="5" name="Picture 4"/>
          <p:cNvPicPr>
            <a:picLocks noChangeAspect="1"/>
          </p:cNvPicPr>
          <p:nvPr/>
        </p:nvPicPr>
        <p:blipFill>
          <a:blip r:embed="rId4"/>
          <a:stretch>
            <a:fillRect/>
          </a:stretch>
        </p:blipFill>
        <p:spPr>
          <a:xfrm>
            <a:off x="11353800" y="-3956"/>
            <a:ext cx="438095" cy="56190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2279" y="5715505"/>
            <a:ext cx="2170101" cy="935283"/>
          </a:xfrm>
          <a:prstGeom prst="rect">
            <a:avLst/>
          </a:prstGeom>
          <a:ln>
            <a:noFill/>
          </a:ln>
        </p:spPr>
      </p:pic>
      <p:sp>
        <p:nvSpPr>
          <p:cNvPr id="14" name="TextBox 13"/>
          <p:cNvSpPr txBox="1"/>
          <p:nvPr/>
        </p:nvSpPr>
        <p:spPr>
          <a:xfrm>
            <a:off x="657798" y="457947"/>
            <a:ext cx="10963175" cy="8094524"/>
          </a:xfrm>
          <a:prstGeom prst="rect">
            <a:avLst/>
          </a:prstGeom>
          <a:noFill/>
        </p:spPr>
        <p:txBody>
          <a:bodyPr wrap="square" rtlCol="0">
            <a:spAutoFit/>
          </a:bodyPr>
          <a:lstStyle/>
          <a:p>
            <a:pPr algn="ctr"/>
            <a:r>
              <a:rPr lang="en-US" sz="4000" dirty="0"/>
              <a:t>Biggest Changes:</a:t>
            </a:r>
          </a:p>
          <a:p>
            <a:pPr marL="342900" indent="-342900">
              <a:buFont typeface="Arial"/>
              <a:buChar char="•"/>
            </a:pPr>
            <a:r>
              <a:rPr lang="en-US" sz="2400" dirty="0"/>
              <a:t>For biometric clock, no longer last SS#’s, now numbers in Employee A#, without the letter A and without the leading zero’s, just numbers</a:t>
            </a:r>
          </a:p>
          <a:p>
            <a:pPr marL="342900" indent="-342900">
              <a:buFont typeface="Arial"/>
              <a:buChar char="•"/>
            </a:pPr>
            <a:r>
              <a:rPr lang="en-US" sz="2400" dirty="0"/>
              <a:t>Biometric clock will accept 2 fingerprints.  No need to use both, just one.</a:t>
            </a:r>
          </a:p>
          <a:p>
            <a:pPr marL="342900" indent="-342900">
              <a:buFont typeface="Arial"/>
              <a:buChar char="•"/>
            </a:pPr>
            <a:r>
              <a:rPr lang="en-US" sz="2400" dirty="0"/>
              <a:t>For logging into Web access using computer, use same credentials as computer login.  Linked to one user one password.</a:t>
            </a:r>
          </a:p>
          <a:p>
            <a:pPr marL="342900" indent="-342900">
              <a:buFont typeface="Arial"/>
              <a:buChar char="•"/>
            </a:pPr>
            <a:r>
              <a:rPr lang="en-US" sz="2400" dirty="0"/>
              <a:t>All punches are immediately posted in system.  </a:t>
            </a:r>
          </a:p>
          <a:p>
            <a:pPr marL="342900" indent="-342900">
              <a:buFont typeface="Arial"/>
              <a:buChar char="•"/>
            </a:pPr>
            <a:r>
              <a:rPr lang="en-US" sz="2400" dirty="0"/>
              <a:t>Select proper action such as IN and OUT, not just enter as with </a:t>
            </a:r>
            <a:r>
              <a:rPr lang="en-US" sz="2400" dirty="0" err="1"/>
              <a:t>TimeForce</a:t>
            </a:r>
            <a:r>
              <a:rPr lang="en-US" sz="2400" dirty="0"/>
              <a:t>.</a:t>
            </a:r>
          </a:p>
          <a:p>
            <a:pPr marL="342900" indent="-342900">
              <a:buFont typeface="Arial"/>
              <a:buChar char="•"/>
            </a:pPr>
            <a:r>
              <a:rPr lang="en-US" sz="2400" dirty="0"/>
              <a:t>No paper forms for submitting leave requests for Sick, Vacation, Funeral, and Educational </a:t>
            </a:r>
            <a:r>
              <a:rPr lang="en-US" sz="2400" dirty="0" smtClean="0"/>
              <a:t>Activities. For </a:t>
            </a:r>
            <a:r>
              <a:rPr lang="en-US" sz="2400" dirty="0"/>
              <a:t>FMLA, Military Leave, and other extended leaves will still require documentation submitted to HR.</a:t>
            </a:r>
          </a:p>
          <a:p>
            <a:pPr marL="342900" indent="-342900">
              <a:buFont typeface="Arial"/>
              <a:buChar char="•"/>
            </a:pPr>
            <a:r>
              <a:rPr lang="en-US" sz="2400" dirty="0"/>
              <a:t>Exempt employees will use Timekeeping system for submitting Leave requests.</a:t>
            </a:r>
          </a:p>
          <a:p>
            <a:pPr marL="342900" indent="-342900">
              <a:buFont typeface="Arial"/>
              <a:buChar char="•"/>
            </a:pPr>
            <a:r>
              <a:rPr lang="en-US" sz="2400" dirty="0"/>
              <a:t>The new clocks allow employees to request leaves, read messages from supervisors, and review and verify hours.</a:t>
            </a:r>
          </a:p>
          <a:p>
            <a:pPr lvl="2"/>
            <a:endParaRPr lang="en-US" sz="2400" dirty="0"/>
          </a:p>
          <a:p>
            <a:pPr lvl="2"/>
            <a:endParaRPr lang="en-US" sz="2400" dirty="0"/>
          </a:p>
          <a:p>
            <a:pPr lvl="1"/>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12466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Requesting Leave</a:t>
            </a:r>
          </a:p>
        </p:txBody>
      </p:sp>
      <p:sp>
        <p:nvSpPr>
          <p:cNvPr id="8" name="Text Box 2"/>
          <p:cNvSpPr txBox="1">
            <a:spLocks noChangeArrowheads="1"/>
          </p:cNvSpPr>
          <p:nvPr/>
        </p:nvSpPr>
        <p:spPr bwMode="auto">
          <a:xfrm>
            <a:off x="8373979" y="2045983"/>
            <a:ext cx="3291840" cy="339229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Choose the Leave you are requesting.  Be sure to choose the correct one, as you are responsible for your leave requests.</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Select.</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save on next screen, Employee Request screen.</a:t>
            </a:r>
          </a:p>
        </p:txBody>
      </p:sp>
      <p:pic>
        <p:nvPicPr>
          <p:cNvPr id="7" name="Picture 6"/>
          <p:cNvPicPr>
            <a:picLocks noChangeAspect="1"/>
          </p:cNvPicPr>
          <p:nvPr/>
        </p:nvPicPr>
        <p:blipFill>
          <a:blip r:embed="rId6"/>
          <a:stretch>
            <a:fillRect/>
          </a:stretch>
        </p:blipFill>
        <p:spPr>
          <a:xfrm>
            <a:off x="400105" y="1621405"/>
            <a:ext cx="7648324" cy="3957607"/>
          </a:xfrm>
          <a:prstGeom prst="rect">
            <a:avLst/>
          </a:prstGeom>
        </p:spPr>
      </p:pic>
    </p:spTree>
    <p:extLst>
      <p:ext uri="{BB962C8B-B14F-4D97-AF65-F5344CB8AC3E}">
        <p14:creationId xmlns:p14="http://schemas.microsoft.com/office/powerpoint/2010/main" val="24107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Requesting Leave</a:t>
            </a:r>
          </a:p>
        </p:txBody>
      </p:sp>
      <p:sp>
        <p:nvSpPr>
          <p:cNvPr id="8" name="Text Box 2"/>
          <p:cNvSpPr txBox="1">
            <a:spLocks noChangeArrowheads="1"/>
          </p:cNvSpPr>
          <p:nvPr/>
        </p:nvSpPr>
        <p:spPr bwMode="auto">
          <a:xfrm>
            <a:off x="8373979" y="2045983"/>
            <a:ext cx="2979821" cy="268002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You should receive this message indicating this request is now with your supervisor for review and approval.</a:t>
            </a:r>
          </a:p>
        </p:txBody>
      </p:sp>
      <p:pic>
        <p:nvPicPr>
          <p:cNvPr id="7" name="Picture 6"/>
          <p:cNvPicPr>
            <a:picLocks noChangeAspect="1"/>
          </p:cNvPicPr>
          <p:nvPr/>
        </p:nvPicPr>
        <p:blipFill>
          <a:blip r:embed="rId6"/>
          <a:stretch>
            <a:fillRect/>
          </a:stretch>
        </p:blipFill>
        <p:spPr>
          <a:xfrm>
            <a:off x="710594" y="1809949"/>
            <a:ext cx="7207889" cy="3532071"/>
          </a:xfrm>
          <a:prstGeom prst="rect">
            <a:avLst/>
          </a:prstGeom>
        </p:spPr>
      </p:pic>
    </p:spTree>
    <p:extLst>
      <p:ext uri="{BB962C8B-B14F-4D97-AF65-F5344CB8AC3E}">
        <p14:creationId xmlns:p14="http://schemas.microsoft.com/office/powerpoint/2010/main" val="32375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Time</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Log into the clock. This will take you to the “Select Operation” screen.</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From the “Select Operation” screen, press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32405"/>
          </a:xfrm>
          <a:prstGeom prst="rect">
            <a:avLst/>
          </a:prstGeom>
          <a:noFill/>
          <a:ln>
            <a:no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3829" y="4441371"/>
            <a:ext cx="3993246" cy="367383"/>
          </a:xfrm>
          <a:prstGeom prst="rect">
            <a:avLst/>
          </a:prstGeom>
        </p:spPr>
      </p:pic>
    </p:spTree>
    <p:extLst>
      <p:ext uri="{BB962C8B-B14F-4D97-AF65-F5344CB8AC3E}">
        <p14:creationId xmlns:p14="http://schemas.microsoft.com/office/powerpoint/2010/main" val="893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On the “Self Service” screen, press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893250"/>
          </a:xfrm>
          <a:prstGeom prst="rect">
            <a:avLst/>
          </a:prstGeom>
          <a:noFill/>
          <a:ln>
            <a:no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7483" y="3645470"/>
            <a:ext cx="1625937" cy="514548"/>
          </a:xfrm>
          <a:prstGeom prst="rect">
            <a:avLst/>
          </a:prstGeom>
        </p:spPr>
      </p:pic>
    </p:spTree>
    <p:extLst>
      <p:ext uri="{BB962C8B-B14F-4D97-AF65-F5344CB8AC3E}">
        <p14:creationId xmlns:p14="http://schemas.microsoft.com/office/powerpoint/2010/main" val="5059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Examine the time information. If everything is correct, press the  Checkbox      in the </a:t>
            </a:r>
            <a:r>
              <a:rPr lang="en-US" sz="2000" dirty="0" err="1">
                <a:latin typeface="Ebrima" panose="02000000000000000000" pitchFamily="2" charset="0"/>
                <a:ea typeface="Ebrima" panose="02000000000000000000" pitchFamily="2" charset="0"/>
                <a:cs typeface="Ebrima" panose="02000000000000000000" pitchFamily="2" charset="0"/>
              </a:rPr>
              <a:t>Aprv</a:t>
            </a:r>
            <a:r>
              <a:rPr lang="en-US" sz="2000" dirty="0">
                <a:latin typeface="Ebrima" panose="02000000000000000000" pitchFamily="2" charset="0"/>
                <a:ea typeface="Ebrima" panose="02000000000000000000" pitchFamily="2" charset="0"/>
                <a:cs typeface="Ebrima" panose="02000000000000000000" pitchFamily="2" charset="0"/>
              </a:rPr>
              <a:t> column next to the segment.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694587"/>
          </a:xfrm>
          <a:prstGeom prst="rect">
            <a:avLst/>
          </a:prstGeom>
          <a:noFill/>
          <a:ln>
            <a:no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8745" y="3491221"/>
            <a:ext cx="242846" cy="227668"/>
          </a:xfrm>
          <a:prstGeom prst="rect">
            <a:avLst/>
          </a:prstGeom>
        </p:spPr>
      </p:pic>
    </p:spTree>
    <p:extLst>
      <p:ext uri="{BB962C8B-B14F-4D97-AF65-F5344CB8AC3E}">
        <p14:creationId xmlns:p14="http://schemas.microsoft.com/office/powerpoint/2010/main" val="42238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Time-Certification</a:t>
            </a:r>
            <a:endParaRPr lang="en-US" sz="4400" u="sng" dirty="0">
              <a:effectLst>
                <a:outerShdw blurRad="38100" dist="38100" dir="2700000" algn="tl">
                  <a:srgbClr val="000000">
                    <a:alpha val="43137"/>
                  </a:srgbClr>
                </a:outerShdw>
              </a:effectLst>
            </a:endParaRPr>
          </a:p>
        </p:txBody>
      </p:sp>
      <p:sp>
        <p:nvSpPr>
          <p:cNvPr id="8" name="TextBox 7"/>
          <p:cNvSpPr txBox="1"/>
          <p:nvPr/>
        </p:nvSpPr>
        <p:spPr>
          <a:xfrm>
            <a:off x="7645401" y="2250632"/>
            <a:ext cx="4033478" cy="2246769"/>
          </a:xfrm>
          <a:prstGeom prst="rect">
            <a:avLst/>
          </a:prstGeom>
          <a:noFill/>
        </p:spPr>
        <p:txBody>
          <a:bodyPr wrap="square" rtlCol="0">
            <a:spAutoFit/>
          </a:bodyPr>
          <a:lstStyle/>
          <a:p>
            <a:pPr algn="ctr"/>
            <a:r>
              <a:rPr lang="en-US" sz="2000" dirty="0"/>
              <a:t>Every time you approve your hours, you will receive this notice.  It is the same certification as in our previous timekeeping system.</a:t>
            </a:r>
          </a:p>
          <a:p>
            <a:pPr algn="ctr"/>
            <a:endParaRPr lang="en-US" sz="2000" dirty="0"/>
          </a:p>
          <a:p>
            <a:pPr algn="ctr"/>
            <a:r>
              <a:rPr lang="en-US" sz="2000" dirty="0"/>
              <a:t>If you agree to this statement, click on Yes.</a:t>
            </a:r>
          </a:p>
        </p:txBody>
      </p:sp>
      <p:pic>
        <p:nvPicPr>
          <p:cNvPr id="7" name="Picture 6"/>
          <p:cNvPicPr>
            <a:picLocks noChangeAspect="1"/>
          </p:cNvPicPr>
          <p:nvPr/>
        </p:nvPicPr>
        <p:blipFill>
          <a:blip r:embed="rId6"/>
          <a:stretch>
            <a:fillRect/>
          </a:stretch>
        </p:blipFill>
        <p:spPr>
          <a:xfrm>
            <a:off x="1057769" y="2023281"/>
            <a:ext cx="6185994" cy="3145619"/>
          </a:xfrm>
          <a:prstGeom prst="rect">
            <a:avLst/>
          </a:prstGeom>
        </p:spPr>
      </p:pic>
    </p:spTree>
    <p:extLst>
      <p:ext uri="{BB962C8B-B14F-4D97-AF65-F5344CB8AC3E}">
        <p14:creationId xmlns:p14="http://schemas.microsoft.com/office/powerpoint/2010/main" val="37445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7273640" y="2524887"/>
            <a:ext cx="4518255" cy="216033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Go to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link.  Login using your computer credentials.  Click CLOCK IN or CLOCK OUT. </a:t>
            </a:r>
          </a:p>
        </p:txBody>
      </p:sp>
      <p:pic>
        <p:nvPicPr>
          <p:cNvPr id="7" name="Picture 6"/>
          <p:cNvPicPr>
            <a:picLocks noChangeAspect="1"/>
          </p:cNvPicPr>
          <p:nvPr/>
        </p:nvPicPr>
        <p:blipFill>
          <a:blip r:embed="rId6"/>
          <a:stretch>
            <a:fillRect/>
          </a:stretch>
        </p:blipFill>
        <p:spPr>
          <a:xfrm>
            <a:off x="229393" y="1376728"/>
            <a:ext cx="7044247" cy="4320913"/>
          </a:xfrm>
          <a:prstGeom prst="rect">
            <a:avLst/>
          </a:prstGeom>
        </p:spPr>
      </p:pic>
      <p:pic>
        <p:nvPicPr>
          <p:cNvPr id="8" name="Picture 7"/>
          <p:cNvPicPr>
            <a:picLocks noChangeAspect="1"/>
          </p:cNvPicPr>
          <p:nvPr/>
        </p:nvPicPr>
        <p:blipFill>
          <a:blip r:embed="rId7"/>
          <a:stretch>
            <a:fillRect/>
          </a:stretch>
        </p:blipFill>
        <p:spPr>
          <a:xfrm>
            <a:off x="7950768" y="4157963"/>
            <a:ext cx="1276350" cy="428625"/>
          </a:xfrm>
          <a:prstGeom prst="rect">
            <a:avLst/>
          </a:prstGeom>
        </p:spPr>
      </p:pic>
      <p:pic>
        <p:nvPicPr>
          <p:cNvPr id="9" name="Picture 8"/>
          <p:cNvPicPr>
            <a:picLocks noChangeAspect="1"/>
          </p:cNvPicPr>
          <p:nvPr/>
        </p:nvPicPr>
        <p:blipFill>
          <a:blip r:embed="rId8"/>
          <a:stretch>
            <a:fillRect/>
          </a:stretch>
        </p:blipFill>
        <p:spPr>
          <a:xfrm>
            <a:off x="9621793" y="4157964"/>
            <a:ext cx="1339723" cy="455506"/>
          </a:xfrm>
          <a:prstGeom prst="rect">
            <a:avLst/>
          </a:prstGeom>
        </p:spPr>
      </p:pic>
      <p:sp>
        <p:nvSpPr>
          <p:cNvPr id="12" name="Rectangle 11"/>
          <p:cNvSpPr/>
          <p:nvPr/>
        </p:nvSpPr>
        <p:spPr>
          <a:xfrm>
            <a:off x="400105" y="6005689"/>
            <a:ext cx="7146915" cy="646331"/>
          </a:xfrm>
          <a:prstGeom prst="rect">
            <a:avLst/>
          </a:prstGeom>
        </p:spPr>
        <p:txBody>
          <a:bodyPr wrap="square">
            <a:spAutoFit/>
          </a:bodyPr>
          <a:lstStyle/>
          <a:p>
            <a:r>
              <a:rPr lang="en-US" dirty="0">
                <a:hlinkClick r:id="rId9"/>
              </a:rPr>
              <a:t>https://</a:t>
            </a:r>
            <a:r>
              <a:rPr lang="en-US" dirty="0" smtClean="0">
                <a:hlinkClick r:id="rId9"/>
              </a:rPr>
              <a:t>finance.southtexascollege.edu/businessoffice/timeclock.html</a:t>
            </a:r>
            <a:endParaRPr lang="en-US" dirty="0" smtClean="0"/>
          </a:p>
          <a:p>
            <a:endParaRPr lang="en-US" dirty="0"/>
          </a:p>
        </p:txBody>
      </p:sp>
    </p:spTree>
    <p:extLst>
      <p:ext uri="{BB962C8B-B14F-4D97-AF65-F5344CB8AC3E}">
        <p14:creationId xmlns:p14="http://schemas.microsoft.com/office/powerpoint/2010/main" val="28495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7611520" y="1709203"/>
            <a:ext cx="3095324"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your Password.  Same password as computer credentials.  Click Log On.</a:t>
            </a:r>
          </a:p>
        </p:txBody>
      </p:sp>
      <p:pic>
        <p:nvPicPr>
          <p:cNvPr id="8" name="Picture 7"/>
          <p:cNvPicPr>
            <a:picLocks noChangeAspect="1"/>
          </p:cNvPicPr>
          <p:nvPr/>
        </p:nvPicPr>
        <p:blipFill>
          <a:blip r:embed="rId6"/>
          <a:stretch>
            <a:fillRect/>
          </a:stretch>
        </p:blipFill>
        <p:spPr>
          <a:xfrm>
            <a:off x="475490" y="2269929"/>
            <a:ext cx="6048375" cy="2362200"/>
          </a:xfrm>
          <a:prstGeom prst="rect">
            <a:avLst/>
          </a:prstGeom>
        </p:spPr>
      </p:pic>
    </p:spTree>
    <p:extLst>
      <p:ext uri="{BB962C8B-B14F-4D97-AF65-F5344CB8AC3E}">
        <p14:creationId xmlns:p14="http://schemas.microsoft.com/office/powerpoint/2010/main" val="42458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6545178" y="1850062"/>
            <a:ext cx="5168767"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is confirming that you are clocking in.  Click on Continue.</a:t>
            </a:r>
          </a:p>
        </p:txBody>
      </p:sp>
      <p:pic>
        <p:nvPicPr>
          <p:cNvPr id="7" name="Picture 6"/>
          <p:cNvPicPr>
            <a:picLocks noChangeAspect="1"/>
          </p:cNvPicPr>
          <p:nvPr/>
        </p:nvPicPr>
        <p:blipFill>
          <a:blip r:embed="rId6"/>
          <a:stretch>
            <a:fillRect/>
          </a:stretch>
        </p:blipFill>
        <p:spPr>
          <a:xfrm>
            <a:off x="619152" y="1713851"/>
            <a:ext cx="5574246" cy="4010075"/>
          </a:xfrm>
          <a:prstGeom prst="rect">
            <a:avLst/>
          </a:prstGeom>
        </p:spPr>
      </p:pic>
    </p:spTree>
    <p:extLst>
      <p:ext uri="{BB962C8B-B14F-4D97-AF65-F5344CB8AC3E}">
        <p14:creationId xmlns:p14="http://schemas.microsoft.com/office/powerpoint/2010/main" val="169082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6312109" y="1755458"/>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You will see the message indicating that the clock operation was successful.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Ok. </a:t>
            </a:r>
          </a:p>
        </p:txBody>
      </p:sp>
      <p:pic>
        <p:nvPicPr>
          <p:cNvPr id="8" name="Picture 7"/>
          <p:cNvPicPr>
            <a:picLocks noChangeAspect="1"/>
          </p:cNvPicPr>
          <p:nvPr/>
        </p:nvPicPr>
        <p:blipFill>
          <a:blip r:embed="rId6"/>
          <a:stretch>
            <a:fillRect/>
          </a:stretch>
        </p:blipFill>
        <p:spPr>
          <a:xfrm>
            <a:off x="1560084" y="2611307"/>
            <a:ext cx="3463144" cy="2215164"/>
          </a:xfrm>
          <a:prstGeom prst="rect">
            <a:avLst/>
          </a:prstGeom>
        </p:spPr>
      </p:pic>
    </p:spTree>
    <p:extLst>
      <p:ext uri="{BB962C8B-B14F-4D97-AF65-F5344CB8AC3E}">
        <p14:creationId xmlns:p14="http://schemas.microsoft.com/office/powerpoint/2010/main" val="205827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761198" y="66301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Contents</a:t>
            </a:r>
          </a:p>
        </p:txBody>
      </p:sp>
      <p:sp>
        <p:nvSpPr>
          <p:cNvPr id="8" name="TextBox 7"/>
          <p:cNvSpPr txBox="1"/>
          <p:nvPr/>
        </p:nvSpPr>
        <p:spPr>
          <a:xfrm>
            <a:off x="761198" y="1907063"/>
            <a:ext cx="10515600" cy="4093428"/>
          </a:xfrm>
          <a:prstGeom prst="rect">
            <a:avLst/>
          </a:prstGeom>
          <a:noFill/>
        </p:spPr>
        <p:txBody>
          <a:bodyPr wrap="square" rtlCol="0">
            <a:spAutoFit/>
          </a:bodyPr>
          <a:lstStyle/>
          <a:p>
            <a:pPr marL="457200" indent="-457200">
              <a:buFont typeface="+mj-lt"/>
              <a:buAutoNum type="arabicPeriod"/>
            </a:pPr>
            <a:r>
              <a:rPr lang="en-US" sz="2000" dirty="0"/>
              <a:t>Clocking in and out operations – using the </a:t>
            </a:r>
            <a:r>
              <a:rPr lang="en-US" sz="2000" dirty="0" err="1"/>
              <a:t>Timeclock</a:t>
            </a:r>
            <a:endParaRPr lang="en-US" sz="2000" dirty="0"/>
          </a:p>
          <a:p>
            <a:pPr marL="457200" indent="-457200">
              <a:buFont typeface="+mj-lt"/>
              <a:buAutoNum type="arabicPeriod"/>
            </a:pPr>
            <a:r>
              <a:rPr lang="en-US" sz="2000" dirty="0"/>
              <a:t>Missed punches – using the </a:t>
            </a:r>
            <a:r>
              <a:rPr lang="en-US" sz="2000" dirty="0" err="1"/>
              <a:t>Timeclock</a:t>
            </a:r>
            <a:endParaRPr lang="en-US" sz="2000" dirty="0"/>
          </a:p>
          <a:p>
            <a:pPr marL="457200" indent="-457200">
              <a:buFont typeface="+mj-lt"/>
              <a:buAutoNum type="arabicPeriod"/>
            </a:pPr>
            <a:r>
              <a:rPr lang="en-US" sz="2000" dirty="0"/>
              <a:t>Messages – using the </a:t>
            </a:r>
            <a:r>
              <a:rPr lang="en-US" sz="2000" dirty="0" err="1"/>
              <a:t>Timeclock</a:t>
            </a:r>
            <a:endParaRPr lang="en-US" sz="2000" dirty="0"/>
          </a:p>
          <a:p>
            <a:pPr marL="457200" indent="-457200">
              <a:buFont typeface="+mj-lt"/>
              <a:buAutoNum type="arabicPeriod"/>
            </a:pPr>
            <a:r>
              <a:rPr lang="en-US" sz="2000" dirty="0"/>
              <a:t>Requesting Leave – using the </a:t>
            </a:r>
            <a:r>
              <a:rPr lang="en-US" sz="2000" dirty="0" err="1"/>
              <a:t>Timeclock</a:t>
            </a:r>
            <a:endParaRPr lang="en-US" sz="2000" dirty="0"/>
          </a:p>
          <a:p>
            <a:pPr marL="457200" indent="-457200">
              <a:buFont typeface="+mj-lt"/>
              <a:buAutoNum type="arabicPeriod"/>
            </a:pPr>
            <a:r>
              <a:rPr lang="en-US" sz="2000" dirty="0" smtClean="0"/>
              <a:t>Verifying </a:t>
            </a:r>
            <a:r>
              <a:rPr lang="en-US" sz="2000" dirty="0"/>
              <a:t>Time – using the </a:t>
            </a:r>
            <a:r>
              <a:rPr lang="en-US" sz="2000" dirty="0" err="1"/>
              <a:t>Timeclock</a:t>
            </a:r>
            <a:endParaRPr lang="en-US" sz="2000" dirty="0"/>
          </a:p>
          <a:p>
            <a:pPr marL="457200" indent="-457200">
              <a:buFont typeface="+mj-lt"/>
              <a:buAutoNum type="arabicPeriod"/>
            </a:pPr>
            <a:r>
              <a:rPr lang="en-US" sz="2000" dirty="0"/>
              <a:t>Clocking in and out operations – using the computer (</a:t>
            </a:r>
            <a:r>
              <a:rPr lang="en-US" sz="2000" dirty="0" err="1"/>
              <a:t>webclock</a:t>
            </a:r>
            <a:r>
              <a:rPr lang="en-US" sz="2000" dirty="0"/>
              <a:t>)</a:t>
            </a:r>
          </a:p>
          <a:p>
            <a:pPr marL="457200" indent="-457200">
              <a:buFont typeface="+mj-lt"/>
              <a:buAutoNum type="arabicPeriod"/>
            </a:pPr>
            <a:r>
              <a:rPr lang="en-US" sz="2000" dirty="0"/>
              <a:t>Missed punches – using the computer (</a:t>
            </a:r>
            <a:r>
              <a:rPr lang="en-US" sz="2000" dirty="0" err="1"/>
              <a:t>webclock</a:t>
            </a:r>
            <a:r>
              <a:rPr lang="en-US" sz="2000" dirty="0"/>
              <a:t>)</a:t>
            </a:r>
          </a:p>
          <a:p>
            <a:pPr marL="457200" indent="-457200">
              <a:buFont typeface="+mj-lt"/>
              <a:buAutoNum type="arabicPeriod"/>
            </a:pPr>
            <a:r>
              <a:rPr lang="en-US" sz="2000" dirty="0"/>
              <a:t>Requesting/approving leave using the computer (</a:t>
            </a:r>
            <a:r>
              <a:rPr lang="en-US" sz="2000" dirty="0" err="1"/>
              <a:t>webclock</a:t>
            </a:r>
            <a:r>
              <a:rPr lang="en-US" sz="2000" dirty="0" smtClean="0"/>
              <a:t>)</a:t>
            </a:r>
          </a:p>
          <a:p>
            <a:pPr marL="457200" indent="-457200">
              <a:buFont typeface="+mj-lt"/>
              <a:buAutoNum type="arabicPeriod"/>
            </a:pPr>
            <a:r>
              <a:rPr lang="en-US" sz="2000" dirty="0" smtClean="0"/>
              <a:t>Exempt Employees Only</a:t>
            </a:r>
          </a:p>
          <a:p>
            <a:pPr marL="457200" indent="-457200">
              <a:buFont typeface="+mj-lt"/>
              <a:buAutoNum type="arabicPeriod"/>
            </a:pPr>
            <a:r>
              <a:rPr lang="en-US" sz="2000" dirty="0" smtClean="0"/>
              <a:t>Time Adjustment Request Form</a:t>
            </a:r>
          </a:p>
          <a:p>
            <a:pPr marL="457200" indent="-457200">
              <a:buFont typeface="+mj-lt"/>
              <a:buAutoNum type="arabicPeriod"/>
            </a:pPr>
            <a:r>
              <a:rPr lang="en-US" sz="2000" dirty="0" smtClean="0"/>
              <a:t>Correct/Revise Punch</a:t>
            </a:r>
            <a:endParaRPr lang="en-US" sz="2000" dirty="0"/>
          </a:p>
          <a:p>
            <a:pPr marL="457200" indent="-457200">
              <a:buFont typeface="+mj-lt"/>
              <a:buAutoNum type="arabicPeriod"/>
            </a:pPr>
            <a:r>
              <a:rPr lang="en-US" sz="2000" dirty="0" smtClean="0"/>
              <a:t>Verifying </a:t>
            </a:r>
            <a:r>
              <a:rPr lang="en-US" sz="2000" dirty="0"/>
              <a:t>Time – using computer (</a:t>
            </a:r>
            <a:r>
              <a:rPr lang="en-US" sz="2000" dirty="0" err="1"/>
              <a:t>webclock</a:t>
            </a:r>
            <a:r>
              <a:rPr lang="en-US" sz="2000" dirty="0"/>
              <a:t>)</a:t>
            </a:r>
          </a:p>
          <a:p>
            <a:pPr marL="457200" indent="-457200">
              <a:buFont typeface="+mj-lt"/>
              <a:buAutoNum type="arabicPeriod"/>
            </a:pPr>
            <a:r>
              <a:rPr lang="en-US" sz="2000" dirty="0"/>
              <a:t>Best </a:t>
            </a:r>
            <a:r>
              <a:rPr lang="en-US" sz="2000" dirty="0" smtClean="0"/>
              <a:t>Practices</a:t>
            </a:r>
            <a:endParaRPr lang="en-US" sz="2000" dirty="0"/>
          </a:p>
        </p:txBody>
      </p:sp>
    </p:spTree>
    <p:extLst>
      <p:ext uri="{BB962C8B-B14F-4D97-AF65-F5344CB8AC3E}">
        <p14:creationId xmlns:p14="http://schemas.microsoft.com/office/powerpoint/2010/main" val="9011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55794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920565" y="1736229"/>
            <a:ext cx="4308107"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you get this message, this means you missed a punch and you cannot perform any other actions until it is corrected.</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Continue.</a:t>
            </a:r>
          </a:p>
        </p:txBody>
      </p:sp>
      <p:pic>
        <p:nvPicPr>
          <p:cNvPr id="7" name="Picture 6"/>
          <p:cNvPicPr>
            <a:picLocks noChangeAspect="1"/>
          </p:cNvPicPr>
          <p:nvPr/>
        </p:nvPicPr>
        <p:blipFill>
          <a:blip r:embed="rId6"/>
          <a:stretch>
            <a:fillRect/>
          </a:stretch>
        </p:blipFill>
        <p:spPr>
          <a:xfrm>
            <a:off x="471638" y="1450015"/>
            <a:ext cx="6303995" cy="4310080"/>
          </a:xfrm>
          <a:prstGeom prst="rect">
            <a:avLst/>
          </a:prstGeom>
        </p:spPr>
      </p:pic>
    </p:spTree>
    <p:extLst>
      <p:ext uri="{BB962C8B-B14F-4D97-AF65-F5344CB8AC3E}">
        <p14:creationId xmlns:p14="http://schemas.microsoft.com/office/powerpoint/2010/main" val="33957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648993" y="1813209"/>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screen is asking if you want to enter missed out punch manually.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Continue.</a:t>
            </a:r>
          </a:p>
        </p:txBody>
      </p:sp>
      <p:pic>
        <p:nvPicPr>
          <p:cNvPr id="11" name="Picture 10"/>
          <p:cNvPicPr>
            <a:picLocks noChangeAspect="1"/>
          </p:cNvPicPr>
          <p:nvPr/>
        </p:nvPicPr>
        <p:blipFill>
          <a:blip r:embed="rId6"/>
          <a:stretch>
            <a:fillRect/>
          </a:stretch>
        </p:blipFill>
        <p:spPr>
          <a:xfrm>
            <a:off x="619152" y="1617955"/>
            <a:ext cx="5834345" cy="4281087"/>
          </a:xfrm>
          <a:prstGeom prst="rect">
            <a:avLst/>
          </a:prstGeom>
        </p:spPr>
      </p:pic>
    </p:spTree>
    <p:extLst>
      <p:ext uri="{BB962C8B-B14F-4D97-AF65-F5344CB8AC3E}">
        <p14:creationId xmlns:p14="http://schemas.microsoft.com/office/powerpoint/2010/main" val="3120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523865" y="2425566"/>
            <a:ext cx="4829935" cy="244190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Verify or enter date and time of missed punch.  Enter a Note, this is required.</a:t>
            </a:r>
          </a:p>
        </p:txBody>
      </p:sp>
      <p:pic>
        <p:nvPicPr>
          <p:cNvPr id="8" name="Picture 7"/>
          <p:cNvPicPr>
            <a:picLocks noChangeAspect="1"/>
          </p:cNvPicPr>
          <p:nvPr/>
        </p:nvPicPr>
        <p:blipFill>
          <a:blip r:embed="rId6"/>
          <a:stretch>
            <a:fillRect/>
          </a:stretch>
        </p:blipFill>
        <p:spPr>
          <a:xfrm>
            <a:off x="619152" y="1428474"/>
            <a:ext cx="5650506" cy="4199114"/>
          </a:xfrm>
          <a:prstGeom prst="rect">
            <a:avLst/>
          </a:prstGeom>
        </p:spPr>
      </p:pic>
    </p:spTree>
    <p:extLst>
      <p:ext uri="{BB962C8B-B14F-4D97-AF65-F5344CB8AC3E}">
        <p14:creationId xmlns:p14="http://schemas.microsoft.com/office/powerpoint/2010/main" val="266022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Summary screen.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Verify date, time, and action.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correct, click Continue.</a:t>
            </a:r>
          </a:p>
        </p:txBody>
      </p:sp>
      <p:pic>
        <p:nvPicPr>
          <p:cNvPr id="8" name="Picture 7"/>
          <p:cNvPicPr>
            <a:picLocks noChangeAspect="1"/>
          </p:cNvPicPr>
          <p:nvPr/>
        </p:nvPicPr>
        <p:blipFill>
          <a:blip r:embed="rId6"/>
          <a:stretch>
            <a:fillRect/>
          </a:stretch>
        </p:blipFill>
        <p:spPr>
          <a:xfrm>
            <a:off x="838200" y="1734803"/>
            <a:ext cx="5693544" cy="4122274"/>
          </a:xfrm>
          <a:prstGeom prst="rect">
            <a:avLst/>
          </a:prstGeom>
        </p:spPr>
      </p:pic>
    </p:spTree>
    <p:extLst>
      <p:ext uri="{BB962C8B-B14F-4D97-AF65-F5344CB8AC3E}">
        <p14:creationId xmlns:p14="http://schemas.microsoft.com/office/powerpoint/2010/main" val="37616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You should get Clock operation successful message which means you were able to both correct the missing out punch and clock yourself in with this operation.</a:t>
            </a:r>
          </a:p>
        </p:txBody>
      </p:sp>
      <p:pic>
        <p:nvPicPr>
          <p:cNvPr id="7" name="Picture 6"/>
          <p:cNvPicPr>
            <a:picLocks noChangeAspect="1"/>
          </p:cNvPicPr>
          <p:nvPr/>
        </p:nvPicPr>
        <p:blipFill>
          <a:blip r:embed="rId6"/>
          <a:stretch>
            <a:fillRect/>
          </a:stretch>
        </p:blipFill>
        <p:spPr>
          <a:xfrm>
            <a:off x="1589011" y="2550916"/>
            <a:ext cx="3171072" cy="1867080"/>
          </a:xfrm>
          <a:prstGeom prst="rect">
            <a:avLst/>
          </a:prstGeom>
        </p:spPr>
      </p:pic>
    </p:spTree>
    <p:extLst>
      <p:ext uri="{BB962C8B-B14F-4D97-AF65-F5344CB8AC3E}">
        <p14:creationId xmlns:p14="http://schemas.microsoft.com/office/powerpoint/2010/main" val="42004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pic>
        <p:nvPicPr>
          <p:cNvPr id="9" name="Picture 8"/>
          <p:cNvPicPr>
            <a:picLocks noChangeAspect="1"/>
          </p:cNvPicPr>
          <p:nvPr/>
        </p:nvPicPr>
        <p:blipFill>
          <a:blip r:embed="rId6"/>
          <a:stretch>
            <a:fillRect/>
          </a:stretch>
        </p:blipFill>
        <p:spPr>
          <a:xfrm>
            <a:off x="1207187" y="1934347"/>
            <a:ext cx="4474274" cy="4065872"/>
          </a:xfrm>
          <a:prstGeom prst="rect">
            <a:avLst/>
          </a:prstGeom>
        </p:spPr>
      </p:pic>
      <p:sp>
        <p:nvSpPr>
          <p:cNvPr id="11" name="Text Box 2"/>
          <p:cNvSpPr txBox="1">
            <a:spLocks noChangeArrowheads="1"/>
          </p:cNvSpPr>
          <p:nvPr/>
        </p:nvSpPr>
        <p:spPr bwMode="auto">
          <a:xfrm>
            <a:off x="6632077" y="2099410"/>
            <a:ext cx="4074767" cy="3735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Now, you’re supervisor will log in and view leave requests pending approval.</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Supervisors use a different log in than employees use, for viewing employee information.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Supervisors will log in using same credentials as computer credentials.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8" name="Rectangle 7"/>
          <p:cNvSpPr/>
          <p:nvPr/>
        </p:nvSpPr>
        <p:spPr>
          <a:xfrm>
            <a:off x="400105" y="6000219"/>
            <a:ext cx="7340958" cy="646331"/>
          </a:xfrm>
          <a:prstGeom prst="rect">
            <a:avLst/>
          </a:prstGeom>
        </p:spPr>
        <p:txBody>
          <a:bodyPr wrap="square">
            <a:spAutoFit/>
          </a:bodyPr>
          <a:lstStyle/>
          <a:p>
            <a:r>
              <a:rPr lang="en-US" dirty="0">
                <a:hlinkClick r:id="rId7"/>
              </a:rPr>
              <a:t>https://timeclock.southtexascollege.edu/app/manager/#/</a:t>
            </a:r>
            <a:r>
              <a:rPr lang="en-US" dirty="0" smtClean="0">
                <a:hlinkClick r:id="rId7"/>
              </a:rPr>
              <a:t>ManagerLogOn</a:t>
            </a:r>
            <a:endParaRPr lang="en-US" dirty="0" smtClean="0"/>
          </a:p>
          <a:p>
            <a:endParaRPr lang="en-US" dirty="0"/>
          </a:p>
        </p:txBody>
      </p:sp>
    </p:spTree>
    <p:extLst>
      <p:ext uri="{BB962C8B-B14F-4D97-AF65-F5344CB8AC3E}">
        <p14:creationId xmlns:p14="http://schemas.microsoft.com/office/powerpoint/2010/main" val="9979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pic>
        <p:nvPicPr>
          <p:cNvPr id="7" name="Picture 6"/>
          <p:cNvPicPr>
            <a:picLocks noChangeAspect="1"/>
          </p:cNvPicPr>
          <p:nvPr/>
        </p:nvPicPr>
        <p:blipFill>
          <a:blip r:embed="rId6"/>
          <a:stretch>
            <a:fillRect/>
          </a:stretch>
        </p:blipFill>
        <p:spPr>
          <a:xfrm>
            <a:off x="838200" y="1881527"/>
            <a:ext cx="5678405" cy="2515193"/>
          </a:xfrm>
          <a:prstGeom prst="rect">
            <a:avLst/>
          </a:prstGeom>
        </p:spPr>
      </p:pic>
      <p:sp>
        <p:nvSpPr>
          <p:cNvPr id="10" name="Text Box 2"/>
          <p:cNvSpPr txBox="1">
            <a:spLocks noChangeArrowheads="1"/>
          </p:cNvSpPr>
          <p:nvPr/>
        </p:nvSpPr>
        <p:spPr bwMode="auto">
          <a:xfrm>
            <a:off x="7488455" y="2222121"/>
            <a:ext cx="3715351" cy="3735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supervisors log in, they will arrive at “My Dashboard”.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Under MISSED PUNCHES, they will see all revised/missing punches that need review and approval.</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Jump to Group Hours.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568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sp>
        <p:nvSpPr>
          <p:cNvPr id="10" name="Text Box 2"/>
          <p:cNvSpPr txBox="1">
            <a:spLocks noChangeArrowheads="1"/>
          </p:cNvSpPr>
          <p:nvPr/>
        </p:nvSpPr>
        <p:spPr bwMode="auto">
          <a:xfrm>
            <a:off x="7353701" y="2305039"/>
            <a:ext cx="3715351" cy="3735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the Exception Filter</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838200" y="2305039"/>
            <a:ext cx="5935016" cy="3200762"/>
          </a:xfrm>
          <a:prstGeom prst="rect">
            <a:avLst/>
          </a:prstGeom>
        </p:spPr>
      </p:pic>
    </p:spTree>
    <p:extLst>
      <p:ext uri="{BB962C8B-B14F-4D97-AF65-F5344CB8AC3E}">
        <p14:creationId xmlns:p14="http://schemas.microsoft.com/office/powerpoint/2010/main" val="12983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sp>
        <p:nvSpPr>
          <p:cNvPr id="10" name="Text Box 2"/>
          <p:cNvSpPr txBox="1">
            <a:spLocks noChangeArrowheads="1"/>
          </p:cNvSpPr>
          <p:nvPr/>
        </p:nvSpPr>
        <p:spPr bwMode="auto">
          <a:xfrm>
            <a:off x="6991493" y="2439519"/>
            <a:ext cx="3715351" cy="3735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There are many Exceptions for filtering.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For this example, we are isolating Missed Punches.</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Filter.</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1386037" y="2089136"/>
            <a:ext cx="4416275" cy="4162773"/>
          </a:xfrm>
          <a:prstGeom prst="rect">
            <a:avLst/>
          </a:prstGeom>
        </p:spPr>
      </p:pic>
    </p:spTree>
    <p:extLst>
      <p:ext uri="{BB962C8B-B14F-4D97-AF65-F5344CB8AC3E}">
        <p14:creationId xmlns:p14="http://schemas.microsoft.com/office/powerpoint/2010/main" val="26743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sp>
        <p:nvSpPr>
          <p:cNvPr id="10" name="Text Box 2"/>
          <p:cNvSpPr txBox="1">
            <a:spLocks noChangeArrowheads="1"/>
          </p:cNvSpPr>
          <p:nvPr/>
        </p:nvSpPr>
        <p:spPr bwMode="auto">
          <a:xfrm>
            <a:off x="8599313" y="2185660"/>
            <a:ext cx="3329538" cy="2762966"/>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punch that was just added by employee is showing.</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400105" y="1158252"/>
            <a:ext cx="7829495" cy="4817782"/>
          </a:xfrm>
          <a:prstGeom prst="rect">
            <a:avLst/>
          </a:prstGeom>
        </p:spPr>
      </p:pic>
    </p:spTree>
    <p:extLst>
      <p:ext uri="{BB962C8B-B14F-4D97-AF65-F5344CB8AC3E}">
        <p14:creationId xmlns:p14="http://schemas.microsoft.com/office/powerpoint/2010/main" val="198475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p:txBody>
      </p:sp>
      <p:pic>
        <p:nvPicPr>
          <p:cNvPr id="7" name="Picture 6"/>
          <p:cNvPicPr>
            <a:picLocks noChangeAspect="1"/>
          </p:cNvPicPr>
          <p:nvPr/>
        </p:nvPicPr>
        <p:blipFill>
          <a:blip r:embed="rId6"/>
          <a:stretch>
            <a:fillRect/>
          </a:stretch>
        </p:blipFill>
        <p:spPr>
          <a:xfrm>
            <a:off x="382444" y="1771096"/>
            <a:ext cx="6141421" cy="3737652"/>
          </a:xfrm>
          <a:prstGeom prst="rect">
            <a:avLst/>
          </a:prstGeom>
        </p:spPr>
      </p:pic>
      <p:sp>
        <p:nvSpPr>
          <p:cNvPr id="10" name="Text Box 2"/>
          <p:cNvSpPr txBox="1">
            <a:spLocks noChangeArrowheads="1"/>
          </p:cNvSpPr>
          <p:nvPr/>
        </p:nvSpPr>
        <p:spPr bwMode="auto">
          <a:xfrm>
            <a:off x="6620117" y="1697707"/>
            <a:ext cx="4829935" cy="373765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Using the touchscreen keypad, enter your Employee </a:t>
            </a:r>
            <a:r>
              <a:rPr lang="en-US" sz="2000" dirty="0">
                <a:latin typeface="Ebrima" panose="02000000000000000000" pitchFamily="2" charset="0"/>
                <a:ea typeface="Ebrima" panose="02000000000000000000" pitchFamily="2" charset="0"/>
                <a:cs typeface="Ebrima" panose="02000000000000000000" pitchFamily="2" charset="0"/>
              </a:rPr>
              <a:t>A#, not including the leading </a:t>
            </a:r>
            <a:r>
              <a:rPr lang="en-US" sz="2000" dirty="0" err="1">
                <a:latin typeface="Ebrima" panose="02000000000000000000" pitchFamily="2" charset="0"/>
                <a:ea typeface="Ebrima" panose="02000000000000000000" pitchFamily="2" charset="0"/>
                <a:cs typeface="Ebrima" panose="02000000000000000000" pitchFamily="2" charset="0"/>
              </a:rPr>
              <a:t>zeros</a:t>
            </a:r>
            <a:r>
              <a:rPr lang="en-US" sz="2000" dirty="0">
                <a:latin typeface="Ebrima" panose="02000000000000000000" pitchFamily="2" charset="0"/>
                <a:ea typeface="Ebrima" panose="02000000000000000000" pitchFamily="2" charset="0"/>
                <a:cs typeface="Ebrima" panose="02000000000000000000" pitchFamily="2" charset="0"/>
              </a:rPr>
              <a:t>.</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Press </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pic>
        <p:nvPicPr>
          <p:cNvPr id="12" name="Picture 11"/>
          <p:cNvPicPr>
            <a:picLocks noChangeAspect="1"/>
          </p:cNvPicPr>
          <p:nvPr/>
        </p:nvPicPr>
        <p:blipFill>
          <a:blip r:embed="rId7"/>
          <a:stretch>
            <a:fillRect/>
          </a:stretch>
        </p:blipFill>
        <p:spPr>
          <a:xfrm>
            <a:off x="8929207" y="4161856"/>
            <a:ext cx="927654" cy="321111"/>
          </a:xfrm>
          <a:prstGeom prst="rect">
            <a:avLst/>
          </a:prstGeom>
        </p:spPr>
      </p:pic>
    </p:spTree>
    <p:extLst>
      <p:ext uri="{BB962C8B-B14F-4D97-AF65-F5344CB8AC3E}">
        <p14:creationId xmlns:p14="http://schemas.microsoft.com/office/powerpoint/2010/main" val="13365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sp>
        <p:nvSpPr>
          <p:cNvPr id="10" name="Text Box 2"/>
          <p:cNvSpPr txBox="1">
            <a:spLocks noChangeArrowheads="1"/>
          </p:cNvSpPr>
          <p:nvPr/>
        </p:nvSpPr>
        <p:spPr bwMode="auto">
          <a:xfrm>
            <a:off x="8307217" y="2272287"/>
            <a:ext cx="3329538" cy="2762966"/>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Notes for more detail on this occurrence.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946149" y="2099310"/>
            <a:ext cx="6900645" cy="3858728"/>
          </a:xfrm>
          <a:prstGeom prst="rect">
            <a:avLst/>
          </a:prstGeom>
        </p:spPr>
      </p:pic>
    </p:spTree>
    <p:extLst>
      <p:ext uri="{BB962C8B-B14F-4D97-AF65-F5344CB8AC3E}">
        <p14:creationId xmlns:p14="http://schemas.microsoft.com/office/powerpoint/2010/main" val="27712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sp>
        <p:nvSpPr>
          <p:cNvPr id="10" name="Text Box 2"/>
          <p:cNvSpPr txBox="1">
            <a:spLocks noChangeArrowheads="1"/>
          </p:cNvSpPr>
          <p:nvPr/>
        </p:nvSpPr>
        <p:spPr bwMode="auto">
          <a:xfrm>
            <a:off x="8307216" y="1881527"/>
            <a:ext cx="3656985" cy="374944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approved, click on the left box to isolate that activity.  Click on Manage Exceptions, click under Approve column for Missed Punches.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Apply.</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not approved, review with employee and have correct information in the system for approval.</a:t>
            </a:r>
          </a:p>
        </p:txBody>
      </p:sp>
      <p:pic>
        <p:nvPicPr>
          <p:cNvPr id="7" name="Picture 6"/>
          <p:cNvPicPr>
            <a:picLocks noChangeAspect="1"/>
          </p:cNvPicPr>
          <p:nvPr/>
        </p:nvPicPr>
        <p:blipFill>
          <a:blip r:embed="rId6"/>
          <a:stretch>
            <a:fillRect/>
          </a:stretch>
        </p:blipFill>
        <p:spPr>
          <a:xfrm>
            <a:off x="761198" y="2054513"/>
            <a:ext cx="7123309" cy="4001767"/>
          </a:xfrm>
          <a:prstGeom prst="rect">
            <a:avLst/>
          </a:prstGeom>
        </p:spPr>
      </p:pic>
    </p:spTree>
    <p:extLst>
      <p:ext uri="{BB962C8B-B14F-4D97-AF65-F5344CB8AC3E}">
        <p14:creationId xmlns:p14="http://schemas.microsoft.com/office/powerpoint/2010/main" val="9444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Correcting/Missing punches using Computer – Supervisor Role</a:t>
            </a:r>
          </a:p>
        </p:txBody>
      </p:sp>
      <p:sp>
        <p:nvSpPr>
          <p:cNvPr id="10" name="Text Box 2"/>
          <p:cNvSpPr txBox="1">
            <a:spLocks noChangeArrowheads="1"/>
          </p:cNvSpPr>
          <p:nvPr/>
        </p:nvSpPr>
        <p:spPr bwMode="auto">
          <a:xfrm>
            <a:off x="8307217" y="2272287"/>
            <a:ext cx="3329538" cy="2762966"/>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supervisor returns to Home Page, the Missed Punches have been resolved. Nothing pending for review and approval.</a:t>
            </a:r>
          </a:p>
        </p:txBody>
      </p:sp>
      <p:pic>
        <p:nvPicPr>
          <p:cNvPr id="7" name="Picture 6"/>
          <p:cNvPicPr>
            <a:picLocks noChangeAspect="1"/>
          </p:cNvPicPr>
          <p:nvPr/>
        </p:nvPicPr>
        <p:blipFill>
          <a:blip r:embed="rId6"/>
          <a:stretch>
            <a:fillRect/>
          </a:stretch>
        </p:blipFill>
        <p:spPr>
          <a:xfrm>
            <a:off x="400105" y="2187130"/>
            <a:ext cx="7572685" cy="2203460"/>
          </a:xfrm>
          <a:prstGeom prst="rect">
            <a:avLst/>
          </a:prstGeom>
        </p:spPr>
      </p:pic>
    </p:spTree>
    <p:extLst>
      <p:ext uri="{BB962C8B-B14F-4D97-AF65-F5344CB8AC3E}">
        <p14:creationId xmlns:p14="http://schemas.microsoft.com/office/powerpoint/2010/main" val="12751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Computer-Employee</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745" y="3491221"/>
            <a:ext cx="242846" cy="227668"/>
          </a:xfrm>
          <a:prstGeom prst="rect">
            <a:avLst/>
          </a:prstGeom>
        </p:spPr>
      </p:pic>
      <p:pic>
        <p:nvPicPr>
          <p:cNvPr id="7" name="Picture 6"/>
          <p:cNvPicPr>
            <a:picLocks noChangeAspect="1"/>
          </p:cNvPicPr>
          <p:nvPr/>
        </p:nvPicPr>
        <p:blipFill>
          <a:blip r:embed="rId7"/>
          <a:stretch>
            <a:fillRect/>
          </a:stretch>
        </p:blipFill>
        <p:spPr>
          <a:xfrm>
            <a:off x="1010652" y="1596649"/>
            <a:ext cx="9947458" cy="3527018"/>
          </a:xfrm>
          <a:prstGeom prst="rect">
            <a:avLst/>
          </a:prstGeom>
        </p:spPr>
      </p:pic>
      <p:sp>
        <p:nvSpPr>
          <p:cNvPr id="11" name="Text Box 2"/>
          <p:cNvSpPr txBox="1">
            <a:spLocks noChangeArrowheads="1"/>
          </p:cNvSpPr>
          <p:nvPr/>
        </p:nvSpPr>
        <p:spPr bwMode="auto">
          <a:xfrm>
            <a:off x="1629886" y="5352776"/>
            <a:ext cx="6248859" cy="94656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Requests, calendar will appear.  You can either double click the day you want to request leave for or click on green +Add.</a:t>
            </a:r>
          </a:p>
        </p:txBody>
      </p:sp>
    </p:spTree>
    <p:extLst>
      <p:ext uri="{BB962C8B-B14F-4D97-AF65-F5344CB8AC3E}">
        <p14:creationId xmlns:p14="http://schemas.microsoft.com/office/powerpoint/2010/main" val="31553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Computer-Employee</a:t>
            </a:r>
          </a:p>
        </p:txBody>
      </p:sp>
      <p:pic>
        <p:nvPicPr>
          <p:cNvPr id="9" name="Picture 8"/>
          <p:cNvPicPr>
            <a:picLocks noChangeAspect="1"/>
          </p:cNvPicPr>
          <p:nvPr/>
        </p:nvPicPr>
        <p:blipFill>
          <a:blip r:embed="rId6"/>
          <a:stretch>
            <a:fillRect/>
          </a:stretch>
        </p:blipFill>
        <p:spPr>
          <a:xfrm>
            <a:off x="1066427" y="1606274"/>
            <a:ext cx="5441254" cy="4414437"/>
          </a:xfrm>
          <a:prstGeom prst="rect">
            <a:avLst/>
          </a:prstGeom>
        </p:spPr>
      </p:pic>
      <p:sp>
        <p:nvSpPr>
          <p:cNvPr id="8" name="Text Box 2"/>
          <p:cNvSpPr txBox="1">
            <a:spLocks noChangeArrowheads="1"/>
          </p:cNvSpPr>
          <p:nvPr/>
        </p:nvSpPr>
        <p:spPr bwMode="auto">
          <a:xfrm>
            <a:off x="7116538" y="1935402"/>
            <a:ext cx="4456309" cy="3531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date of requested leave, start time (typically 8 am if full day), number of hours for leave, (typically 8 if full day), number of days, then choose a leave code from drop down. Enter a brief description.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Be sure to choose the correct leave code, as you are responsible for your leave requests.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2533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Computer-Employee</a:t>
            </a:r>
          </a:p>
        </p:txBody>
      </p:sp>
      <p:pic>
        <p:nvPicPr>
          <p:cNvPr id="7" name="Picture 6"/>
          <p:cNvPicPr>
            <a:picLocks noChangeAspect="1"/>
          </p:cNvPicPr>
          <p:nvPr/>
        </p:nvPicPr>
        <p:blipFill>
          <a:blip r:embed="rId6"/>
          <a:stretch>
            <a:fillRect/>
          </a:stretch>
        </p:blipFill>
        <p:spPr>
          <a:xfrm>
            <a:off x="1638903" y="1430755"/>
            <a:ext cx="7740213" cy="4450281"/>
          </a:xfrm>
          <a:prstGeom prst="rect">
            <a:avLst/>
          </a:prstGeom>
        </p:spPr>
      </p:pic>
    </p:spTree>
    <p:extLst>
      <p:ext uri="{BB962C8B-B14F-4D97-AF65-F5344CB8AC3E}">
        <p14:creationId xmlns:p14="http://schemas.microsoft.com/office/powerpoint/2010/main" val="36258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a:t>
            </a:r>
            <a:r>
              <a:rPr lang="en-US" sz="4400" u="sng" dirty="0" smtClean="0">
                <a:effectLst>
                  <a:outerShdw blurRad="38100" dist="38100" dir="2700000" algn="tl">
                    <a:srgbClr val="000000">
                      <a:alpha val="43137"/>
                    </a:srgbClr>
                  </a:outerShdw>
                </a:effectLst>
              </a:rPr>
              <a:t>Future Leave-Employee</a:t>
            </a:r>
            <a:endParaRPr lang="en-US" sz="4400" u="sng" dirty="0">
              <a:effectLst>
                <a:outerShdw blurRad="38100" dist="38100" dir="2700000" algn="tl">
                  <a:srgbClr val="000000">
                    <a:alpha val="43137"/>
                  </a:srgbClr>
                </a:outerShdw>
              </a:effectLst>
            </a:endParaRPr>
          </a:p>
        </p:txBody>
      </p:sp>
      <p:sp>
        <p:nvSpPr>
          <p:cNvPr id="8" name="TextBox 7"/>
          <p:cNvSpPr txBox="1"/>
          <p:nvPr/>
        </p:nvSpPr>
        <p:spPr>
          <a:xfrm>
            <a:off x="400105" y="1905000"/>
            <a:ext cx="11245795"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Example:  In month of February, an employee wants to request Vacation Leave for June.  However, they haven’t accrued enough leave as of February to request the amount of vacation they want to take in June.  Since TCP is linked to Banner, employees are unable to request leave based on future leave earnings.</a:t>
            </a:r>
          </a:p>
          <a:p>
            <a:pPr marL="285750" indent="-285750">
              <a:buFont typeface="Arial" panose="020B0604020202020204" pitchFamily="34" charset="0"/>
              <a:buChar char="•"/>
            </a:pPr>
            <a:r>
              <a:rPr lang="en-US" sz="2800" dirty="0" smtClean="0"/>
              <a:t>The employee will notify the supervisor that they are requesting leave in June, the supervisor will input into TCP and have those days locked for them as vacation.</a:t>
            </a:r>
            <a:endParaRPr lang="en-US" sz="2800" dirty="0"/>
          </a:p>
        </p:txBody>
      </p:sp>
    </p:spTree>
    <p:extLst>
      <p:ext uri="{BB962C8B-B14F-4D97-AF65-F5344CB8AC3E}">
        <p14:creationId xmlns:p14="http://schemas.microsoft.com/office/powerpoint/2010/main" val="120591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Exempt Employees ONLY</a:t>
            </a:r>
          </a:p>
        </p:txBody>
      </p:sp>
      <p:sp>
        <p:nvSpPr>
          <p:cNvPr id="10" name="Content Placeholder 9"/>
          <p:cNvSpPr>
            <a:spLocks noGrp="1"/>
          </p:cNvSpPr>
          <p:nvPr>
            <p:ph sz="half" idx="2"/>
          </p:nvPr>
        </p:nvSpPr>
        <p:spPr/>
        <p:txBody>
          <a:bodyPr/>
          <a:lstStyle/>
          <a:p>
            <a:r>
              <a:rPr lang="en-US" dirty="0"/>
              <a:t>If you are an EXEMPT employee and if you are out of the office for a PARTIAL DAY- (Less than 8 hours)</a:t>
            </a:r>
          </a:p>
          <a:p>
            <a:r>
              <a:rPr lang="en-US" dirty="0"/>
              <a:t>Report the absence using the </a:t>
            </a:r>
            <a:r>
              <a:rPr lang="en-US" dirty="0">
                <a:solidFill>
                  <a:srgbClr val="00B0F0"/>
                </a:solidFill>
              </a:rPr>
              <a:t>Exempt-Paid Leave code</a:t>
            </a:r>
          </a:p>
          <a:p>
            <a:r>
              <a:rPr lang="en-US" dirty="0"/>
              <a:t>Select the REQUEST Tab</a:t>
            </a:r>
          </a:p>
        </p:txBody>
      </p:sp>
      <p:pic>
        <p:nvPicPr>
          <p:cNvPr id="11" name="Picture 10"/>
          <p:cNvPicPr>
            <a:picLocks noChangeAspect="1"/>
          </p:cNvPicPr>
          <p:nvPr/>
        </p:nvPicPr>
        <p:blipFill>
          <a:blip r:embed="rId6"/>
          <a:stretch>
            <a:fillRect/>
          </a:stretch>
        </p:blipFill>
        <p:spPr>
          <a:xfrm>
            <a:off x="158003" y="2043953"/>
            <a:ext cx="5591169" cy="3444128"/>
          </a:xfrm>
          <a:prstGeom prst="rect">
            <a:avLst/>
          </a:prstGeom>
        </p:spPr>
      </p:pic>
    </p:spTree>
    <p:extLst>
      <p:ext uri="{BB962C8B-B14F-4D97-AF65-F5344CB8AC3E}">
        <p14:creationId xmlns:p14="http://schemas.microsoft.com/office/powerpoint/2010/main" val="262581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Exempt Employees ONLY</a:t>
            </a:r>
          </a:p>
        </p:txBody>
      </p:sp>
      <p:sp>
        <p:nvSpPr>
          <p:cNvPr id="10" name="Content Placeholder 9"/>
          <p:cNvSpPr>
            <a:spLocks noGrp="1"/>
          </p:cNvSpPr>
          <p:nvPr>
            <p:ph sz="half" idx="2"/>
          </p:nvPr>
        </p:nvSpPr>
        <p:spPr>
          <a:xfrm>
            <a:off x="6400800" y="1677502"/>
            <a:ext cx="5181600" cy="4351338"/>
          </a:xfrm>
        </p:spPr>
        <p:txBody>
          <a:bodyPr/>
          <a:lstStyle/>
          <a:p>
            <a:r>
              <a:rPr lang="en-US" dirty="0"/>
              <a:t>Click on the day you want to request partial leave, enter the start time and the number of hours and use the leave code: </a:t>
            </a:r>
            <a:r>
              <a:rPr lang="en-US" dirty="0">
                <a:solidFill>
                  <a:srgbClr val="00B0F0"/>
                </a:solidFill>
              </a:rPr>
              <a:t>EXEMPT-Paid Leave </a:t>
            </a:r>
            <a:r>
              <a:rPr lang="en-US" dirty="0"/>
              <a:t>and enter a brief description and save.</a:t>
            </a:r>
          </a:p>
          <a:p>
            <a:r>
              <a:rPr lang="en-US" i="1" dirty="0"/>
              <a:t>**Keep in mind this will not be reduced from your leave its just for reporting purposes.**</a:t>
            </a:r>
          </a:p>
        </p:txBody>
      </p:sp>
      <p:pic>
        <p:nvPicPr>
          <p:cNvPr id="8" name="Picture 7"/>
          <p:cNvPicPr>
            <a:picLocks noChangeAspect="1"/>
          </p:cNvPicPr>
          <p:nvPr/>
        </p:nvPicPr>
        <p:blipFill>
          <a:blip r:embed="rId6"/>
          <a:stretch>
            <a:fillRect/>
          </a:stretch>
        </p:blipFill>
        <p:spPr>
          <a:xfrm>
            <a:off x="400105" y="1204418"/>
            <a:ext cx="6000695" cy="4824422"/>
          </a:xfrm>
          <a:prstGeom prst="rect">
            <a:avLst/>
          </a:prstGeom>
        </p:spPr>
      </p:pic>
    </p:spTree>
    <p:extLst>
      <p:ext uri="{BB962C8B-B14F-4D97-AF65-F5344CB8AC3E}">
        <p14:creationId xmlns:p14="http://schemas.microsoft.com/office/powerpoint/2010/main" val="8883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Exempt Employees ONLY</a:t>
            </a:r>
          </a:p>
        </p:txBody>
      </p:sp>
      <p:sp>
        <p:nvSpPr>
          <p:cNvPr id="10" name="Content Placeholder 9"/>
          <p:cNvSpPr>
            <a:spLocks noGrp="1"/>
          </p:cNvSpPr>
          <p:nvPr>
            <p:ph sz="half" idx="2"/>
          </p:nvPr>
        </p:nvSpPr>
        <p:spPr>
          <a:xfrm>
            <a:off x="6391247" y="2467704"/>
            <a:ext cx="5181600" cy="1993545"/>
          </a:xfrm>
        </p:spPr>
        <p:txBody>
          <a:bodyPr/>
          <a:lstStyle/>
          <a:p>
            <a:r>
              <a:rPr lang="en-US" dirty="0"/>
              <a:t>Your absence request is now reflecting in your timecard and will be forwarded to your supervisor for approval.</a:t>
            </a:r>
            <a:endParaRPr lang="en-US" i="1" dirty="0"/>
          </a:p>
        </p:txBody>
      </p:sp>
      <p:pic>
        <p:nvPicPr>
          <p:cNvPr id="7" name="Picture 6"/>
          <p:cNvPicPr>
            <a:picLocks noChangeAspect="1"/>
          </p:cNvPicPr>
          <p:nvPr/>
        </p:nvPicPr>
        <p:blipFill>
          <a:blip r:embed="rId6"/>
          <a:stretch>
            <a:fillRect/>
          </a:stretch>
        </p:blipFill>
        <p:spPr>
          <a:xfrm>
            <a:off x="424999" y="1833843"/>
            <a:ext cx="5671001" cy="2899521"/>
          </a:xfrm>
          <a:prstGeom prst="rect">
            <a:avLst/>
          </a:prstGeom>
        </p:spPr>
      </p:pic>
    </p:spTree>
    <p:extLst>
      <p:ext uri="{BB962C8B-B14F-4D97-AF65-F5344CB8AC3E}">
        <p14:creationId xmlns:p14="http://schemas.microsoft.com/office/powerpoint/2010/main" val="28726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p:txBody>
      </p:sp>
      <p:sp>
        <p:nvSpPr>
          <p:cNvPr id="10" name="Text Box 2"/>
          <p:cNvSpPr txBox="1">
            <a:spLocks noChangeArrowheads="1"/>
          </p:cNvSpPr>
          <p:nvPr/>
        </p:nvSpPr>
        <p:spPr bwMode="auto">
          <a:xfrm>
            <a:off x="7653826" y="1617507"/>
            <a:ext cx="4455369" cy="373765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Place your finger on the fingerprint scanner.</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2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29" y="1510021"/>
            <a:ext cx="7490197" cy="414080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Down Arrow 10"/>
          <p:cNvSpPr/>
          <p:nvPr/>
        </p:nvSpPr>
        <p:spPr>
          <a:xfrm rot="8808404">
            <a:off x="6668380" y="3919118"/>
            <a:ext cx="956802" cy="1651342"/>
          </a:xfrm>
          <a:prstGeom prst="downArrow">
            <a:avLst/>
          </a:prstGeom>
          <a:solidFill>
            <a:srgbClr val="F076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272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619152" y="597595"/>
            <a:ext cx="11055417"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Computer-Supervisor Role</a:t>
            </a:r>
          </a:p>
        </p:txBody>
      </p:sp>
      <p:pic>
        <p:nvPicPr>
          <p:cNvPr id="8" name="Picture 7"/>
          <p:cNvPicPr>
            <a:picLocks noChangeAspect="1"/>
          </p:cNvPicPr>
          <p:nvPr/>
        </p:nvPicPr>
        <p:blipFill>
          <a:blip r:embed="rId6"/>
          <a:stretch>
            <a:fillRect/>
          </a:stretch>
        </p:blipFill>
        <p:spPr>
          <a:xfrm>
            <a:off x="1207187" y="1631769"/>
            <a:ext cx="4474274" cy="4065872"/>
          </a:xfrm>
          <a:prstGeom prst="rect">
            <a:avLst/>
          </a:prstGeom>
        </p:spPr>
      </p:pic>
      <p:sp>
        <p:nvSpPr>
          <p:cNvPr id="9" name="Text Box 2"/>
          <p:cNvSpPr txBox="1">
            <a:spLocks noChangeArrowheads="1"/>
          </p:cNvSpPr>
          <p:nvPr/>
        </p:nvSpPr>
        <p:spPr bwMode="auto">
          <a:xfrm>
            <a:off x="6564700" y="1922248"/>
            <a:ext cx="4074767" cy="3735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Now, you’re supervisor will log in and view leave requests pending approval.</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**Remember to log into the supervisor link to review your employees requests.**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5146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400105" y="485296"/>
            <a:ext cx="11142044"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Computer-Supervisor Role</a:t>
            </a:r>
          </a:p>
        </p:txBody>
      </p:sp>
      <p:pic>
        <p:nvPicPr>
          <p:cNvPr id="7" name="Picture 6"/>
          <p:cNvPicPr>
            <a:picLocks noChangeAspect="1"/>
          </p:cNvPicPr>
          <p:nvPr/>
        </p:nvPicPr>
        <p:blipFill>
          <a:blip r:embed="rId6"/>
          <a:stretch>
            <a:fillRect/>
          </a:stretch>
        </p:blipFill>
        <p:spPr>
          <a:xfrm>
            <a:off x="482065" y="1454760"/>
            <a:ext cx="8041602" cy="4580280"/>
          </a:xfrm>
          <a:prstGeom prst="rect">
            <a:avLst/>
          </a:prstGeom>
        </p:spPr>
      </p:pic>
      <p:sp>
        <p:nvSpPr>
          <p:cNvPr id="8" name="Text Box 2"/>
          <p:cNvSpPr txBox="1">
            <a:spLocks noChangeArrowheads="1"/>
          </p:cNvSpPr>
          <p:nvPr/>
        </p:nvSpPr>
        <p:spPr bwMode="auto">
          <a:xfrm>
            <a:off x="8660134" y="1583156"/>
            <a:ext cx="3131761" cy="373574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supervisors log in, they will arrive at “My Dashboard”.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Under Pending Time Off Requests, they will see all pending requests.  Then they will go to Request Manager.</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266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498180" y="491279"/>
            <a:ext cx="11074667"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Computer-Supervisor Role</a:t>
            </a:r>
          </a:p>
        </p:txBody>
      </p:sp>
      <p:pic>
        <p:nvPicPr>
          <p:cNvPr id="8" name="Picture 7"/>
          <p:cNvPicPr>
            <a:picLocks noChangeAspect="1"/>
          </p:cNvPicPr>
          <p:nvPr/>
        </p:nvPicPr>
        <p:blipFill>
          <a:blip r:embed="rId6"/>
          <a:stretch>
            <a:fillRect/>
          </a:stretch>
        </p:blipFill>
        <p:spPr>
          <a:xfrm>
            <a:off x="1025496" y="1260720"/>
            <a:ext cx="8884062" cy="4591050"/>
          </a:xfrm>
          <a:prstGeom prst="rect">
            <a:avLst/>
          </a:prstGeom>
        </p:spPr>
      </p:pic>
    </p:spTree>
    <p:extLst>
      <p:ext uri="{BB962C8B-B14F-4D97-AF65-F5344CB8AC3E}">
        <p14:creationId xmlns:p14="http://schemas.microsoft.com/office/powerpoint/2010/main" val="6998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a:t>
            </a:r>
          </a:p>
        </p:txBody>
      </p:sp>
      <p:pic>
        <p:nvPicPr>
          <p:cNvPr id="9" name="Picture 8"/>
          <p:cNvPicPr>
            <a:picLocks noChangeAspect="1"/>
          </p:cNvPicPr>
          <p:nvPr/>
        </p:nvPicPr>
        <p:blipFill>
          <a:blip r:embed="rId6"/>
          <a:stretch>
            <a:fillRect/>
          </a:stretch>
        </p:blipFill>
        <p:spPr>
          <a:xfrm>
            <a:off x="934476" y="1335906"/>
            <a:ext cx="6049253" cy="4829376"/>
          </a:xfrm>
          <a:prstGeom prst="rect">
            <a:avLst/>
          </a:prstGeom>
        </p:spPr>
      </p:pic>
      <p:sp>
        <p:nvSpPr>
          <p:cNvPr id="8" name="Text Box 2"/>
          <p:cNvSpPr txBox="1">
            <a:spLocks noChangeArrowheads="1"/>
          </p:cNvSpPr>
          <p:nvPr/>
        </p:nvSpPr>
        <p:spPr bwMode="auto">
          <a:xfrm>
            <a:off x="7789171" y="1931756"/>
            <a:ext cx="3783676" cy="23920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leave request is approved, click on blue Manage button.  Then click on Approve Request.</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3507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a:t>
            </a:r>
          </a:p>
        </p:txBody>
      </p:sp>
      <p:pic>
        <p:nvPicPr>
          <p:cNvPr id="7" name="Picture 6"/>
          <p:cNvPicPr>
            <a:picLocks noChangeAspect="1"/>
          </p:cNvPicPr>
          <p:nvPr/>
        </p:nvPicPr>
        <p:blipFill>
          <a:blip r:embed="rId6"/>
          <a:stretch>
            <a:fillRect/>
          </a:stretch>
        </p:blipFill>
        <p:spPr>
          <a:xfrm>
            <a:off x="838200" y="1204418"/>
            <a:ext cx="6655727" cy="4833326"/>
          </a:xfrm>
          <a:prstGeom prst="rect">
            <a:avLst/>
          </a:prstGeom>
        </p:spPr>
      </p:pic>
      <p:sp>
        <p:nvSpPr>
          <p:cNvPr id="8" name="Text Box 2"/>
          <p:cNvSpPr txBox="1">
            <a:spLocks noChangeArrowheads="1"/>
          </p:cNvSpPr>
          <p:nvPr/>
        </p:nvSpPr>
        <p:spPr bwMode="auto">
          <a:xfrm>
            <a:off x="7856548" y="2254990"/>
            <a:ext cx="3783676" cy="23920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Once approved, the status will change from Pending to Approved.</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0937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a:t>
            </a:r>
          </a:p>
        </p:txBody>
      </p:sp>
      <p:pic>
        <p:nvPicPr>
          <p:cNvPr id="8" name="Picture 7"/>
          <p:cNvPicPr>
            <a:picLocks noChangeAspect="1"/>
          </p:cNvPicPr>
          <p:nvPr/>
        </p:nvPicPr>
        <p:blipFill>
          <a:blip r:embed="rId6"/>
          <a:stretch>
            <a:fillRect/>
          </a:stretch>
        </p:blipFill>
        <p:spPr>
          <a:xfrm>
            <a:off x="400105" y="1567728"/>
            <a:ext cx="7072092" cy="3937923"/>
          </a:xfrm>
          <a:prstGeom prst="rect">
            <a:avLst/>
          </a:prstGeom>
        </p:spPr>
      </p:pic>
      <p:sp>
        <p:nvSpPr>
          <p:cNvPr id="9" name="Text Box 2"/>
          <p:cNvSpPr txBox="1">
            <a:spLocks noChangeArrowheads="1"/>
          </p:cNvSpPr>
          <p:nvPr/>
        </p:nvSpPr>
        <p:spPr bwMode="auto">
          <a:xfrm>
            <a:off x="7856548" y="2408994"/>
            <a:ext cx="3783676" cy="23920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Now when the employee logs in and views requests, they will see that the request has been updated from Pending to Approved.</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026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7440328" y="1660787"/>
            <a:ext cx="4199896"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One document that we will continue to use is the Time Adjustment Request Form.</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form is to be completed by employees when they travel out of town and working hours need to be entered into the system by the supervisor.  Same as previous system.</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1028080" y="1748560"/>
            <a:ext cx="5893488" cy="4180602"/>
          </a:xfrm>
          <a:prstGeom prst="rect">
            <a:avLst/>
          </a:prstGeom>
        </p:spPr>
      </p:pic>
    </p:spTree>
    <p:extLst>
      <p:ext uri="{BB962C8B-B14F-4D97-AF65-F5344CB8AC3E}">
        <p14:creationId xmlns:p14="http://schemas.microsoft.com/office/powerpoint/2010/main" val="4713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7950466" y="1660787"/>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the employee submits the form to the supervisor, the supervisor will log into system and go to Hours tab, then to Individual Hours.  There you will find a list of employees. Select the employee you need to add hours for.</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486732" y="1997670"/>
            <a:ext cx="7009899" cy="2428096"/>
          </a:xfrm>
          <a:prstGeom prst="rect">
            <a:avLst/>
          </a:prstGeom>
        </p:spPr>
      </p:pic>
    </p:spTree>
    <p:extLst>
      <p:ext uri="{BB962C8B-B14F-4D97-AF65-F5344CB8AC3E}">
        <p14:creationId xmlns:p14="http://schemas.microsoft.com/office/powerpoint/2010/main" val="41671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7950466" y="1660787"/>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on green button:</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330415" y="1820435"/>
            <a:ext cx="7291239" cy="2616811"/>
          </a:xfrm>
          <a:prstGeom prst="rect">
            <a:avLst/>
          </a:prstGeom>
        </p:spPr>
      </p:pic>
      <p:pic>
        <p:nvPicPr>
          <p:cNvPr id="10" name="Picture 9"/>
          <p:cNvPicPr>
            <a:picLocks noChangeAspect="1"/>
          </p:cNvPicPr>
          <p:nvPr/>
        </p:nvPicPr>
        <p:blipFill>
          <a:blip r:embed="rId7"/>
          <a:stretch>
            <a:fillRect/>
          </a:stretch>
        </p:blipFill>
        <p:spPr>
          <a:xfrm>
            <a:off x="9114306" y="3376511"/>
            <a:ext cx="1362075" cy="352425"/>
          </a:xfrm>
          <a:prstGeom prst="rect">
            <a:avLst/>
          </a:prstGeom>
        </p:spPr>
      </p:pic>
    </p:spTree>
    <p:extLst>
      <p:ext uri="{BB962C8B-B14F-4D97-AF65-F5344CB8AC3E}">
        <p14:creationId xmlns:p14="http://schemas.microsoft.com/office/powerpoint/2010/main" val="209887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7776915" y="1852339"/>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supervisor will enter the working hours of the training and include a short note.</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Save.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1111918" y="1660787"/>
            <a:ext cx="5829300" cy="4486275"/>
          </a:xfrm>
          <a:prstGeom prst="rect">
            <a:avLst/>
          </a:prstGeom>
        </p:spPr>
      </p:pic>
    </p:spTree>
    <p:extLst>
      <p:ext uri="{BB962C8B-B14F-4D97-AF65-F5344CB8AC3E}">
        <p14:creationId xmlns:p14="http://schemas.microsoft.com/office/powerpoint/2010/main" val="15058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a:p>
            <a:pPr algn="ctr"/>
            <a:endParaRPr lang="en-US" sz="4400" u="sng" dirty="0">
              <a:effectLst>
                <a:outerShdw blurRad="38100" dist="38100" dir="2700000" algn="tl">
                  <a:srgbClr val="000000">
                    <a:alpha val="43137"/>
                  </a:srgbClr>
                </a:outerShdw>
              </a:effectLst>
            </a:endParaRPr>
          </a:p>
        </p:txBody>
      </p:sp>
      <p:pic>
        <p:nvPicPr>
          <p:cNvPr id="2050" name="Picture 2"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62" y="1719583"/>
            <a:ext cx="6145108" cy="373989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Box 2"/>
          <p:cNvSpPr txBox="1">
            <a:spLocks noChangeArrowheads="1"/>
          </p:cNvSpPr>
          <p:nvPr/>
        </p:nvSpPr>
        <p:spPr bwMode="auto">
          <a:xfrm>
            <a:off x="6973265" y="1731720"/>
            <a:ext cx="4557800" cy="3739896"/>
          </a:xfrm>
          <a:prstGeom prst="rect">
            <a:avLst/>
          </a:prstGeom>
          <a:noFill/>
          <a:ln w="9525">
            <a:no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800"/>
              </a:spcAft>
            </a:pPr>
            <a:r>
              <a:rPr lang="en-US" sz="2000" b="1" dirty="0">
                <a:effectLst/>
                <a:latin typeface="Ebrima" panose="02000000000000000000" pitchFamily="2" charset="0"/>
                <a:ea typeface="Ebrima" panose="02000000000000000000" pitchFamily="2" charset="0"/>
                <a:cs typeface="Ebrima" panose="02000000000000000000" pitchFamily="2" charset="0"/>
              </a:rPr>
              <a:t>To Clock In:</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indent="45720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Select </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b="1" dirty="0">
                <a:effectLst/>
                <a:latin typeface="Ebrima" panose="02000000000000000000" pitchFamily="2" charset="0"/>
                <a:ea typeface="Ebrima" panose="02000000000000000000" pitchFamily="2" charset="0"/>
                <a:cs typeface="Ebrima" panose="02000000000000000000" pitchFamily="2" charset="0"/>
              </a:rPr>
              <a:t>To Clock Out:</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indent="45720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Select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Only use the Clock In and Clock Out options. </a:t>
            </a:r>
          </a:p>
          <a:p>
            <a:pPr marL="0" marR="0">
              <a:lnSpc>
                <a:spcPct val="107000"/>
              </a:lnSpc>
              <a:spcBef>
                <a:spcPts val="0"/>
              </a:spcBef>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Do not clock out for breaks.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stretch>
            <a:fillRect/>
          </a:stretch>
        </p:blipFill>
        <p:spPr>
          <a:xfrm>
            <a:off x="8448414" y="2275362"/>
            <a:ext cx="2095792" cy="390580"/>
          </a:xfrm>
          <a:prstGeom prst="rect">
            <a:avLst/>
          </a:prstGeom>
        </p:spPr>
      </p:pic>
      <p:pic>
        <p:nvPicPr>
          <p:cNvPr id="14" name="Picture 13"/>
          <p:cNvPicPr>
            <a:picLocks noChangeAspect="1"/>
          </p:cNvPicPr>
          <p:nvPr/>
        </p:nvPicPr>
        <p:blipFill>
          <a:blip r:embed="rId8"/>
          <a:stretch>
            <a:fillRect/>
          </a:stretch>
        </p:blipFill>
        <p:spPr>
          <a:xfrm>
            <a:off x="8448414" y="3189425"/>
            <a:ext cx="2124371" cy="400106"/>
          </a:xfrm>
          <a:prstGeom prst="rect">
            <a:avLst/>
          </a:prstGeom>
        </p:spPr>
      </p:pic>
      <p:sp>
        <p:nvSpPr>
          <p:cNvPr id="7" name="TextBox 6"/>
          <p:cNvSpPr txBox="1"/>
          <p:nvPr/>
        </p:nvSpPr>
        <p:spPr>
          <a:xfrm>
            <a:off x="263410" y="5614322"/>
            <a:ext cx="9232900" cy="830997"/>
          </a:xfrm>
          <a:prstGeom prst="rect">
            <a:avLst/>
          </a:prstGeom>
          <a:noFill/>
        </p:spPr>
        <p:txBody>
          <a:bodyPr wrap="square" rtlCol="0">
            <a:spAutoFit/>
          </a:bodyPr>
          <a:lstStyle/>
          <a:p>
            <a:r>
              <a:rPr lang="en-US" sz="2400" b="1" dirty="0" smtClean="0">
                <a:solidFill>
                  <a:srgbClr val="FF0000"/>
                </a:solidFill>
              </a:rPr>
              <a:t>DO NOT USE </a:t>
            </a:r>
            <a:r>
              <a:rPr lang="en-US" sz="2400" dirty="0" smtClean="0"/>
              <a:t>Logout tab                on bottom right corner for Clocking Out.  </a:t>
            </a:r>
          </a:p>
          <a:p>
            <a:r>
              <a:rPr lang="en-US" sz="2400" dirty="0" smtClean="0"/>
              <a:t>This will completely log you out of the system.</a:t>
            </a:r>
            <a:endParaRPr lang="en-US" sz="2400" dirty="0"/>
          </a:p>
        </p:txBody>
      </p:sp>
      <p:pic>
        <p:nvPicPr>
          <p:cNvPr id="9" name="Picture 8"/>
          <p:cNvPicPr>
            <a:picLocks noChangeAspect="1"/>
          </p:cNvPicPr>
          <p:nvPr/>
        </p:nvPicPr>
        <p:blipFill>
          <a:blip r:embed="rId9"/>
          <a:stretch>
            <a:fillRect/>
          </a:stretch>
        </p:blipFill>
        <p:spPr>
          <a:xfrm>
            <a:off x="3373437" y="5570272"/>
            <a:ext cx="931863" cy="459549"/>
          </a:xfrm>
          <a:prstGeom prst="rect">
            <a:avLst/>
          </a:prstGeom>
        </p:spPr>
      </p:pic>
    </p:spTree>
    <p:extLst>
      <p:ext uri="{BB962C8B-B14F-4D97-AF65-F5344CB8AC3E}">
        <p14:creationId xmlns:p14="http://schemas.microsoft.com/office/powerpoint/2010/main" val="2482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7776915" y="1852339"/>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hours are now showing on the employee’s timecard.  The employee will have opportunity to confirm that their supervisor entered the correct hours when they review and verify their hours for that day.</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265351" y="2521768"/>
            <a:ext cx="7181850" cy="447675"/>
          </a:xfrm>
          <a:prstGeom prst="rect">
            <a:avLst/>
          </a:prstGeom>
        </p:spPr>
      </p:pic>
      <p:sp>
        <p:nvSpPr>
          <p:cNvPr id="10" name="Text Box 2"/>
          <p:cNvSpPr txBox="1">
            <a:spLocks noChangeArrowheads="1"/>
          </p:cNvSpPr>
          <p:nvPr/>
        </p:nvSpPr>
        <p:spPr bwMode="auto">
          <a:xfrm>
            <a:off x="149551" y="4054691"/>
            <a:ext cx="7627364" cy="211059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Keep in mind, </a:t>
            </a:r>
            <a:r>
              <a:rPr lang="en-US" sz="2000"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that our payroll record retention is now 10 years.</a:t>
            </a:r>
            <a:endParaRPr lang="en-US" sz="2000" dirty="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Keep all originals available for auditing purposes.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4514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Correct/Revise Punch</a:t>
            </a:r>
            <a:endParaRPr lang="en-US" sz="4400" u="sng" dirty="0">
              <a:effectLst>
                <a:outerShdw blurRad="38100" dist="38100" dir="2700000" algn="tl">
                  <a:srgbClr val="000000">
                    <a:alpha val="43137"/>
                  </a:srgbClr>
                </a:outerShdw>
              </a:effectLst>
            </a:endParaRPr>
          </a:p>
        </p:txBody>
      </p:sp>
      <p:sp>
        <p:nvSpPr>
          <p:cNvPr id="9" name="Text Box 2"/>
          <p:cNvSpPr txBox="1">
            <a:spLocks noChangeArrowheads="1"/>
          </p:cNvSpPr>
          <p:nvPr/>
        </p:nvSpPr>
        <p:spPr bwMode="auto">
          <a:xfrm>
            <a:off x="6313008" y="2560236"/>
            <a:ext cx="5478888" cy="3783874"/>
          </a:xfrm>
          <a:prstGeom prst="rect">
            <a:avLst/>
          </a:prstGeom>
          <a:noFill/>
          <a:ln w="9525">
            <a:noFill/>
            <a:miter lim="800000"/>
            <a:headEnd/>
            <a:tailEnd/>
          </a:ln>
        </p:spPr>
        <p:txBody>
          <a:bodyPr rot="0" vert="horz" wrap="square" lIns="91440" tIns="45720" rIns="91440" bIns="45720" anchor="ctr" anchorCtr="0">
            <a:noAutofit/>
          </a:bodyPr>
          <a:lstStyle/>
          <a:p>
            <a:pPr marL="342900" indent="-342900" algn="ctr">
              <a:lnSpc>
                <a:spcPct val="107000"/>
              </a:lnSpc>
              <a:spcAft>
                <a:spcPts val="800"/>
              </a:spcAft>
              <a:buFont typeface="Arial" panose="020B0604020202020204" pitchFamily="34" charset="0"/>
              <a:buChar char="•"/>
            </a:pPr>
            <a:r>
              <a:rPr lang="en-US" sz="2000" dirty="0" smtClean="0">
                <a:latin typeface="Ebrima" panose="02000000000000000000" pitchFamily="2" charset="0"/>
                <a:ea typeface="Ebrima" panose="02000000000000000000" pitchFamily="2" charset="0"/>
                <a:cs typeface="Ebrima" panose="02000000000000000000" pitchFamily="2" charset="0"/>
              </a:rPr>
              <a:t>If an employee forgot to punch in at 7:30 am, but remembered and punched in at 8:00 am, an adjustment needs to be made by the supervisor to reflect the correct time.</a:t>
            </a:r>
          </a:p>
          <a:p>
            <a:pPr marL="342900" indent="-342900" algn="ctr">
              <a:lnSpc>
                <a:spcPct val="107000"/>
              </a:lnSpc>
              <a:spcAft>
                <a:spcPts val="800"/>
              </a:spcAft>
              <a:buFont typeface="Arial" panose="020B0604020202020204" pitchFamily="34" charset="0"/>
              <a:buChar char="•"/>
            </a:pPr>
            <a:r>
              <a:rPr lang="en-US" sz="2000" dirty="0" smtClean="0">
                <a:latin typeface="Ebrima" panose="02000000000000000000" pitchFamily="2" charset="0"/>
                <a:ea typeface="Ebrima" panose="02000000000000000000" pitchFamily="2" charset="0"/>
                <a:cs typeface="Ebrima" panose="02000000000000000000" pitchFamily="2" charset="0"/>
              </a:rPr>
              <a:t>The employee will complete the Time Adjustment Request Form and turn in to supervisor for review, approval, and posting.</a:t>
            </a:r>
          </a:p>
          <a:p>
            <a:pPr marL="342900" indent="-342900" algn="ctr">
              <a:lnSpc>
                <a:spcPct val="107000"/>
              </a:lnSpc>
              <a:spcAft>
                <a:spcPts val="800"/>
              </a:spcAft>
              <a:buFont typeface="Arial" panose="020B0604020202020204" pitchFamily="34" charset="0"/>
              <a:buChar char="•"/>
            </a:pPr>
            <a:r>
              <a:rPr lang="en-US" sz="2000" dirty="0" smtClean="0">
                <a:latin typeface="Ebrima" panose="02000000000000000000" pitchFamily="2" charset="0"/>
                <a:ea typeface="Ebrima" panose="02000000000000000000" pitchFamily="2" charset="0"/>
                <a:cs typeface="Ebrima" panose="02000000000000000000" pitchFamily="2" charset="0"/>
              </a:rPr>
              <a:t>Keep in mind, this is should be atypical and very limited in occurrence.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1" name="Picture 10"/>
          <p:cNvPicPr>
            <a:picLocks noChangeAspect="1"/>
          </p:cNvPicPr>
          <p:nvPr/>
        </p:nvPicPr>
        <p:blipFill>
          <a:blip r:embed="rId6"/>
          <a:stretch>
            <a:fillRect/>
          </a:stretch>
        </p:blipFill>
        <p:spPr>
          <a:xfrm>
            <a:off x="989980" y="1786660"/>
            <a:ext cx="5323027" cy="3775940"/>
          </a:xfrm>
          <a:prstGeom prst="rect">
            <a:avLst/>
          </a:prstGeom>
        </p:spPr>
      </p:pic>
    </p:spTree>
    <p:extLst>
      <p:ext uri="{BB962C8B-B14F-4D97-AF65-F5344CB8AC3E}">
        <p14:creationId xmlns:p14="http://schemas.microsoft.com/office/powerpoint/2010/main" val="1645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Correct/Revise Punch</a:t>
            </a:r>
            <a:endParaRPr lang="en-US" sz="4400" u="sng"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6"/>
          <a:stretch>
            <a:fillRect/>
          </a:stretch>
        </p:blipFill>
        <p:spPr>
          <a:xfrm>
            <a:off x="838200" y="1510021"/>
            <a:ext cx="6382813" cy="3433834"/>
          </a:xfrm>
          <a:prstGeom prst="rect">
            <a:avLst/>
          </a:prstGeom>
        </p:spPr>
      </p:pic>
      <p:sp>
        <p:nvSpPr>
          <p:cNvPr id="10" name="TextBox 9"/>
          <p:cNvSpPr txBox="1"/>
          <p:nvPr/>
        </p:nvSpPr>
        <p:spPr>
          <a:xfrm>
            <a:off x="7607328" y="1905000"/>
            <a:ext cx="3965520" cy="3416320"/>
          </a:xfrm>
          <a:prstGeom prst="rect">
            <a:avLst/>
          </a:prstGeom>
          <a:noFill/>
        </p:spPr>
        <p:txBody>
          <a:bodyPr wrap="square" rtlCol="0">
            <a:spAutoFit/>
          </a:bodyPr>
          <a:lstStyle/>
          <a:p>
            <a:r>
              <a:rPr lang="en-US" dirty="0" smtClean="0"/>
              <a:t>When the supervisor receives this form from the employee, they will review, and if approved, input into the system.</a:t>
            </a:r>
          </a:p>
          <a:p>
            <a:r>
              <a:rPr lang="en-US" dirty="0" smtClean="0"/>
              <a:t>Go to Hours, Individual Hours, find the employee, click on the segment that needs correcting.</a:t>
            </a:r>
          </a:p>
          <a:p>
            <a:r>
              <a:rPr lang="en-US" dirty="0" smtClean="0"/>
              <a:t>In this example, the employee came in and started working at 7:30, but forgot to punch in. Then remembered to punch in at 8 am.</a:t>
            </a:r>
          </a:p>
          <a:p>
            <a:r>
              <a:rPr lang="en-US" dirty="0" smtClean="0"/>
              <a:t>The supervisor, if approved, will click on the segment.</a:t>
            </a:r>
            <a:endParaRPr lang="en-US" dirty="0"/>
          </a:p>
        </p:txBody>
      </p:sp>
      <p:pic>
        <p:nvPicPr>
          <p:cNvPr id="13" name="Picture 12"/>
          <p:cNvPicPr>
            <a:picLocks noChangeAspect="1"/>
          </p:cNvPicPr>
          <p:nvPr/>
        </p:nvPicPr>
        <p:blipFill>
          <a:blip r:embed="rId7"/>
          <a:stretch>
            <a:fillRect/>
          </a:stretch>
        </p:blipFill>
        <p:spPr>
          <a:xfrm>
            <a:off x="296454" y="5460165"/>
            <a:ext cx="7310873" cy="474952"/>
          </a:xfrm>
          <a:prstGeom prst="rect">
            <a:avLst/>
          </a:prstGeom>
        </p:spPr>
      </p:pic>
    </p:spTree>
    <p:extLst>
      <p:ext uri="{BB962C8B-B14F-4D97-AF65-F5344CB8AC3E}">
        <p14:creationId xmlns:p14="http://schemas.microsoft.com/office/powerpoint/2010/main" val="35272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Correct/Revise Punch</a:t>
            </a:r>
            <a:endParaRPr lang="en-US" sz="4400" u="sng" dirty="0">
              <a:effectLst>
                <a:outerShdw blurRad="38100" dist="38100" dir="2700000" algn="tl">
                  <a:srgbClr val="000000">
                    <a:alpha val="43137"/>
                  </a:srgbClr>
                </a:outerShdw>
              </a:effectLst>
            </a:endParaRPr>
          </a:p>
        </p:txBody>
      </p:sp>
      <p:sp>
        <p:nvSpPr>
          <p:cNvPr id="10" name="TextBox 9"/>
          <p:cNvSpPr txBox="1"/>
          <p:nvPr/>
        </p:nvSpPr>
        <p:spPr>
          <a:xfrm>
            <a:off x="7607328" y="1905000"/>
            <a:ext cx="3965520" cy="3108543"/>
          </a:xfrm>
          <a:prstGeom prst="rect">
            <a:avLst/>
          </a:prstGeom>
          <a:noFill/>
        </p:spPr>
        <p:txBody>
          <a:bodyPr wrap="square" rtlCol="0">
            <a:spAutoFit/>
          </a:bodyPr>
          <a:lstStyle/>
          <a:p>
            <a:r>
              <a:rPr lang="en-US" sz="2800" dirty="0" smtClean="0"/>
              <a:t>An Edit Segment window will open.</a:t>
            </a:r>
          </a:p>
          <a:p>
            <a:r>
              <a:rPr lang="en-US" sz="2800" dirty="0" smtClean="0"/>
              <a:t>Change the time to the correct time, and make a note to document for auditing purposes.</a:t>
            </a:r>
          </a:p>
          <a:p>
            <a:r>
              <a:rPr lang="en-US" sz="2800" dirty="0" smtClean="0"/>
              <a:t>Then click Save.</a:t>
            </a:r>
            <a:endParaRPr lang="en-US" sz="2800" dirty="0"/>
          </a:p>
        </p:txBody>
      </p:sp>
      <p:pic>
        <p:nvPicPr>
          <p:cNvPr id="7" name="Picture 6"/>
          <p:cNvPicPr>
            <a:picLocks noChangeAspect="1"/>
          </p:cNvPicPr>
          <p:nvPr/>
        </p:nvPicPr>
        <p:blipFill>
          <a:blip r:embed="rId6"/>
          <a:stretch>
            <a:fillRect/>
          </a:stretch>
        </p:blipFill>
        <p:spPr>
          <a:xfrm>
            <a:off x="936625" y="1510021"/>
            <a:ext cx="5924550" cy="4086225"/>
          </a:xfrm>
          <a:prstGeom prst="rect">
            <a:avLst/>
          </a:prstGeom>
        </p:spPr>
      </p:pic>
    </p:spTree>
    <p:extLst>
      <p:ext uri="{BB962C8B-B14F-4D97-AF65-F5344CB8AC3E}">
        <p14:creationId xmlns:p14="http://schemas.microsoft.com/office/powerpoint/2010/main" val="98357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Correct/Revise Punch</a:t>
            </a:r>
            <a:endParaRPr lang="en-US" sz="4400" u="sng" dirty="0">
              <a:effectLst>
                <a:outerShdw blurRad="38100" dist="38100" dir="2700000" algn="tl">
                  <a:srgbClr val="000000">
                    <a:alpha val="43137"/>
                  </a:srgbClr>
                </a:outerShdw>
              </a:effectLst>
            </a:endParaRPr>
          </a:p>
        </p:txBody>
      </p:sp>
      <p:sp>
        <p:nvSpPr>
          <p:cNvPr id="10" name="TextBox 9"/>
          <p:cNvSpPr txBox="1"/>
          <p:nvPr/>
        </p:nvSpPr>
        <p:spPr>
          <a:xfrm>
            <a:off x="7607328" y="1905000"/>
            <a:ext cx="3965520" cy="3046988"/>
          </a:xfrm>
          <a:prstGeom prst="rect">
            <a:avLst/>
          </a:prstGeom>
          <a:noFill/>
        </p:spPr>
        <p:txBody>
          <a:bodyPr wrap="square" rtlCol="0">
            <a:spAutoFit/>
          </a:bodyPr>
          <a:lstStyle/>
          <a:p>
            <a:r>
              <a:rPr lang="en-US" sz="2400" dirty="0" smtClean="0"/>
              <a:t>Then you’re going to get this window confirming that you want to Keep Actual Time.  </a:t>
            </a:r>
          </a:p>
          <a:p>
            <a:r>
              <a:rPr lang="en-US" sz="2400" dirty="0" smtClean="0"/>
              <a:t>Click Ok.</a:t>
            </a:r>
          </a:p>
          <a:p>
            <a:r>
              <a:rPr lang="en-US" sz="2400" dirty="0" smtClean="0"/>
              <a:t>This is going to revise the time, but still keep the actual time for Auditing and tracking purposes.</a:t>
            </a:r>
            <a:endParaRPr lang="en-US" sz="2400" dirty="0"/>
          </a:p>
        </p:txBody>
      </p:sp>
      <p:pic>
        <p:nvPicPr>
          <p:cNvPr id="9" name="Picture 8"/>
          <p:cNvPicPr>
            <a:picLocks noChangeAspect="1"/>
          </p:cNvPicPr>
          <p:nvPr/>
        </p:nvPicPr>
        <p:blipFill>
          <a:blip r:embed="rId6"/>
          <a:stretch>
            <a:fillRect/>
          </a:stretch>
        </p:blipFill>
        <p:spPr>
          <a:xfrm>
            <a:off x="1133420" y="1734010"/>
            <a:ext cx="5972175" cy="4152900"/>
          </a:xfrm>
          <a:prstGeom prst="rect">
            <a:avLst/>
          </a:prstGeom>
        </p:spPr>
      </p:pic>
    </p:spTree>
    <p:extLst>
      <p:ext uri="{BB962C8B-B14F-4D97-AF65-F5344CB8AC3E}">
        <p14:creationId xmlns:p14="http://schemas.microsoft.com/office/powerpoint/2010/main" val="31468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Correct/Revise Punch</a:t>
            </a:r>
            <a:endParaRPr lang="en-US" sz="4400" u="sng" dirty="0">
              <a:effectLst>
                <a:outerShdw blurRad="38100" dist="38100" dir="2700000" algn="tl">
                  <a:srgbClr val="000000">
                    <a:alpha val="43137"/>
                  </a:srgbClr>
                </a:outerShdw>
              </a:effectLst>
            </a:endParaRPr>
          </a:p>
        </p:txBody>
      </p:sp>
      <p:sp>
        <p:nvSpPr>
          <p:cNvPr id="10" name="TextBox 9"/>
          <p:cNvSpPr txBox="1"/>
          <p:nvPr/>
        </p:nvSpPr>
        <p:spPr>
          <a:xfrm>
            <a:off x="7639034" y="2070757"/>
            <a:ext cx="3965520" cy="1200329"/>
          </a:xfrm>
          <a:prstGeom prst="rect">
            <a:avLst/>
          </a:prstGeom>
          <a:noFill/>
        </p:spPr>
        <p:txBody>
          <a:bodyPr wrap="square" rtlCol="0">
            <a:spAutoFit/>
          </a:bodyPr>
          <a:lstStyle/>
          <a:p>
            <a:r>
              <a:rPr lang="en-US" sz="2400" dirty="0" smtClean="0"/>
              <a:t>Now when you go back to Hours Tab, notice that the revision is now reflected.</a:t>
            </a:r>
          </a:p>
        </p:txBody>
      </p:sp>
      <p:pic>
        <p:nvPicPr>
          <p:cNvPr id="11" name="Picture 10"/>
          <p:cNvPicPr>
            <a:picLocks noChangeAspect="1"/>
          </p:cNvPicPr>
          <p:nvPr/>
        </p:nvPicPr>
        <p:blipFill>
          <a:blip r:embed="rId6"/>
          <a:stretch>
            <a:fillRect/>
          </a:stretch>
        </p:blipFill>
        <p:spPr>
          <a:xfrm>
            <a:off x="279242" y="2866675"/>
            <a:ext cx="7310873" cy="474952"/>
          </a:xfrm>
          <a:prstGeom prst="rect">
            <a:avLst/>
          </a:prstGeom>
        </p:spPr>
      </p:pic>
      <p:sp>
        <p:nvSpPr>
          <p:cNvPr id="8" name="TextBox 7"/>
          <p:cNvSpPr txBox="1"/>
          <p:nvPr/>
        </p:nvSpPr>
        <p:spPr>
          <a:xfrm>
            <a:off x="400105" y="2101561"/>
            <a:ext cx="2866099" cy="369332"/>
          </a:xfrm>
          <a:prstGeom prst="rect">
            <a:avLst/>
          </a:prstGeom>
          <a:noFill/>
        </p:spPr>
        <p:txBody>
          <a:bodyPr wrap="square" rtlCol="0">
            <a:spAutoFit/>
          </a:bodyPr>
          <a:lstStyle/>
          <a:p>
            <a:r>
              <a:rPr lang="en-US" dirty="0" smtClean="0"/>
              <a:t>Before:</a:t>
            </a:r>
            <a:endParaRPr lang="en-US" dirty="0"/>
          </a:p>
        </p:txBody>
      </p:sp>
      <p:sp>
        <p:nvSpPr>
          <p:cNvPr id="12" name="TextBox 11"/>
          <p:cNvSpPr txBox="1"/>
          <p:nvPr/>
        </p:nvSpPr>
        <p:spPr>
          <a:xfrm>
            <a:off x="400105" y="3658380"/>
            <a:ext cx="1900502" cy="367105"/>
          </a:xfrm>
          <a:prstGeom prst="rect">
            <a:avLst/>
          </a:prstGeom>
          <a:noFill/>
        </p:spPr>
        <p:txBody>
          <a:bodyPr wrap="square" rtlCol="0">
            <a:spAutoFit/>
          </a:bodyPr>
          <a:lstStyle/>
          <a:p>
            <a:r>
              <a:rPr lang="en-US" dirty="0" smtClean="0"/>
              <a:t>After:</a:t>
            </a:r>
            <a:endParaRPr lang="en-US" dirty="0"/>
          </a:p>
        </p:txBody>
      </p:sp>
      <p:pic>
        <p:nvPicPr>
          <p:cNvPr id="13" name="Picture 12"/>
          <p:cNvPicPr>
            <a:picLocks noChangeAspect="1"/>
          </p:cNvPicPr>
          <p:nvPr/>
        </p:nvPicPr>
        <p:blipFill rotWithShape="1">
          <a:blip r:embed="rId7"/>
          <a:srcRect r="9724" b="-14544"/>
          <a:stretch/>
        </p:blipFill>
        <p:spPr>
          <a:xfrm>
            <a:off x="279242" y="4342238"/>
            <a:ext cx="6908958" cy="548932"/>
          </a:xfrm>
          <a:prstGeom prst="rect">
            <a:avLst/>
          </a:prstGeom>
        </p:spPr>
      </p:pic>
    </p:spTree>
    <p:extLst>
      <p:ext uri="{BB962C8B-B14F-4D97-AF65-F5344CB8AC3E}">
        <p14:creationId xmlns:p14="http://schemas.microsoft.com/office/powerpoint/2010/main" val="31784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 Using Computer - Employee</a:t>
            </a:r>
          </a:p>
        </p:txBody>
      </p:sp>
      <p:sp>
        <p:nvSpPr>
          <p:cNvPr id="9" name="Text Box 2"/>
          <p:cNvSpPr txBox="1">
            <a:spLocks noChangeArrowheads="1"/>
          </p:cNvSpPr>
          <p:nvPr/>
        </p:nvSpPr>
        <p:spPr bwMode="auto">
          <a:xfrm>
            <a:off x="7883090" y="1898805"/>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Employees should review their timecards on a daily basis.  After logging in, click on View, then Hours, then choose the dates you want to review and </a:t>
            </a:r>
            <a:r>
              <a:rPr lang="en-US" sz="2000" dirty="0" smtClean="0">
                <a:latin typeface="Ebrima" panose="02000000000000000000" pitchFamily="2" charset="0"/>
                <a:ea typeface="Ebrima" panose="02000000000000000000" pitchFamily="2" charset="0"/>
                <a:cs typeface="Ebrima" panose="02000000000000000000" pitchFamily="2" charset="0"/>
              </a:rPr>
              <a:t>verify.  </a:t>
            </a:r>
            <a:r>
              <a:rPr lang="en-US" sz="2000" dirty="0">
                <a:latin typeface="Ebrima" panose="02000000000000000000" pitchFamily="2" charset="0"/>
                <a:ea typeface="Ebrima" panose="02000000000000000000" pitchFamily="2" charset="0"/>
                <a:cs typeface="Ebrima" panose="02000000000000000000" pitchFamily="2" charset="0"/>
              </a:rPr>
              <a:t>If correct, then click the column under E and checkmark indicating Employee approval.</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400105" y="1852339"/>
            <a:ext cx="7116477" cy="3133374"/>
          </a:xfrm>
          <a:prstGeom prst="rect">
            <a:avLst/>
          </a:prstGeom>
        </p:spPr>
      </p:pic>
    </p:spTree>
    <p:extLst>
      <p:ext uri="{BB962C8B-B14F-4D97-AF65-F5344CB8AC3E}">
        <p14:creationId xmlns:p14="http://schemas.microsoft.com/office/powerpoint/2010/main" val="37010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 Using Computer - Employee</a:t>
            </a:r>
          </a:p>
        </p:txBody>
      </p:sp>
      <p:sp>
        <p:nvSpPr>
          <p:cNvPr id="9" name="Text Box 2"/>
          <p:cNvSpPr txBox="1">
            <a:spLocks noChangeArrowheads="1"/>
          </p:cNvSpPr>
          <p:nvPr/>
        </p:nvSpPr>
        <p:spPr bwMode="auto">
          <a:xfrm>
            <a:off x="7883090" y="1898805"/>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correct, then click the column under E and checkmark indicating Employee approval.</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491690" y="1731403"/>
            <a:ext cx="7044890" cy="3161102"/>
          </a:xfrm>
          <a:prstGeom prst="rect">
            <a:avLst/>
          </a:prstGeom>
        </p:spPr>
      </p:pic>
    </p:spTree>
    <p:extLst>
      <p:ext uri="{BB962C8B-B14F-4D97-AF65-F5344CB8AC3E}">
        <p14:creationId xmlns:p14="http://schemas.microsoft.com/office/powerpoint/2010/main" val="6366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 Using Computer - Employee</a:t>
            </a:r>
          </a:p>
        </p:txBody>
      </p:sp>
      <p:sp>
        <p:nvSpPr>
          <p:cNvPr id="9" name="Text Box 2"/>
          <p:cNvSpPr txBox="1">
            <a:spLocks noChangeArrowheads="1"/>
          </p:cNvSpPr>
          <p:nvPr/>
        </p:nvSpPr>
        <p:spPr bwMode="auto">
          <a:xfrm>
            <a:off x="838200" y="1898805"/>
            <a:ext cx="10734647" cy="2764866"/>
          </a:xfrm>
          <a:prstGeom prst="rect">
            <a:avLst/>
          </a:prstGeom>
          <a:noFill/>
          <a:ln w="9525">
            <a:noFill/>
            <a:miter lim="800000"/>
            <a:headEnd/>
            <a:tailEnd/>
          </a:ln>
        </p:spPr>
        <p:txBody>
          <a:bodyPr rot="0" vert="horz" wrap="square" lIns="91440" tIns="45720" rIns="91440" bIns="45720" anchor="ctr" anchorCtr="0">
            <a:noAutofit/>
          </a:bodyPr>
          <a:lstStyle/>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When verifying your timecard please be aware that there is no shifts that are conflicting</a:t>
            </a:r>
            <a:r>
              <a:rPr lang="en-US" dirty="0" smtClean="0">
                <a:latin typeface="Ebrima" panose="02000000000000000000" pitchFamily="2" charset="0"/>
                <a:ea typeface="Ebrima" panose="02000000000000000000" pitchFamily="2" charset="0"/>
                <a:cs typeface="Ebrima" panose="02000000000000000000" pitchFamily="2" charset="0"/>
              </a:rPr>
              <a:t>.</a:t>
            </a:r>
          </a:p>
          <a:p>
            <a:pPr marL="342900" indent="-342900">
              <a:lnSpc>
                <a:spcPct val="107000"/>
              </a:lnSpc>
              <a:spcAft>
                <a:spcPts val="800"/>
              </a:spcAft>
              <a:buFont typeface="Arial" panose="020B0604020202020204" pitchFamily="34" charset="0"/>
              <a:buChar char="•"/>
            </a:pPr>
            <a:r>
              <a:rPr lang="en-US" dirty="0" smtClean="0">
                <a:latin typeface="Ebrima" panose="02000000000000000000" pitchFamily="2" charset="0"/>
                <a:ea typeface="Ebrima" panose="02000000000000000000" pitchFamily="2" charset="0"/>
                <a:cs typeface="Ebrima" panose="02000000000000000000" pitchFamily="2" charset="0"/>
              </a:rPr>
              <a:t>Conflicting </a:t>
            </a:r>
            <a:r>
              <a:rPr lang="en-US" dirty="0">
                <a:latin typeface="Ebrima" panose="02000000000000000000" pitchFamily="2" charset="0"/>
                <a:ea typeface="Ebrima" panose="02000000000000000000" pitchFamily="2" charset="0"/>
                <a:cs typeface="Ebrima" panose="02000000000000000000" pitchFamily="2" charset="0"/>
              </a:rPr>
              <a:t>shift is when a segment shares time with another segment and it will display in orange. Please see example below. </a:t>
            </a:r>
            <a:endParaRPr lang="en-US" dirty="0" smtClean="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If the pay period has not been locked your supervisor can go ahead and edit the segment with the correct time using reasonable justification (email) from the employee.</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If the pay period is locked you will need to submit a leave adjustment request form to fix the leave to the correct time. Original form will need to be submitted to the office of Human Resources-Benefits Specialist.</a:t>
            </a:r>
          </a:p>
          <a:p>
            <a:pPr marL="342900" indent="-342900" algn="ctr">
              <a:lnSpc>
                <a:spcPct val="107000"/>
              </a:lnSpc>
              <a:spcAft>
                <a:spcPts val="800"/>
              </a:spcAft>
              <a:buFont typeface="Arial" panose="020B0604020202020204" pitchFamily="34" charset="0"/>
              <a:buChar char="•"/>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0" name="Picture 9"/>
          <p:cNvPicPr>
            <a:picLocks noChangeAspect="1"/>
          </p:cNvPicPr>
          <p:nvPr/>
        </p:nvPicPr>
        <p:blipFill>
          <a:blip r:embed="rId6"/>
          <a:stretch>
            <a:fillRect/>
          </a:stretch>
        </p:blipFill>
        <p:spPr>
          <a:xfrm>
            <a:off x="1383546" y="5076768"/>
            <a:ext cx="8448242" cy="676334"/>
          </a:xfrm>
          <a:prstGeom prst="rect">
            <a:avLst/>
          </a:prstGeom>
        </p:spPr>
      </p:pic>
      <p:pic>
        <p:nvPicPr>
          <p:cNvPr id="11" name="Picture 10"/>
          <p:cNvPicPr>
            <a:picLocks noChangeAspect="1"/>
          </p:cNvPicPr>
          <p:nvPr/>
        </p:nvPicPr>
        <p:blipFill>
          <a:blip r:embed="rId7"/>
          <a:stretch>
            <a:fillRect/>
          </a:stretch>
        </p:blipFill>
        <p:spPr>
          <a:xfrm>
            <a:off x="1711027" y="4757792"/>
            <a:ext cx="7580858" cy="248553"/>
          </a:xfrm>
          <a:prstGeom prst="rect">
            <a:avLst/>
          </a:prstGeom>
        </p:spPr>
      </p:pic>
      <p:pic>
        <p:nvPicPr>
          <p:cNvPr id="12" name="Picture 10" descr="image0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5840" y="4196946"/>
            <a:ext cx="1714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2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 Using Computer – Employee Certification</a:t>
            </a:r>
          </a:p>
        </p:txBody>
      </p:sp>
      <p:sp>
        <p:nvSpPr>
          <p:cNvPr id="9" name="Text Box 2"/>
          <p:cNvSpPr txBox="1">
            <a:spLocks noChangeArrowheads="1"/>
          </p:cNvSpPr>
          <p:nvPr/>
        </p:nvSpPr>
        <p:spPr bwMode="auto">
          <a:xfrm>
            <a:off x="7883090" y="1913767"/>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0" name="Picture 9"/>
          <p:cNvPicPr>
            <a:picLocks noChangeAspect="1"/>
          </p:cNvPicPr>
          <p:nvPr/>
        </p:nvPicPr>
        <p:blipFill>
          <a:blip r:embed="rId6"/>
          <a:stretch>
            <a:fillRect/>
          </a:stretch>
        </p:blipFill>
        <p:spPr>
          <a:xfrm>
            <a:off x="718604" y="2187130"/>
            <a:ext cx="6838125" cy="3424380"/>
          </a:xfrm>
          <a:prstGeom prst="rect">
            <a:avLst/>
          </a:prstGeom>
        </p:spPr>
      </p:pic>
      <p:sp>
        <p:nvSpPr>
          <p:cNvPr id="11" name="Text Box 2"/>
          <p:cNvSpPr txBox="1">
            <a:spLocks noChangeArrowheads="1"/>
          </p:cNvSpPr>
          <p:nvPr/>
        </p:nvSpPr>
        <p:spPr bwMode="auto">
          <a:xfrm>
            <a:off x="8002208" y="2403908"/>
            <a:ext cx="3689757" cy="217753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7870003" y="2250632"/>
            <a:ext cx="3808875" cy="2031325"/>
          </a:xfrm>
          <a:prstGeom prst="rect">
            <a:avLst/>
          </a:prstGeom>
          <a:noFill/>
        </p:spPr>
        <p:txBody>
          <a:bodyPr wrap="square" rtlCol="0">
            <a:spAutoFit/>
          </a:bodyPr>
          <a:lstStyle/>
          <a:p>
            <a:pPr algn="ctr"/>
            <a:r>
              <a:rPr lang="en-US" dirty="0"/>
              <a:t>Every time you approve your hours, you will receive this notice.  It is the same certification as in our previous timekeeping system.</a:t>
            </a:r>
          </a:p>
          <a:p>
            <a:pPr algn="ctr"/>
            <a:endParaRPr lang="en-US" dirty="0"/>
          </a:p>
          <a:p>
            <a:pPr algn="ctr"/>
            <a:r>
              <a:rPr lang="en-US" dirty="0"/>
              <a:t>If you agree to this statement, click on Yes.</a:t>
            </a:r>
          </a:p>
        </p:txBody>
      </p:sp>
    </p:spTree>
    <p:extLst>
      <p:ext uri="{BB962C8B-B14F-4D97-AF65-F5344CB8AC3E}">
        <p14:creationId xmlns:p14="http://schemas.microsoft.com/office/powerpoint/2010/main" val="313011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0009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409764" y="551014"/>
            <a:ext cx="10953695"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Out(Biometric Reader)</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p>
        </p:txBody>
      </p:sp>
      <p:pic>
        <p:nvPicPr>
          <p:cNvPr id="7" name="Picture 6"/>
          <p:cNvPicPr>
            <a:picLocks noChangeAspect="1"/>
          </p:cNvPicPr>
          <p:nvPr/>
        </p:nvPicPr>
        <p:blipFill>
          <a:blip r:embed="rId6"/>
          <a:stretch>
            <a:fillRect/>
          </a:stretch>
        </p:blipFill>
        <p:spPr>
          <a:xfrm>
            <a:off x="400105" y="1582203"/>
            <a:ext cx="6145108" cy="3739896"/>
          </a:xfrm>
          <a:prstGeom prst="rect">
            <a:avLst/>
          </a:prstGeom>
        </p:spPr>
      </p:pic>
    </p:spTree>
    <p:extLst>
      <p:ext uri="{BB962C8B-B14F-4D97-AF65-F5344CB8AC3E}">
        <p14:creationId xmlns:p14="http://schemas.microsoft.com/office/powerpoint/2010/main" val="25970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 Using Computer - Supervisor</a:t>
            </a:r>
          </a:p>
        </p:txBody>
      </p:sp>
      <p:sp>
        <p:nvSpPr>
          <p:cNvPr id="9" name="Text Box 2"/>
          <p:cNvSpPr txBox="1">
            <a:spLocks noChangeArrowheads="1"/>
          </p:cNvSpPr>
          <p:nvPr/>
        </p:nvSpPr>
        <p:spPr bwMode="auto">
          <a:xfrm>
            <a:off x="7883090" y="1898805"/>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When your supervisor logs into the system, to review and </a:t>
            </a:r>
            <a:r>
              <a:rPr lang="en-US" sz="2000" dirty="0" smtClean="0">
                <a:latin typeface="Ebrima" panose="02000000000000000000" pitchFamily="2" charset="0"/>
                <a:ea typeface="Ebrima" panose="02000000000000000000" pitchFamily="2" charset="0"/>
                <a:cs typeface="Ebrima" panose="02000000000000000000" pitchFamily="2" charset="0"/>
              </a:rPr>
              <a:t>Verify </a:t>
            </a:r>
            <a:r>
              <a:rPr lang="en-US" sz="2000" dirty="0">
                <a:latin typeface="Ebrima" panose="02000000000000000000" pitchFamily="2" charset="0"/>
                <a:ea typeface="Ebrima" panose="02000000000000000000" pitchFamily="2" charset="0"/>
                <a:cs typeface="Ebrima" panose="02000000000000000000" pitchFamily="2" charset="0"/>
              </a:rPr>
              <a:t>hours click on Hours, Individual Hours.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619152" y="1746979"/>
            <a:ext cx="7092566" cy="3827252"/>
          </a:xfrm>
          <a:prstGeom prst="rect">
            <a:avLst/>
          </a:prstGeom>
        </p:spPr>
      </p:pic>
    </p:spTree>
    <p:extLst>
      <p:ext uri="{BB962C8B-B14F-4D97-AF65-F5344CB8AC3E}">
        <p14:creationId xmlns:p14="http://schemas.microsoft.com/office/powerpoint/2010/main" val="41403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a:t>
            </a:r>
            <a:r>
              <a:rPr lang="en-US" sz="4400" u="sng" dirty="0">
                <a:effectLst>
                  <a:outerShdw blurRad="38100" dist="38100" dir="2700000" algn="tl">
                    <a:srgbClr val="000000">
                      <a:alpha val="43137"/>
                    </a:srgbClr>
                  </a:outerShdw>
                </a:effectLst>
              </a:rPr>
              <a:t>Time Using Computer - Supervisor</a:t>
            </a:r>
          </a:p>
        </p:txBody>
      </p:sp>
      <p:sp>
        <p:nvSpPr>
          <p:cNvPr id="9" name="Text Box 2"/>
          <p:cNvSpPr txBox="1">
            <a:spLocks noChangeArrowheads="1"/>
          </p:cNvSpPr>
          <p:nvPr/>
        </p:nvSpPr>
        <p:spPr bwMode="auto">
          <a:xfrm>
            <a:off x="7883090" y="1898805"/>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There are different ways for this function.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In this example, click on Manage Exceptions and click on Approve column for Manager. Then click Apply.</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740844" y="1586263"/>
            <a:ext cx="6648450" cy="4667250"/>
          </a:xfrm>
          <a:prstGeom prst="rect">
            <a:avLst/>
          </a:prstGeom>
        </p:spPr>
      </p:pic>
    </p:spTree>
    <p:extLst>
      <p:ext uri="{BB962C8B-B14F-4D97-AF65-F5344CB8AC3E}">
        <p14:creationId xmlns:p14="http://schemas.microsoft.com/office/powerpoint/2010/main" val="41789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Review &amp; </a:t>
            </a:r>
            <a:r>
              <a:rPr lang="en-US" sz="4400" u="sng" dirty="0" smtClean="0">
                <a:effectLst>
                  <a:outerShdw blurRad="38100" dist="38100" dir="2700000" algn="tl">
                    <a:srgbClr val="000000">
                      <a:alpha val="43137"/>
                    </a:srgbClr>
                  </a:outerShdw>
                </a:effectLst>
              </a:rPr>
              <a:t>Verify </a:t>
            </a:r>
            <a:r>
              <a:rPr lang="en-US" sz="4400" u="sng" dirty="0">
                <a:effectLst>
                  <a:outerShdw blurRad="38100" dist="38100" dir="2700000" algn="tl">
                    <a:srgbClr val="000000">
                      <a:alpha val="43137"/>
                    </a:srgbClr>
                  </a:outerShdw>
                </a:effectLst>
              </a:rPr>
              <a:t>Timecard Daily</a:t>
            </a:r>
          </a:p>
        </p:txBody>
      </p:sp>
      <p:sp>
        <p:nvSpPr>
          <p:cNvPr id="9" name="Text Box 2"/>
          <p:cNvSpPr txBox="1">
            <a:spLocks noChangeArrowheads="1"/>
          </p:cNvSpPr>
          <p:nvPr/>
        </p:nvSpPr>
        <p:spPr bwMode="auto">
          <a:xfrm>
            <a:off x="838200" y="1913767"/>
            <a:ext cx="10734647" cy="3783874"/>
          </a:xfrm>
          <a:prstGeom prst="rect">
            <a:avLst/>
          </a:prstGeom>
          <a:noFill/>
          <a:ln w="9525">
            <a:noFill/>
            <a:miter lim="800000"/>
            <a:headEnd/>
            <a:tailEnd/>
          </a:ln>
        </p:spPr>
        <p:txBody>
          <a:bodyPr rot="0" vert="horz" wrap="square" lIns="91440" tIns="45720" rIns="91440" bIns="45720" anchor="ctr" anchorCtr="0">
            <a:noAutofit/>
          </a:bodyPr>
          <a:lstStyle/>
          <a:p>
            <a:pPr marL="342900" indent="-342900" algn="ctr">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Supervisors and non-exempt employees please get in the practice of reviewing and verifying your timecards on a weekly basis for accurate payroll processing.</a:t>
            </a:r>
          </a:p>
          <a:p>
            <a:pPr marL="342900" indent="-342900" algn="ctr">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In TimeClock Plus, we are able to review and verify hours on a daily/weekly basis rather than waiting for the end of the pay period.</a:t>
            </a:r>
          </a:p>
          <a:p>
            <a:pPr marL="342900" indent="-342900" algn="ctr">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This is an advantage toward accurate payroll processing. </a:t>
            </a:r>
            <a:endParaRPr lang="en-US" dirty="0" smtClean="0">
              <a:latin typeface="Ebrima" panose="02000000000000000000" pitchFamily="2" charset="0"/>
              <a:ea typeface="Ebrima" panose="02000000000000000000" pitchFamily="2" charset="0"/>
              <a:cs typeface="Ebrima" panose="02000000000000000000" pitchFamily="2" charset="0"/>
            </a:endParaRPr>
          </a:p>
          <a:p>
            <a:pPr marL="342900" lvl="2" indent="-342900" algn="ctr">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If timecard verification was not done </a:t>
            </a:r>
            <a:r>
              <a:rPr lang="en-US" dirty="0" smtClean="0">
                <a:latin typeface="Ebrima" panose="02000000000000000000" pitchFamily="2" charset="0"/>
                <a:ea typeface="Ebrima" panose="02000000000000000000" pitchFamily="2" charset="0"/>
                <a:cs typeface="Ebrima" panose="02000000000000000000" pitchFamily="2" charset="0"/>
              </a:rPr>
              <a:t>before </a:t>
            </a:r>
            <a:r>
              <a:rPr lang="en-US" dirty="0">
                <a:latin typeface="Ebrima" panose="02000000000000000000" pitchFamily="2" charset="0"/>
                <a:ea typeface="Ebrima" panose="02000000000000000000" pitchFamily="2" charset="0"/>
                <a:cs typeface="Ebrima" panose="02000000000000000000" pitchFamily="2" charset="0"/>
              </a:rPr>
              <a:t>pay period locking; </a:t>
            </a:r>
            <a:r>
              <a:rPr lang="en-US" dirty="0" smtClean="0">
                <a:latin typeface="Ebrima" panose="02000000000000000000" pitchFamily="2" charset="0"/>
                <a:ea typeface="Ebrima" panose="02000000000000000000" pitchFamily="2" charset="0"/>
                <a:cs typeface="Ebrima" panose="02000000000000000000" pitchFamily="2" charset="0"/>
              </a:rPr>
              <a:t>both non-exempt employee and supervisor will need to print </a:t>
            </a:r>
            <a:r>
              <a:rPr lang="en-US" dirty="0">
                <a:latin typeface="Ebrima" panose="02000000000000000000" pitchFamily="2" charset="0"/>
                <a:ea typeface="Ebrima" panose="02000000000000000000" pitchFamily="2" charset="0"/>
                <a:cs typeface="Ebrima" panose="02000000000000000000" pitchFamily="2" charset="0"/>
              </a:rPr>
              <a:t>and sign off timecard and have it kept within your department for 10 years for auditing purposes.</a:t>
            </a:r>
          </a:p>
          <a:p>
            <a:pPr marL="342900" indent="-342900" algn="ctr">
              <a:lnSpc>
                <a:spcPct val="107000"/>
              </a:lnSpc>
              <a:spcAft>
                <a:spcPts val="800"/>
              </a:spcAft>
              <a:buFont typeface="Arial" panose="020B0604020202020204" pitchFamily="34" charset="0"/>
              <a:buChar char="•"/>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98288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Best Practices</a:t>
            </a:r>
          </a:p>
        </p:txBody>
      </p:sp>
      <p:sp>
        <p:nvSpPr>
          <p:cNvPr id="9" name="Text Box 2"/>
          <p:cNvSpPr txBox="1">
            <a:spLocks noChangeArrowheads="1"/>
          </p:cNvSpPr>
          <p:nvPr/>
        </p:nvSpPr>
        <p:spPr bwMode="auto">
          <a:xfrm>
            <a:off x="1320994" y="1802884"/>
            <a:ext cx="10268770" cy="4293116"/>
          </a:xfrm>
          <a:prstGeom prst="rect">
            <a:avLst/>
          </a:prstGeom>
          <a:noFill/>
          <a:ln w="9525">
            <a:noFill/>
            <a:miter lim="800000"/>
            <a:headEnd/>
            <a:tailEnd/>
          </a:ln>
        </p:spPr>
        <p:txBody>
          <a:bodyPr rot="0" vert="horz" wrap="square" lIns="91440" tIns="45720" rIns="91440" bIns="45720" anchor="ctr" anchorCtr="0">
            <a:noAutofit/>
          </a:bodyPr>
          <a:lstStyle/>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for punching in and out.</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Computer for reviewing and verifying timecards.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Computer for requesting leave.</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Review and approve your hours on a daily basis.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Become familiar with the software so that it can be utilized to the best capacity.</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Of course, same fraud awareness carries over.  Do not share passwords, do use the clock in your assigned area, do not abuse leave, do not abuse working hours, do not overuse the ability to correct/revise punches. </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Any reports of suspicion of abuse will be investigated.</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Visit website </a:t>
            </a:r>
            <a:r>
              <a:rPr lang="en-US" sz="2000" dirty="0">
                <a:latin typeface="Ebrima" panose="02000000000000000000" pitchFamily="2" charset="0"/>
                <a:ea typeface="Ebrima" panose="02000000000000000000" pitchFamily="2" charset="0"/>
                <a:cs typeface="Ebrima" panose="02000000000000000000" pitchFamily="2" charset="0"/>
                <a:hlinkClick r:id="rId6"/>
              </a:rPr>
              <a:t>https://</a:t>
            </a:r>
            <a:r>
              <a:rPr lang="en-US" sz="2000" dirty="0" smtClean="0">
                <a:latin typeface="Ebrima" panose="02000000000000000000" pitchFamily="2" charset="0"/>
                <a:ea typeface="Ebrima" panose="02000000000000000000" pitchFamily="2" charset="0"/>
                <a:cs typeface="Ebrima" panose="02000000000000000000" pitchFamily="2" charset="0"/>
                <a:hlinkClick r:id="rId6"/>
              </a:rPr>
              <a:t>finance.southtexascollege.edu/businessoffice/timeclock.html</a:t>
            </a:r>
            <a:endParaRPr lang="en-US" sz="2000" dirty="0" smtClean="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a:t>	</a:t>
            </a:r>
            <a:r>
              <a:rPr lang="en-US" sz="2000" dirty="0" smtClean="0"/>
              <a:t>Presentations and Training Videos</a:t>
            </a:r>
            <a:endParaRPr lang="en-US" sz="2000" dirty="0"/>
          </a:p>
          <a:p>
            <a:pP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03693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31831" y="99494"/>
            <a:ext cx="8898630" cy="6639979"/>
          </a:xfrm>
          <a:prstGeom prst="rect">
            <a:avLst/>
          </a:prstGeom>
        </p:spPr>
      </p:pic>
    </p:spTree>
    <p:extLst>
      <p:ext uri="{BB962C8B-B14F-4D97-AF65-F5344CB8AC3E}">
        <p14:creationId xmlns:p14="http://schemas.microsoft.com/office/powerpoint/2010/main" val="36030008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152" y="3905338"/>
            <a:ext cx="10515599" cy="807952"/>
          </a:xfrm>
        </p:spPr>
        <p:txBody>
          <a:bodyPr>
            <a:noAutofit/>
          </a:bodyPr>
          <a:lstStyle/>
          <a:p>
            <a:r>
              <a:rPr lang="en-US" sz="5400" dirty="0">
                <a:effectLst>
                  <a:outerShdw blurRad="38100" dist="38100" dir="2700000" algn="tl">
                    <a:srgbClr val="000000">
                      <a:alpha val="43137"/>
                    </a:srgbClr>
                  </a:outerShdw>
                </a:effectLst>
                <a:latin typeface="+mn-lt"/>
              </a:rPr>
              <a:t>Thank you!</a:t>
            </a:r>
            <a:br>
              <a:rPr lang="en-US" sz="5400" dirty="0">
                <a:effectLst>
                  <a:outerShdw blurRad="38100" dist="38100" dir="2700000" algn="tl">
                    <a:srgbClr val="000000">
                      <a:alpha val="43137"/>
                    </a:srgbClr>
                  </a:outerShdw>
                </a:effectLst>
                <a:latin typeface="+mn-lt"/>
              </a:rPr>
            </a:br>
            <a:r>
              <a:rPr lang="en-US" sz="5400" dirty="0">
                <a:effectLst>
                  <a:outerShdw blurRad="38100" dist="38100" dir="2700000" algn="tl">
                    <a:srgbClr val="000000">
                      <a:alpha val="43137"/>
                    </a:srgbClr>
                  </a:outerShdw>
                </a:effectLst>
                <a:latin typeface="+mn-lt"/>
              </a:rPr>
              <a:t/>
            </a:r>
            <a:br>
              <a:rPr lang="en-US" sz="5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Questions contact us @</a:t>
            </a:r>
            <a:br>
              <a:rPr lang="en-US" sz="2400" dirty="0">
                <a:effectLst>
                  <a:outerShdw blurRad="38100" dist="38100" dir="2700000" algn="tl">
                    <a:srgbClr val="000000">
                      <a:alpha val="43137"/>
                    </a:srgbClr>
                  </a:outerShdw>
                </a:effectLst>
                <a:latin typeface="+mn-lt"/>
              </a:rPr>
            </a:br>
            <a:r>
              <a:rPr lang="en-US" sz="2400" dirty="0" smtClean="0">
                <a:effectLst>
                  <a:outerShdw blurRad="38100" dist="38100" dir="2700000" algn="tl">
                    <a:srgbClr val="000000">
                      <a:alpha val="43137"/>
                    </a:srgbClr>
                  </a:outerShdw>
                </a:effectLst>
                <a:latin typeface="+mn-lt"/>
                <a:hlinkClick r:id="rId3"/>
              </a:rPr>
              <a:t>egomez32@southtexascollege.edu</a:t>
            </a:r>
            <a:r>
              <a:rPr lang="en-US" sz="2400" dirty="0" smtClean="0">
                <a:effectLst>
                  <a:outerShdw blurRad="38100" dist="38100" dir="2700000" algn="tl">
                    <a:srgbClr val="000000">
                      <a:alpha val="43137"/>
                    </a:srgbClr>
                  </a:outerShdw>
                </a:effectLst>
                <a:latin typeface="+mn-lt"/>
              </a:rPr>
              <a:t/>
            </a:r>
            <a:br>
              <a:rPr lang="en-US" sz="2400" dirty="0" smtClean="0">
                <a:effectLst>
                  <a:outerShdw blurRad="38100" dist="38100" dir="2700000" algn="tl">
                    <a:srgbClr val="000000">
                      <a:alpha val="43137"/>
                    </a:srgbClr>
                  </a:outerShdw>
                </a:effectLst>
                <a:latin typeface="+mn-lt"/>
              </a:rPr>
            </a:br>
            <a:r>
              <a:rPr lang="en-US" sz="2400" dirty="0" smtClean="0">
                <a:effectLst>
                  <a:outerShdw blurRad="38100" dist="38100" dir="2700000" algn="tl">
                    <a:srgbClr val="000000">
                      <a:alpha val="43137"/>
                    </a:srgbClr>
                  </a:outerShdw>
                </a:effectLst>
                <a:latin typeface="+mn-lt"/>
              </a:rPr>
              <a:t>Payroll Specialist</a:t>
            </a:r>
            <a:r>
              <a:rPr lang="en-US" sz="2000" dirty="0">
                <a:effectLst>
                  <a:outerShdw blurRad="38100" dist="38100" dir="2700000" algn="tl">
                    <a:srgbClr val="000000">
                      <a:alpha val="43137"/>
                    </a:srgbClr>
                  </a:outerShdw>
                </a:effectLst>
                <a:latin typeface="+mn-lt"/>
              </a:rPr>
              <a:t/>
            </a:r>
            <a:br>
              <a:rPr lang="en-US" sz="2000" dirty="0">
                <a:effectLst>
                  <a:outerShdw blurRad="38100" dist="38100" dir="2700000" algn="tl">
                    <a:srgbClr val="000000">
                      <a:alpha val="43137"/>
                    </a:srgbClr>
                  </a:outerShdw>
                </a:effectLst>
                <a:latin typeface="+mn-lt"/>
              </a:rPr>
            </a:br>
            <a:endParaRPr lang="en-US" sz="2000" dirty="0">
              <a:effectLst>
                <a:outerShdw blurRad="38100" dist="38100" dir="2700000" algn="tl">
                  <a:srgbClr val="000000">
                    <a:alpha val="43137"/>
                  </a:srgbClr>
                </a:outerShdw>
              </a:effectLst>
              <a:latin typeface="+mn-lt"/>
            </a:endParaRPr>
          </a:p>
        </p:txBody>
      </p:sp>
      <p:pic>
        <p:nvPicPr>
          <p:cNvPr id="5" name="Picture 4"/>
          <p:cNvPicPr>
            <a:picLocks noChangeAspect="1"/>
          </p:cNvPicPr>
          <p:nvPr/>
        </p:nvPicPr>
        <p:blipFill>
          <a:blip r:embed="rId4"/>
          <a:stretch>
            <a:fillRect/>
          </a:stretch>
        </p:blipFill>
        <p:spPr>
          <a:xfrm>
            <a:off x="838200" y="129374"/>
            <a:ext cx="10515600" cy="361905"/>
          </a:xfrm>
          <a:prstGeom prst="rect">
            <a:avLst/>
          </a:prstGeom>
        </p:spPr>
      </p:pic>
      <p:pic>
        <p:nvPicPr>
          <p:cNvPr id="6" name="Picture 5"/>
          <p:cNvPicPr>
            <a:picLocks noChangeAspect="1"/>
          </p:cNvPicPr>
          <p:nvPr/>
        </p:nvPicPr>
        <p:blipFill>
          <a:blip r:embed="rId5"/>
          <a:stretch>
            <a:fillRect/>
          </a:stretch>
        </p:blipFill>
        <p:spPr>
          <a:xfrm>
            <a:off x="400105" y="0"/>
            <a:ext cx="438095" cy="561905"/>
          </a:xfrm>
          <a:prstGeom prst="rect">
            <a:avLst/>
          </a:prstGeom>
        </p:spPr>
      </p:pic>
      <p:pic>
        <p:nvPicPr>
          <p:cNvPr id="7" name="Picture 6"/>
          <p:cNvPicPr>
            <a:picLocks noChangeAspect="1"/>
          </p:cNvPicPr>
          <p:nvPr/>
        </p:nvPicPr>
        <p:blipFill>
          <a:blip r:embed="rId5"/>
          <a:stretch>
            <a:fillRect/>
          </a:stretch>
        </p:blipFill>
        <p:spPr>
          <a:xfrm>
            <a:off x="11353800" y="-3956"/>
            <a:ext cx="438095" cy="561905"/>
          </a:xfrm>
          <a:prstGeom prst="rect">
            <a:avLst/>
          </a:prstGeom>
        </p:spPr>
      </p:pic>
      <p:sp>
        <p:nvSpPr>
          <p:cNvPr id="8" name="Rectangle 7"/>
          <p:cNvSpPr/>
          <p:nvPr/>
        </p:nvSpPr>
        <p:spPr>
          <a:xfrm>
            <a:off x="521327" y="1073961"/>
            <a:ext cx="10515600" cy="769441"/>
          </a:xfrm>
          <a:prstGeom prst="rect">
            <a:avLst/>
          </a:prstGeom>
        </p:spPr>
        <p:txBody>
          <a:bodyPr wrap="square">
            <a:spAutoFit/>
          </a:bodyPr>
          <a:lstStyle/>
          <a:p>
            <a:pPr algn="ctr"/>
            <a:r>
              <a:rPr lang="en-US" sz="4400" dirty="0" err="1">
                <a:solidFill>
                  <a:srgbClr val="68AFDC"/>
                </a:solidFill>
                <a:effectLst>
                  <a:outerShdw blurRad="38100" dist="38100" dir="2700000" algn="tl">
                    <a:srgbClr val="000000">
                      <a:alpha val="43137"/>
                    </a:srgbClr>
                  </a:outerShdw>
                </a:effectLst>
                <a:latin typeface="+mj-lt"/>
              </a:rPr>
              <a:t>TimeClock</a:t>
            </a:r>
            <a:r>
              <a:rPr lang="en-US" sz="4400" dirty="0">
                <a:solidFill>
                  <a:srgbClr val="3995D1"/>
                </a:solidFill>
                <a:effectLst>
                  <a:outerShdw blurRad="38100" dist="38100" dir="2700000" algn="tl">
                    <a:srgbClr val="000000">
                      <a:alpha val="43137"/>
                    </a:srgbClr>
                  </a:outerShdw>
                </a:effectLst>
                <a:latin typeface="+mj-lt"/>
              </a:rPr>
              <a:t> </a:t>
            </a:r>
            <a:r>
              <a:rPr lang="en-US" sz="4400" dirty="0">
                <a:solidFill>
                  <a:srgbClr val="41BB9A"/>
                </a:solidFill>
                <a:effectLst>
                  <a:outerShdw blurRad="38100" dist="38100" dir="2700000" algn="tl">
                    <a:srgbClr val="000000">
                      <a:alpha val="43137"/>
                    </a:srgbClr>
                  </a:outerShdw>
                </a:effectLst>
                <a:latin typeface="+mj-lt"/>
              </a:rPr>
              <a:t>Plus</a:t>
            </a:r>
            <a:endParaRPr lang="en-US" sz="4400" dirty="0">
              <a:solidFill>
                <a:srgbClr val="F5D145"/>
              </a:solidFill>
              <a:effectLst>
                <a:outerShdw blurRad="38100" dist="38100" dir="2700000" algn="tl">
                  <a:srgbClr val="000000">
                    <a:alpha val="43137"/>
                  </a:srgbClr>
                </a:outerShdw>
              </a:effectLst>
              <a:latin typeface="+mj-lt"/>
            </a:endParaRPr>
          </a:p>
        </p:txBody>
      </p:sp>
      <p:cxnSp>
        <p:nvCxnSpPr>
          <p:cNvPr id="10" name="Straight Connector 9"/>
          <p:cNvCxnSpPr/>
          <p:nvPr/>
        </p:nvCxnSpPr>
        <p:spPr>
          <a:xfrm>
            <a:off x="1322880" y="3259879"/>
            <a:ext cx="9829800" cy="0"/>
          </a:xfrm>
          <a:prstGeom prst="line">
            <a:avLst/>
          </a:prstGeom>
          <a:ln w="19050">
            <a:solidFill>
              <a:srgbClr val="3995D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277" y="4723328"/>
            <a:ext cx="4057650" cy="1748790"/>
          </a:xfrm>
          <a:prstGeom prst="rect">
            <a:avLst/>
          </a:prstGeom>
          <a:ln>
            <a:noFill/>
          </a:ln>
        </p:spPr>
      </p:pic>
      <p:pic>
        <p:nvPicPr>
          <p:cNvPr id="12"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889634"/>
            <a:ext cx="4175733" cy="1029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System is letting you know that there is a missed punch</a:t>
            </a: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 </a:t>
            </a:r>
          </a:p>
        </p:txBody>
      </p:sp>
      <p:pic>
        <p:nvPicPr>
          <p:cNvPr id="8" name="Picture 7"/>
          <p:cNvPicPr>
            <a:picLocks noChangeAspect="1"/>
          </p:cNvPicPr>
          <p:nvPr/>
        </p:nvPicPr>
        <p:blipFill>
          <a:blip r:embed="rId6"/>
          <a:stretch>
            <a:fillRect/>
          </a:stretch>
        </p:blipFill>
        <p:spPr>
          <a:xfrm>
            <a:off x="8869680" y="3904479"/>
            <a:ext cx="983726" cy="3907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996" y="1876446"/>
            <a:ext cx="5432833" cy="3149166"/>
          </a:xfrm>
          <a:prstGeom prst="rect">
            <a:avLst/>
          </a:prstGeom>
        </p:spPr>
      </p:pic>
    </p:spTree>
    <p:extLst>
      <p:ext uri="{BB962C8B-B14F-4D97-AF65-F5344CB8AC3E}">
        <p14:creationId xmlns:p14="http://schemas.microsoft.com/office/powerpoint/2010/main" val="11918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Missed Punch – Enter Record</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This will allow you to correct the missing punch</a:t>
            </a:r>
          </a:p>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Press </a:t>
            </a:r>
          </a:p>
        </p:txBody>
      </p:sp>
      <p:pic>
        <p:nvPicPr>
          <p:cNvPr id="7" name="Picture 6"/>
          <p:cNvPicPr>
            <a:picLocks noChangeAspect="1"/>
          </p:cNvPicPr>
          <p:nvPr/>
        </p:nvPicPr>
        <p:blipFill>
          <a:blip r:embed="rId6"/>
          <a:stretch>
            <a:fillRect/>
          </a:stretch>
        </p:blipFill>
        <p:spPr>
          <a:xfrm>
            <a:off x="822923" y="1874641"/>
            <a:ext cx="5457825" cy="3152775"/>
          </a:xfrm>
          <a:prstGeom prst="rect">
            <a:avLst/>
          </a:prstGeom>
        </p:spPr>
      </p:pic>
      <p:pic>
        <p:nvPicPr>
          <p:cNvPr id="11" name="Picture 10"/>
          <p:cNvPicPr>
            <a:picLocks noChangeAspect="1"/>
          </p:cNvPicPr>
          <p:nvPr/>
        </p:nvPicPr>
        <p:blipFill rotWithShape="1">
          <a:blip r:embed="rId6"/>
          <a:srcRect l="64421" t="42335" r="19564" b="43590"/>
          <a:stretch/>
        </p:blipFill>
        <p:spPr>
          <a:xfrm>
            <a:off x="8938832" y="3644153"/>
            <a:ext cx="874058" cy="443753"/>
          </a:xfrm>
          <a:prstGeom prst="rect">
            <a:avLst/>
          </a:prstGeom>
        </p:spPr>
      </p:pic>
    </p:spTree>
    <p:extLst>
      <p:ext uri="{BB962C8B-B14F-4D97-AF65-F5344CB8AC3E}">
        <p14:creationId xmlns:p14="http://schemas.microsoft.com/office/powerpoint/2010/main" val="12591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7372</TotalTime>
  <Words>2999</Words>
  <Application>Microsoft Office PowerPoint</Application>
  <PresentationFormat>Widescreen</PresentationFormat>
  <Paragraphs>342</Paragraphs>
  <Slides>75</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Ebrima</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contact us @ egomez32@southtexascollege.edu Payroll Specialist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Ayers</dc:creator>
  <cp:lastModifiedBy>Elizabeth Gomez</cp:lastModifiedBy>
  <cp:revision>342</cp:revision>
  <cp:lastPrinted>2017-03-01T21:26:25Z</cp:lastPrinted>
  <dcterms:created xsi:type="dcterms:W3CDTF">2015-02-06T20:19:18Z</dcterms:created>
  <dcterms:modified xsi:type="dcterms:W3CDTF">2018-05-30T16:40:36Z</dcterms:modified>
</cp:coreProperties>
</file>