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80" r:id="rId6"/>
    <p:sldId id="338" r:id="rId7"/>
    <p:sldId id="289" r:id="rId8"/>
    <p:sldId id="292" r:id="rId9"/>
    <p:sldId id="298" r:id="rId10"/>
    <p:sldId id="287" r:id="rId11"/>
  </p:sldIdLst>
  <p:sldSz cx="9144000" cy="6858000" type="screen4x3"/>
  <p:notesSz cx="7023100" cy="93091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Perpetua" panose="02020502060401020303" pitchFamily="18" charset="0"/>
      <p:regular r:id="rId22"/>
      <p:bold r:id="rId23"/>
      <p:italic r:id="rId24"/>
      <p:boldItalic r:id="rId25"/>
    </p:embeddedFont>
    <p:embeddedFont>
      <p:font typeface="Segoe UI" panose="020B0502040204020203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25BCC5-64F9-455D-8698-6CD7E288CAA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B9F32A-5E84-45FE-B3FE-6FA0F61C8532}">
      <dgm:prSet/>
      <dgm:spPr/>
      <dgm:t>
        <a:bodyPr/>
        <a:lstStyle/>
        <a:p>
          <a:pPr algn="l"/>
          <a:r>
            <a:rPr lang="en-US" b="1"/>
            <a:t>Offered by: The Government, State, and Private Lenders</a:t>
          </a:r>
          <a:endParaRPr lang="en-US" b="0"/>
        </a:p>
      </dgm:t>
    </dgm:pt>
    <dgm:pt modelId="{BBDAD7FC-6E36-46C1-A818-8D2686FE6F90}" type="parTrans" cxnId="{8F147F41-8611-4B40-B34C-A16BB33ED0C0}">
      <dgm:prSet/>
      <dgm:spPr/>
      <dgm:t>
        <a:bodyPr/>
        <a:lstStyle/>
        <a:p>
          <a:endParaRPr lang="en-US"/>
        </a:p>
      </dgm:t>
    </dgm:pt>
    <dgm:pt modelId="{720DD124-5F8A-4CF1-ACA2-F613BDB9C530}" type="sibTrans" cxnId="{8F147F41-8611-4B40-B34C-A16BB33ED0C0}">
      <dgm:prSet/>
      <dgm:spPr/>
      <dgm:t>
        <a:bodyPr/>
        <a:lstStyle/>
        <a:p>
          <a:endParaRPr lang="en-US"/>
        </a:p>
      </dgm:t>
    </dgm:pt>
    <dgm:pt modelId="{E3F9CB41-D698-4C72-980B-C91974008CB5}">
      <dgm:prSet/>
      <dgm:spPr/>
      <dgm:t>
        <a:bodyPr/>
        <a:lstStyle/>
        <a:p>
          <a:pPr algn="l"/>
          <a:r>
            <a:rPr lang="en-US" b="1"/>
            <a:t>Each offer very different benefits, interest rates, and repayment options</a:t>
          </a:r>
          <a:endParaRPr lang="en-US" b="0"/>
        </a:p>
      </dgm:t>
    </dgm:pt>
    <dgm:pt modelId="{1A362A06-50AF-48C0-A130-5DC6F6BA6E9A}" type="parTrans" cxnId="{3FE4F6DD-8429-4879-AD60-681BF0F229DE}">
      <dgm:prSet/>
      <dgm:spPr/>
      <dgm:t>
        <a:bodyPr/>
        <a:lstStyle/>
        <a:p>
          <a:endParaRPr lang="en-US"/>
        </a:p>
      </dgm:t>
    </dgm:pt>
    <dgm:pt modelId="{5784E9C8-AA33-4F5A-8790-178712C0FFCE}" type="sibTrans" cxnId="{3FE4F6DD-8429-4879-AD60-681BF0F229DE}">
      <dgm:prSet/>
      <dgm:spPr/>
      <dgm:t>
        <a:bodyPr/>
        <a:lstStyle/>
        <a:p>
          <a:endParaRPr lang="en-US"/>
        </a:p>
      </dgm:t>
    </dgm:pt>
    <dgm:pt modelId="{9C4C2503-39B1-4409-94C7-D7643AEAB258}">
      <dgm:prSet/>
      <dgm:spPr/>
      <dgm:t>
        <a:bodyPr/>
        <a:lstStyle/>
        <a:p>
          <a:pPr algn="l"/>
          <a:r>
            <a:rPr lang="en-US" b="1"/>
            <a:t>Research &amp; Compare Options</a:t>
          </a:r>
        </a:p>
      </dgm:t>
    </dgm:pt>
    <dgm:pt modelId="{1B9AC277-0160-4473-94F5-904B94F90CFB}" type="parTrans" cxnId="{17B3C5BE-1B1D-4812-9EAF-71E546620698}">
      <dgm:prSet/>
      <dgm:spPr/>
      <dgm:t>
        <a:bodyPr/>
        <a:lstStyle/>
        <a:p>
          <a:endParaRPr lang="en-US"/>
        </a:p>
      </dgm:t>
    </dgm:pt>
    <dgm:pt modelId="{BEEC7923-597D-4911-A696-6CC4AAA7C955}" type="sibTrans" cxnId="{17B3C5BE-1B1D-4812-9EAF-71E546620698}">
      <dgm:prSet/>
      <dgm:spPr/>
      <dgm:t>
        <a:bodyPr/>
        <a:lstStyle/>
        <a:p>
          <a:endParaRPr lang="en-US"/>
        </a:p>
      </dgm:t>
    </dgm:pt>
    <dgm:pt modelId="{8D398628-2BF1-45AF-A803-23769FC47530}" type="pres">
      <dgm:prSet presAssocID="{B125BCC5-64F9-455D-8698-6CD7E288CAA2}" presName="vert0" presStyleCnt="0">
        <dgm:presLayoutVars>
          <dgm:dir/>
          <dgm:animOne val="branch"/>
          <dgm:animLvl val="lvl"/>
        </dgm:presLayoutVars>
      </dgm:prSet>
      <dgm:spPr/>
    </dgm:pt>
    <dgm:pt modelId="{FB5A30F3-4C13-4784-8F89-634254163E74}" type="pres">
      <dgm:prSet presAssocID="{68B9F32A-5E84-45FE-B3FE-6FA0F61C8532}" presName="thickLine" presStyleLbl="alignNode1" presStyleIdx="0" presStyleCnt="3"/>
      <dgm:spPr/>
    </dgm:pt>
    <dgm:pt modelId="{BAFBC19E-E9C3-4414-958E-EC1AEBE1D5F0}" type="pres">
      <dgm:prSet presAssocID="{68B9F32A-5E84-45FE-B3FE-6FA0F61C8532}" presName="horz1" presStyleCnt="0"/>
      <dgm:spPr/>
    </dgm:pt>
    <dgm:pt modelId="{3860C93B-4207-44D4-9072-159BC066AE60}" type="pres">
      <dgm:prSet presAssocID="{68B9F32A-5E84-45FE-B3FE-6FA0F61C8532}" presName="tx1" presStyleLbl="revTx" presStyleIdx="0" presStyleCnt="3" custScaleY="71799"/>
      <dgm:spPr/>
    </dgm:pt>
    <dgm:pt modelId="{E2B8F9F7-924C-45A5-B670-30994859EC4F}" type="pres">
      <dgm:prSet presAssocID="{68B9F32A-5E84-45FE-B3FE-6FA0F61C8532}" presName="vert1" presStyleCnt="0"/>
      <dgm:spPr/>
    </dgm:pt>
    <dgm:pt modelId="{CB5B3958-C160-465F-9CDF-721F5D89C104}" type="pres">
      <dgm:prSet presAssocID="{E3F9CB41-D698-4C72-980B-C91974008CB5}" presName="thickLine" presStyleLbl="alignNode1" presStyleIdx="1" presStyleCnt="3"/>
      <dgm:spPr/>
    </dgm:pt>
    <dgm:pt modelId="{46AB8D19-00C9-439E-85EB-EA8252F5F565}" type="pres">
      <dgm:prSet presAssocID="{E3F9CB41-D698-4C72-980B-C91974008CB5}" presName="horz1" presStyleCnt="0"/>
      <dgm:spPr/>
    </dgm:pt>
    <dgm:pt modelId="{738290C1-1BD2-437D-B8E5-D5B486567B42}" type="pres">
      <dgm:prSet presAssocID="{E3F9CB41-D698-4C72-980B-C91974008CB5}" presName="tx1" presStyleLbl="revTx" presStyleIdx="1" presStyleCnt="3" custScaleY="87403"/>
      <dgm:spPr/>
    </dgm:pt>
    <dgm:pt modelId="{784FFA56-DA20-487B-B3BB-99ECB711120B}" type="pres">
      <dgm:prSet presAssocID="{E3F9CB41-D698-4C72-980B-C91974008CB5}" presName="vert1" presStyleCnt="0"/>
      <dgm:spPr/>
    </dgm:pt>
    <dgm:pt modelId="{B2AEBF53-3906-4F95-9E88-79428C94E036}" type="pres">
      <dgm:prSet presAssocID="{9C4C2503-39B1-4409-94C7-D7643AEAB258}" presName="thickLine" presStyleLbl="alignNode1" presStyleIdx="2" presStyleCnt="3"/>
      <dgm:spPr/>
    </dgm:pt>
    <dgm:pt modelId="{7644EBDB-3BDD-41B5-AE16-19CFD1E2EF9B}" type="pres">
      <dgm:prSet presAssocID="{9C4C2503-39B1-4409-94C7-D7643AEAB258}" presName="horz1" presStyleCnt="0"/>
      <dgm:spPr/>
    </dgm:pt>
    <dgm:pt modelId="{5EE6EC06-36A6-4D94-84E1-E2B51C4FCD14}" type="pres">
      <dgm:prSet presAssocID="{9C4C2503-39B1-4409-94C7-D7643AEAB258}" presName="tx1" presStyleLbl="revTx" presStyleIdx="2" presStyleCnt="3" custScaleY="79898"/>
      <dgm:spPr/>
    </dgm:pt>
    <dgm:pt modelId="{6AEC8430-B52F-4DCC-B1D6-788C00E3A9E4}" type="pres">
      <dgm:prSet presAssocID="{9C4C2503-39B1-4409-94C7-D7643AEAB258}" presName="vert1" presStyleCnt="0"/>
      <dgm:spPr/>
    </dgm:pt>
  </dgm:ptLst>
  <dgm:cxnLst>
    <dgm:cxn modelId="{32DE640D-9CAC-4250-8A15-23283AFC5A85}" type="presOf" srcId="{B125BCC5-64F9-455D-8698-6CD7E288CAA2}" destId="{8D398628-2BF1-45AF-A803-23769FC47530}" srcOrd="0" destOrd="0" presId="urn:microsoft.com/office/officeart/2008/layout/LinedList"/>
    <dgm:cxn modelId="{8F147F41-8611-4B40-B34C-A16BB33ED0C0}" srcId="{B125BCC5-64F9-455D-8698-6CD7E288CAA2}" destId="{68B9F32A-5E84-45FE-B3FE-6FA0F61C8532}" srcOrd="0" destOrd="0" parTransId="{BBDAD7FC-6E36-46C1-A818-8D2686FE6F90}" sibTransId="{720DD124-5F8A-4CF1-ACA2-F613BDB9C530}"/>
    <dgm:cxn modelId="{0ABA4494-AFEC-4686-AAAF-2FF5F6833236}" type="presOf" srcId="{9C4C2503-39B1-4409-94C7-D7643AEAB258}" destId="{5EE6EC06-36A6-4D94-84E1-E2B51C4FCD14}" srcOrd="0" destOrd="0" presId="urn:microsoft.com/office/officeart/2008/layout/LinedList"/>
    <dgm:cxn modelId="{32AEBF94-FD31-4475-AB9A-43C97A5C3362}" type="presOf" srcId="{68B9F32A-5E84-45FE-B3FE-6FA0F61C8532}" destId="{3860C93B-4207-44D4-9072-159BC066AE60}" srcOrd="0" destOrd="0" presId="urn:microsoft.com/office/officeart/2008/layout/LinedList"/>
    <dgm:cxn modelId="{77526CA3-47DB-4253-A3BB-38A7ABA16AA5}" type="presOf" srcId="{E3F9CB41-D698-4C72-980B-C91974008CB5}" destId="{738290C1-1BD2-437D-B8E5-D5B486567B42}" srcOrd="0" destOrd="0" presId="urn:microsoft.com/office/officeart/2008/layout/LinedList"/>
    <dgm:cxn modelId="{17B3C5BE-1B1D-4812-9EAF-71E546620698}" srcId="{B125BCC5-64F9-455D-8698-6CD7E288CAA2}" destId="{9C4C2503-39B1-4409-94C7-D7643AEAB258}" srcOrd="2" destOrd="0" parTransId="{1B9AC277-0160-4473-94F5-904B94F90CFB}" sibTransId="{BEEC7923-597D-4911-A696-6CC4AAA7C955}"/>
    <dgm:cxn modelId="{3FE4F6DD-8429-4879-AD60-681BF0F229DE}" srcId="{B125BCC5-64F9-455D-8698-6CD7E288CAA2}" destId="{E3F9CB41-D698-4C72-980B-C91974008CB5}" srcOrd="1" destOrd="0" parTransId="{1A362A06-50AF-48C0-A130-5DC6F6BA6E9A}" sibTransId="{5784E9C8-AA33-4F5A-8790-178712C0FFCE}"/>
    <dgm:cxn modelId="{0E4F671A-8BB4-4FFA-9CFE-1F3DEC297513}" type="presParOf" srcId="{8D398628-2BF1-45AF-A803-23769FC47530}" destId="{FB5A30F3-4C13-4784-8F89-634254163E74}" srcOrd="0" destOrd="0" presId="urn:microsoft.com/office/officeart/2008/layout/LinedList"/>
    <dgm:cxn modelId="{32887BA1-7222-43C4-B504-D44C1C8B84F2}" type="presParOf" srcId="{8D398628-2BF1-45AF-A803-23769FC47530}" destId="{BAFBC19E-E9C3-4414-958E-EC1AEBE1D5F0}" srcOrd="1" destOrd="0" presId="urn:microsoft.com/office/officeart/2008/layout/LinedList"/>
    <dgm:cxn modelId="{4152B2F5-4547-42E7-A924-18CC9A1BE34A}" type="presParOf" srcId="{BAFBC19E-E9C3-4414-958E-EC1AEBE1D5F0}" destId="{3860C93B-4207-44D4-9072-159BC066AE60}" srcOrd="0" destOrd="0" presId="urn:microsoft.com/office/officeart/2008/layout/LinedList"/>
    <dgm:cxn modelId="{C2B5233B-0251-4B4A-B14C-58A30719CC83}" type="presParOf" srcId="{BAFBC19E-E9C3-4414-958E-EC1AEBE1D5F0}" destId="{E2B8F9F7-924C-45A5-B670-30994859EC4F}" srcOrd="1" destOrd="0" presId="urn:microsoft.com/office/officeart/2008/layout/LinedList"/>
    <dgm:cxn modelId="{7A950559-A087-474E-A95B-12BD1E22D5F0}" type="presParOf" srcId="{8D398628-2BF1-45AF-A803-23769FC47530}" destId="{CB5B3958-C160-465F-9CDF-721F5D89C104}" srcOrd="2" destOrd="0" presId="urn:microsoft.com/office/officeart/2008/layout/LinedList"/>
    <dgm:cxn modelId="{E96D5ECC-D102-4712-8A52-E09222B14924}" type="presParOf" srcId="{8D398628-2BF1-45AF-A803-23769FC47530}" destId="{46AB8D19-00C9-439E-85EB-EA8252F5F565}" srcOrd="3" destOrd="0" presId="urn:microsoft.com/office/officeart/2008/layout/LinedList"/>
    <dgm:cxn modelId="{150934A1-E17E-4BA0-B871-E9F8001E0A58}" type="presParOf" srcId="{46AB8D19-00C9-439E-85EB-EA8252F5F565}" destId="{738290C1-1BD2-437D-B8E5-D5B486567B42}" srcOrd="0" destOrd="0" presId="urn:microsoft.com/office/officeart/2008/layout/LinedList"/>
    <dgm:cxn modelId="{61C41651-11DA-4EDB-9A49-4DF81A79A66D}" type="presParOf" srcId="{46AB8D19-00C9-439E-85EB-EA8252F5F565}" destId="{784FFA56-DA20-487B-B3BB-99ECB711120B}" srcOrd="1" destOrd="0" presId="urn:microsoft.com/office/officeart/2008/layout/LinedList"/>
    <dgm:cxn modelId="{0E9B2F35-205E-48FB-B4AC-1DBC4C0AA17A}" type="presParOf" srcId="{8D398628-2BF1-45AF-A803-23769FC47530}" destId="{B2AEBF53-3906-4F95-9E88-79428C94E036}" srcOrd="4" destOrd="0" presId="urn:microsoft.com/office/officeart/2008/layout/LinedList"/>
    <dgm:cxn modelId="{789A0C73-8A2F-4EFB-9498-15B2073939B6}" type="presParOf" srcId="{8D398628-2BF1-45AF-A803-23769FC47530}" destId="{7644EBDB-3BDD-41B5-AE16-19CFD1E2EF9B}" srcOrd="5" destOrd="0" presId="urn:microsoft.com/office/officeart/2008/layout/LinedList"/>
    <dgm:cxn modelId="{881BECA9-EE3E-408E-B417-81C9827028E6}" type="presParOf" srcId="{7644EBDB-3BDD-41B5-AE16-19CFD1E2EF9B}" destId="{5EE6EC06-36A6-4D94-84E1-E2B51C4FCD14}" srcOrd="0" destOrd="0" presId="urn:microsoft.com/office/officeart/2008/layout/LinedList"/>
    <dgm:cxn modelId="{B4EDF75A-9468-4867-AED6-AA07A31BE1FC}" type="presParOf" srcId="{7644EBDB-3BDD-41B5-AE16-19CFD1E2EF9B}" destId="{6AEC8430-B52F-4DCC-B1D6-788C00E3A9E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5A30F3-4C13-4784-8F89-634254163E74}">
      <dsp:nvSpPr>
        <dsp:cNvPr id="0" name=""/>
        <dsp:cNvSpPr/>
      </dsp:nvSpPr>
      <dsp:spPr>
        <a:xfrm>
          <a:off x="0" y="725"/>
          <a:ext cx="6400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60C93B-4207-44D4-9072-159BC066AE60}">
      <dsp:nvSpPr>
        <dsp:cNvPr id="0" name=""/>
        <dsp:cNvSpPr/>
      </dsp:nvSpPr>
      <dsp:spPr>
        <a:xfrm>
          <a:off x="0" y="725"/>
          <a:ext cx="6400800" cy="683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Offered by: The Government, State, and Private Lenders</a:t>
          </a:r>
          <a:endParaRPr lang="en-US" sz="1900" b="0" kern="1200"/>
        </a:p>
      </dsp:txBody>
      <dsp:txXfrm>
        <a:off x="0" y="725"/>
        <a:ext cx="6400800" cy="683681"/>
      </dsp:txXfrm>
    </dsp:sp>
    <dsp:sp modelId="{CB5B3958-C160-465F-9CDF-721F5D89C104}">
      <dsp:nvSpPr>
        <dsp:cNvPr id="0" name=""/>
        <dsp:cNvSpPr/>
      </dsp:nvSpPr>
      <dsp:spPr>
        <a:xfrm>
          <a:off x="0" y="684406"/>
          <a:ext cx="6400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290C1-1BD2-437D-B8E5-D5B486567B42}">
      <dsp:nvSpPr>
        <dsp:cNvPr id="0" name=""/>
        <dsp:cNvSpPr/>
      </dsp:nvSpPr>
      <dsp:spPr>
        <a:xfrm>
          <a:off x="0" y="684406"/>
          <a:ext cx="6400800" cy="832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Each offer very different benefits, interest rates, and repayment options</a:t>
          </a:r>
          <a:endParaRPr lang="en-US" sz="1900" b="0" kern="1200"/>
        </a:p>
      </dsp:txBody>
      <dsp:txXfrm>
        <a:off x="0" y="684406"/>
        <a:ext cx="6400800" cy="832264"/>
      </dsp:txXfrm>
    </dsp:sp>
    <dsp:sp modelId="{B2AEBF53-3906-4F95-9E88-79428C94E036}">
      <dsp:nvSpPr>
        <dsp:cNvPr id="0" name=""/>
        <dsp:cNvSpPr/>
      </dsp:nvSpPr>
      <dsp:spPr>
        <a:xfrm>
          <a:off x="0" y="1516671"/>
          <a:ext cx="6400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6EC06-36A6-4D94-84E1-E2B51C4FCD14}">
      <dsp:nvSpPr>
        <dsp:cNvPr id="0" name=""/>
        <dsp:cNvSpPr/>
      </dsp:nvSpPr>
      <dsp:spPr>
        <a:xfrm>
          <a:off x="0" y="1516671"/>
          <a:ext cx="6400800" cy="760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Research &amp; Compare Options</a:t>
          </a:r>
        </a:p>
      </dsp:txBody>
      <dsp:txXfrm>
        <a:off x="0" y="1516671"/>
        <a:ext cx="6400800" cy="760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3308" tIns="46654" rIns="93308" bIns="466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1"/>
            <a:ext cx="3043343" cy="465455"/>
          </a:xfrm>
          <a:prstGeom prst="rect">
            <a:avLst/>
          </a:prstGeom>
        </p:spPr>
        <p:txBody>
          <a:bodyPr vert="horz" lIns="93308" tIns="46654" rIns="93308" bIns="46654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1"/>
            <a:ext cx="3043343" cy="465455"/>
          </a:xfrm>
          <a:prstGeom prst="rect">
            <a:avLst/>
          </a:prstGeom>
        </p:spPr>
        <p:txBody>
          <a:bodyPr vert="horz" lIns="93308" tIns="46654" rIns="93308" bIns="466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1"/>
            <a:ext cx="3043343" cy="465455"/>
          </a:xfrm>
          <a:prstGeom prst="rect">
            <a:avLst/>
          </a:prstGeom>
        </p:spPr>
        <p:txBody>
          <a:bodyPr vert="horz" lIns="93308" tIns="46654" rIns="93308" bIns="46654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64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3308" tIns="46654" rIns="93308" bIns="466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5455"/>
          </a:xfrm>
          <a:prstGeom prst="rect">
            <a:avLst/>
          </a:prstGeom>
        </p:spPr>
        <p:txBody>
          <a:bodyPr vert="horz" lIns="93308" tIns="46654" rIns="93308" bIns="46654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8" tIns="46654" rIns="93308" bIns="466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</p:spPr>
        <p:txBody>
          <a:bodyPr vert="horz" lIns="93308" tIns="46654" rIns="93308" bIns="466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1"/>
            <a:ext cx="3043343" cy="465455"/>
          </a:xfrm>
          <a:prstGeom prst="rect">
            <a:avLst/>
          </a:prstGeom>
        </p:spPr>
        <p:txBody>
          <a:bodyPr vert="horz" lIns="93308" tIns="46654" rIns="93308" bIns="466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5455"/>
          </a:xfrm>
          <a:prstGeom prst="rect">
            <a:avLst/>
          </a:prstGeom>
        </p:spPr>
        <p:txBody>
          <a:bodyPr vert="horz" lIns="93308" tIns="46654" rIns="93308" bIns="46654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41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704472"/>
            <a:ext cx="8686800" cy="860425"/>
          </a:xfrm>
        </p:spPr>
        <p:txBody>
          <a:bodyPr anchor="b" anchorCtr="0"/>
          <a:lstStyle>
            <a:lvl1pPr algn="ctr">
              <a:defRPr sz="4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86400"/>
            <a:ext cx="8686800" cy="8001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2200" y="656907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20000"/>
                    <a:lumOff val="80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850" y="1752600"/>
            <a:ext cx="4180938" cy="38264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17526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600200" y="974400"/>
            <a:ext cx="70866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9144000" cy="4724400"/>
          </a:xfrm>
          <a:ln w="190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867400" y="6400800"/>
            <a:ext cx="28956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1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71600" y="990600"/>
            <a:ext cx="7391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05000" y="321564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197600" y="914400"/>
            <a:ext cx="7870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905000" y="1447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905000" y="233172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1905000" y="409956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05000" y="498348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05000" y="5867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1"/>
            <a:ext cx="40386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3800" y="974400"/>
            <a:ext cx="7565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1"/>
            <a:ext cx="4038600" cy="4525964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52600"/>
            <a:ext cx="2362200" cy="1524000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752601"/>
            <a:ext cx="54102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62000" y="3611999"/>
            <a:ext cx="2362200" cy="1524000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3276600" y="3612000"/>
            <a:ext cx="54102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447800" y="974400"/>
            <a:ext cx="73368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3909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1722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609600" y="1752601"/>
            <a:ext cx="2743200" cy="1706563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390900" y="1752601"/>
            <a:ext cx="2743200" cy="1706563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172200" y="1752601"/>
            <a:ext cx="2743200" cy="1706563"/>
          </a:xfrm>
          <a:ln w="19050">
            <a:solidFill>
              <a:schemeClr val="tx2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50000" y="974400"/>
            <a:ext cx="74130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4038600" cy="304801"/>
          </a:xfrm>
          <a:solidFill>
            <a:schemeClr val="accent2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57401"/>
            <a:ext cx="4038600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5839" y="2057401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799012" y="1752602"/>
            <a:ext cx="4040188" cy="304801"/>
          </a:xfrm>
          <a:solidFill>
            <a:schemeClr val="accent2"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5800" y="410837"/>
            <a:ext cx="76272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00" y="1066801"/>
            <a:ext cx="76272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72200" y="656907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tx2">
              <a:lumMod val="7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ermedia.com/mspp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ermedia.com/mspp.htm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services.southtexascollege.edu/finaid/scholarships/index.html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s://fafsa.ed.gov/spa/fafs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s://studentservices.southtexascollege.edu/finaid/other_assistance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hyperlink" Target="http://www.southtexascollege.edu/go/cashiers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hyperlink" Target="https://studentservices.southtexascollege.edu/finaid/loans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lira@southtexascollege.ed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Consequences of Debt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Segoe UI"/>
              </a:rPr>
              <a:t>Presented by Connie Lira-Hernandez</a:t>
            </a:r>
          </a:p>
          <a:p>
            <a:r>
              <a:rPr lang="en-US">
                <a:cs typeface="Segoe UI"/>
              </a:rPr>
              <a:t>South Texas College, Business Office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6472" y="6019800"/>
            <a:ext cx="183132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40000" lnSpcReduction="20000"/>
          </a:bodyPr>
          <a:lstStyle/>
          <a:p>
            <a:pPr>
              <a:spcBef>
                <a:spcPct val="0"/>
              </a:spcBef>
            </a:pPr>
            <a:r>
              <a:rPr lang="en-US" sz="2400"/>
              <a:t>By </a:t>
            </a:r>
            <a:r>
              <a:rPr lang="en-US" sz="2400" b="1">
                <a:hlinkClick r:id="rId2"/>
              </a:rPr>
              <a:t>PresenterMedia.com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45"/>
          <p:cNvSpPr>
            <a:spLocks noGrp="1"/>
          </p:cNvSpPr>
          <p:nvPr>
            <p:ph type="body" sz="quarter" idx="15"/>
          </p:nvPr>
        </p:nvSpPr>
        <p:spPr>
          <a:xfrm>
            <a:off x="1905000" y="3003767"/>
            <a:ext cx="6629400" cy="838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cs typeface="Segoe UI"/>
              </a:rPr>
              <a:t>Module 3: Understanding Student Loans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Segoe UI"/>
              </a:rPr>
              <a:t>Overview-Consequences of Debt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Be Financially Empowered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/>
          </p:nvPr>
        </p:nvSpPr>
        <p:spPr>
          <a:xfrm>
            <a:off x="1905000" y="1570463"/>
            <a:ext cx="6629400" cy="838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cs typeface="Segoe UI"/>
              </a:rPr>
              <a:t>Module 1: National Increase in Student Loan Debt 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7"/>
          </p:nvPr>
        </p:nvSpPr>
        <p:spPr>
          <a:xfrm>
            <a:off x="1905000" y="2287115"/>
            <a:ext cx="6629400" cy="838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cs typeface="Segoe UI"/>
              </a:rPr>
              <a:t>Module 2: Research Options to Pay for School</a:t>
            </a:r>
          </a:p>
          <a:p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8"/>
          </p:nvPr>
        </p:nvSpPr>
        <p:spPr>
          <a:xfrm>
            <a:off x="1893849" y="3731571"/>
            <a:ext cx="6629400" cy="83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b="1" dirty="0">
                <a:solidFill>
                  <a:schemeClr val="tx2"/>
                </a:solidFill>
                <a:cs typeface="Segoe UI"/>
              </a:rPr>
              <a:t>Module 4: Student Loan Responsibilities</a:t>
            </a:r>
          </a:p>
          <a:p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9"/>
          </p:nvPr>
        </p:nvSpPr>
        <p:spPr>
          <a:xfrm>
            <a:off x="1893849" y="4425918"/>
            <a:ext cx="6629400" cy="838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cs typeface="Segoe UI"/>
              </a:rPr>
              <a:t>Module 5: Student Loan Delinquency &amp; Default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20"/>
          </p:nvPr>
        </p:nvSpPr>
        <p:spPr>
          <a:xfrm>
            <a:off x="1893849" y="5131419"/>
            <a:ext cx="6629400" cy="83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b="1" dirty="0">
                <a:solidFill>
                  <a:schemeClr val="tx2"/>
                </a:solidFill>
                <a:cs typeface="Segoe UI"/>
              </a:rPr>
              <a:t>Module 6: Accounts in Collections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9" name="Oval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6129" y="1665919"/>
            <a:ext cx="228598" cy="1787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52400" dist="88900" dir="4740000" sx="91000" sy="91000" algn="ctr" rotWithShape="0">
              <a:schemeClr val="tx1">
                <a:alpha val="45000"/>
              </a:scheme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2">
                    <a:lumMod val="50000"/>
                  </a:schemeClr>
                </a:solidFill>
              </a:rPr>
              <a:t>   </a:t>
            </a:r>
          </a:p>
        </p:txBody>
      </p:sp>
      <p:sp>
        <p:nvSpPr>
          <p:cNvPr id="16" name="Oval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6129" y="2355892"/>
            <a:ext cx="228598" cy="1787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52400" dist="88900" dir="4740000" sx="91000" sy="91000" algn="ctr" rotWithShape="0">
              <a:schemeClr val="tx1">
                <a:alpha val="45000"/>
              </a:scheme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2">
                    <a:lumMod val="50000"/>
                  </a:schemeClr>
                </a:solidFill>
              </a:rPr>
              <a:t>   </a:t>
            </a:r>
          </a:p>
        </p:txBody>
      </p:sp>
      <p:sp>
        <p:nvSpPr>
          <p:cNvPr id="17" name="Ova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9654" y="3079136"/>
            <a:ext cx="228598" cy="1787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52400" dist="88900" dir="4740000" sx="91000" sy="91000" algn="ctr" rotWithShape="0">
              <a:schemeClr val="tx1">
                <a:alpha val="45000"/>
              </a:scheme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2">
                    <a:lumMod val="50000"/>
                  </a:schemeClr>
                </a:solidFill>
              </a:rPr>
              <a:t>   </a:t>
            </a:r>
          </a:p>
        </p:txBody>
      </p:sp>
      <p:sp>
        <p:nvSpPr>
          <p:cNvPr id="18" name="Oval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00805" y="3805016"/>
            <a:ext cx="228598" cy="1787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52400" dist="88900" dir="4740000" sx="91000" sy="91000" algn="ctr" rotWithShape="0">
              <a:schemeClr val="tx1">
                <a:alpha val="45000"/>
              </a:scheme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2">
                    <a:lumMod val="50000"/>
                  </a:schemeClr>
                </a:solidFill>
              </a:rPr>
              <a:t>   </a:t>
            </a:r>
          </a:p>
        </p:txBody>
      </p:sp>
      <p:sp>
        <p:nvSpPr>
          <p:cNvPr id="21" name="Ova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9654" y="4474958"/>
            <a:ext cx="228598" cy="1787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52400" dist="88900" dir="4740000" sx="91000" sy="91000" algn="ctr" rotWithShape="0">
              <a:schemeClr val="tx1">
                <a:alpha val="45000"/>
              </a:scheme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2">
                    <a:lumMod val="50000"/>
                  </a:schemeClr>
                </a:solidFill>
              </a:rPr>
              <a:t>   </a:t>
            </a:r>
          </a:p>
        </p:txBody>
      </p:sp>
      <p:sp>
        <p:nvSpPr>
          <p:cNvPr id="23" name="Oval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6129" y="5174166"/>
            <a:ext cx="228598" cy="1787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52400" dist="88900" dir="4740000" sx="91000" sy="91000" algn="ctr" rotWithShape="0">
              <a:schemeClr val="tx1">
                <a:alpha val="45000"/>
              </a:scheme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2">
                    <a:lumMod val="50000"/>
                  </a:schemeClr>
                </a:solidFill>
              </a:rPr>
              <a:t>   </a:t>
            </a:r>
          </a:p>
        </p:txBody>
      </p:sp>
      <p:sp>
        <p:nvSpPr>
          <p:cNvPr id="2" name="Text Placeholder 44">
            <a:extLst>
              <a:ext uri="{FF2B5EF4-FFF2-40B4-BE49-F238E27FC236}">
                <a16:creationId xmlns:a16="http://schemas.microsoft.com/office/drawing/2014/main" id="{4B2E652F-36C0-46B5-BE90-4CB91C037F73}"/>
              </a:ext>
            </a:extLst>
          </p:cNvPr>
          <p:cNvSpPr txBox="1">
            <a:spLocks/>
          </p:cNvSpPr>
          <p:nvPr/>
        </p:nvSpPr>
        <p:spPr>
          <a:xfrm>
            <a:off x="1890132" y="5819078"/>
            <a:ext cx="6629400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5715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Tx/>
              <a:buNone/>
              <a:defRPr sz="18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627063" indent="-169863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Char char="•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10302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482725" indent="-1111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9446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  <a:cs typeface="Segoe UI"/>
              </a:rPr>
              <a:t>Module 7: Create a Budget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660250B-68B6-4E21-A546-53D1EA29E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6128" y="5876692"/>
            <a:ext cx="228598" cy="1787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52400" dist="88900" dir="4740000" sx="91000" sy="91000" algn="ctr" rotWithShape="0">
              <a:schemeClr val="tx1">
                <a:alpha val="45000"/>
              </a:schemeClr>
            </a:outerShdw>
          </a:effectLst>
          <a:scene3d>
            <a:camera prst="orthographicFront"/>
            <a:lightRig rig="threePt" dir="t"/>
          </a:scene3d>
          <a:sp3d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2">
                    <a:lumMod val="50000"/>
                  </a:schemeClr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633302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704472"/>
            <a:ext cx="8610600" cy="860425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cs typeface="Segoe UI"/>
              </a:rPr>
              <a:t>Research Options to Pay for School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Segoe UI"/>
              </a:rPr>
              <a:t>Presented by Connie Lira-Hernandez</a:t>
            </a:r>
          </a:p>
          <a:p>
            <a:r>
              <a:rPr lang="en-US">
                <a:cs typeface="Segoe UI"/>
              </a:rPr>
              <a:t>South Texas College, Business Office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6472" y="6019800"/>
            <a:ext cx="1831328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40000" lnSpcReduction="20000"/>
          </a:bodyPr>
          <a:lstStyle/>
          <a:p>
            <a:pPr>
              <a:spcBef>
                <a:spcPct val="0"/>
              </a:spcBef>
            </a:pPr>
            <a:r>
              <a:rPr lang="en-US" sz="2400"/>
              <a:t>By </a:t>
            </a:r>
            <a:r>
              <a:rPr lang="en-US" sz="2400" b="1">
                <a:hlinkClick r:id="rId2"/>
              </a:rPr>
              <a:t>PresenterMedia.com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60141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09600" y="3428999"/>
            <a:ext cx="2743200" cy="3276602"/>
          </a:xfrm>
        </p:spPr>
        <p:txBody>
          <a:bodyPr>
            <a:normAutofit/>
          </a:bodyPr>
          <a:lstStyle/>
          <a:p>
            <a:r>
              <a:rPr lang="en-US" u="sng"/>
              <a:t>Apply</a:t>
            </a:r>
            <a:r>
              <a:rPr lang="en-US"/>
              <a:t> for </a:t>
            </a:r>
            <a:r>
              <a:rPr lang="en-US" b="1"/>
              <a:t>Financial Aid Assistance</a:t>
            </a:r>
            <a:endParaRPr lang="en-US"/>
          </a:p>
          <a:p>
            <a:endParaRPr lang="en-US"/>
          </a:p>
          <a:p>
            <a:r>
              <a:rPr lang="en-US" sz="1600">
                <a:hlinkClick r:id="rId2"/>
              </a:rPr>
              <a:t>https://fafsa.ed.gov/spa/fafsa</a:t>
            </a:r>
            <a:r>
              <a:rPr lang="en-US" sz="1600"/>
              <a:t>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390900" y="3428999"/>
            <a:ext cx="2743200" cy="3276602"/>
          </a:xfrm>
        </p:spPr>
        <p:txBody>
          <a:bodyPr>
            <a:normAutofit/>
          </a:bodyPr>
          <a:lstStyle/>
          <a:p>
            <a:r>
              <a:rPr lang="en-US" u="sng"/>
              <a:t>Apply</a:t>
            </a:r>
            <a:r>
              <a:rPr lang="en-US"/>
              <a:t> for </a:t>
            </a:r>
            <a:r>
              <a:rPr lang="en-US" b="1"/>
              <a:t>Scholarships</a:t>
            </a:r>
          </a:p>
          <a:p>
            <a:endParaRPr lang="en-US"/>
          </a:p>
          <a:p>
            <a:r>
              <a:rPr lang="en-US" sz="1600"/>
              <a:t>Ask Student Financial Services, and/or visit their website: </a:t>
            </a:r>
            <a:r>
              <a:rPr lang="en-US" sz="1600">
                <a:hlinkClick r:id="rId3"/>
              </a:rPr>
              <a:t>https://studentservices.southtexascollege.edu/finaid/scholarships/index.html</a:t>
            </a:r>
            <a:r>
              <a:rPr lang="en-US" sz="1600"/>
              <a:t>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4"/>
          </p:nvPr>
        </p:nvSpPr>
        <p:spPr>
          <a:xfrm>
            <a:off x="5943600" y="3429001"/>
            <a:ext cx="2971800" cy="3276600"/>
          </a:xfrm>
        </p:spPr>
        <p:txBody>
          <a:bodyPr>
            <a:normAutofit/>
          </a:bodyPr>
          <a:lstStyle/>
          <a:p>
            <a:r>
              <a:rPr lang="en-US" u="sng" dirty="0"/>
              <a:t>Apply</a:t>
            </a:r>
            <a:r>
              <a:rPr lang="en-US" dirty="0"/>
              <a:t> with </a:t>
            </a:r>
            <a:r>
              <a:rPr lang="en-US" b="1" dirty="0"/>
              <a:t>3</a:t>
            </a:r>
            <a:r>
              <a:rPr lang="en-US" b="1" baseline="30000" dirty="0"/>
              <a:t>rd</a:t>
            </a:r>
            <a:r>
              <a:rPr lang="en-US" b="1" dirty="0"/>
              <a:t> Party Sponsors</a:t>
            </a:r>
          </a:p>
          <a:p>
            <a:endParaRPr lang="en-US" sz="1600" dirty="0"/>
          </a:p>
          <a:p>
            <a:r>
              <a:rPr lang="en-US" sz="1600" dirty="0"/>
              <a:t>VIDA, Workforce Solutions, DARS, AmeriCorps</a:t>
            </a:r>
          </a:p>
          <a:p>
            <a:r>
              <a:rPr lang="en-US" sz="1600" dirty="0"/>
              <a:t>Learn more online: </a:t>
            </a:r>
          </a:p>
          <a:p>
            <a:r>
              <a:rPr lang="en-US" sz="1600" dirty="0">
                <a:hlinkClick r:id="rId4"/>
              </a:rPr>
              <a:t>https://studentservices.southtexascollege.edu/finaid/other_assistance.html</a:t>
            </a:r>
            <a:r>
              <a:rPr lang="en-US" sz="1600" dirty="0"/>
              <a:t> </a:t>
            </a:r>
          </a:p>
          <a:p>
            <a:endParaRPr lang="en-US" dirty="0"/>
          </a:p>
        </p:txBody>
      </p:sp>
      <p:pic>
        <p:nvPicPr>
          <p:cNvPr id="36" name="Content Placeholder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5" cstate="print"/>
          <a:stretch>
            <a:fillRect/>
          </a:stretch>
        </p:blipFill>
        <p:spPr>
          <a:xfrm>
            <a:off x="746760" y="1911768"/>
            <a:ext cx="2468880" cy="1388225"/>
          </a:xfrm>
        </p:spPr>
      </p:pic>
      <p:pic>
        <p:nvPicPr>
          <p:cNvPr id="34" name="Content Placeholder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6"/>
          </p:nvPr>
        </p:nvPicPr>
        <p:blipFill>
          <a:blip r:embed="rId6" cstate="print"/>
          <a:stretch>
            <a:fillRect/>
          </a:stretch>
        </p:blipFill>
        <p:spPr>
          <a:xfrm>
            <a:off x="3429581" y="1911767"/>
            <a:ext cx="2468880" cy="1388225"/>
          </a:xfrm>
        </p:spPr>
      </p:pic>
      <p:pic>
        <p:nvPicPr>
          <p:cNvPr id="32" name="Content Placeholder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7"/>
          </p:nvPr>
        </p:nvPicPr>
        <p:blipFill>
          <a:blip r:embed="rId7" cstate="print"/>
          <a:stretch>
            <a:fillRect/>
          </a:stretch>
        </p:blipFill>
        <p:spPr>
          <a:xfrm>
            <a:off x="6157422" y="1911769"/>
            <a:ext cx="2467955" cy="1388225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tx1"/>
                </a:solidFill>
              </a:rPr>
              <a:t>Free Options to Pay for School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167854" y="1500606"/>
            <a:ext cx="7413000" cy="457200"/>
          </a:xfrm>
        </p:spPr>
        <p:txBody>
          <a:bodyPr>
            <a:normAutofit fontScale="85000" lnSpcReduction="10000"/>
          </a:bodyPr>
          <a:lstStyle/>
          <a:p>
            <a:r>
              <a:rPr lang="en-US" b="1" i="1">
                <a:solidFill>
                  <a:srgbClr val="C00000"/>
                </a:solidFill>
              </a:rPr>
              <a:t>Consider Free Options Before Applying for Student Loans</a:t>
            </a:r>
          </a:p>
        </p:txBody>
      </p:sp>
      <p:sp>
        <p:nvSpPr>
          <p:cNvPr id="21" name="Notched Right Arrow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87095" y="2209374"/>
            <a:ext cx="609600" cy="609600"/>
          </a:xfrm>
          <a:prstGeom prst="notch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otched Right Arrow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4401" y="2209800"/>
            <a:ext cx="609600" cy="609600"/>
          </a:xfrm>
          <a:prstGeom prst="notch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59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EAC77E9-F720-426C-AA45-43D1BD0DE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31638" y="2486848"/>
            <a:ext cx="2362200" cy="124533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A5706-AD8A-437D-AA60-0C75E9182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3400" y="2389917"/>
            <a:ext cx="4343400" cy="17961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tx1"/>
                </a:solidFill>
              </a:rPr>
              <a:t>Installment Plans</a:t>
            </a:r>
          </a:p>
          <a:p>
            <a:pPr>
              <a:buClr>
                <a:schemeClr val="accent1"/>
              </a:buClr>
            </a:pPr>
            <a:r>
              <a:rPr lang="en-US" sz="1400" dirty="0"/>
              <a:t>Interest Free</a:t>
            </a:r>
          </a:p>
          <a:p>
            <a:pPr>
              <a:buClr>
                <a:schemeClr val="accent1"/>
              </a:buClr>
            </a:pPr>
            <a:r>
              <a:rPr lang="en-US" sz="1400" dirty="0"/>
              <a:t>One-Time Setup Fee</a:t>
            </a:r>
          </a:p>
          <a:p>
            <a:pPr>
              <a:buClr>
                <a:schemeClr val="accent1"/>
              </a:buClr>
            </a:pPr>
            <a:r>
              <a:rPr lang="en-US" sz="1400" dirty="0"/>
              <a:t>Payment by Installment Payments</a:t>
            </a:r>
          </a:p>
          <a:p>
            <a:pPr>
              <a:buClr>
                <a:schemeClr val="accent1"/>
              </a:buClr>
            </a:pPr>
            <a:r>
              <a:rPr lang="en-US" sz="1400" dirty="0"/>
              <a:t>Payments due throughout the semester</a:t>
            </a:r>
          </a:p>
          <a:p>
            <a:pPr>
              <a:buClr>
                <a:schemeClr val="accent1"/>
              </a:buClr>
            </a:pPr>
            <a:r>
              <a:rPr lang="en-US" sz="1400" dirty="0"/>
              <a:t>Late Fees are limited</a:t>
            </a:r>
          </a:p>
          <a:p>
            <a:pPr>
              <a:buClr>
                <a:schemeClr val="accent1"/>
              </a:buClr>
            </a:pPr>
            <a:r>
              <a:rPr lang="en-US" sz="1400" dirty="0"/>
              <a:t>Online enrollment is available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14E0B2-950E-485C-B913-F66CD548544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331638" y="4532640"/>
            <a:ext cx="2362200" cy="1524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7B574C-C89A-44F5-99DA-7E16830D633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43400" y="4468083"/>
            <a:ext cx="4343400" cy="1524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tx1"/>
                </a:solidFill>
              </a:rPr>
              <a:t>Emergency Loans</a:t>
            </a:r>
          </a:p>
          <a:p>
            <a:pPr>
              <a:buClr>
                <a:schemeClr val="accent1"/>
              </a:buClr>
            </a:pPr>
            <a:r>
              <a:rPr lang="en-US" sz="1400" dirty="0"/>
              <a:t>Interest Free</a:t>
            </a:r>
          </a:p>
          <a:p>
            <a:pPr>
              <a:buClr>
                <a:schemeClr val="accent1"/>
              </a:buClr>
            </a:pPr>
            <a:r>
              <a:rPr lang="en-US" sz="1400" dirty="0"/>
              <a:t>Payment by Installment Payments</a:t>
            </a:r>
          </a:p>
          <a:p>
            <a:pPr>
              <a:buClr>
                <a:schemeClr val="accent1"/>
              </a:buClr>
            </a:pPr>
            <a:r>
              <a:rPr lang="en-US" sz="1400" dirty="0"/>
              <a:t>Late Fees are limited</a:t>
            </a:r>
          </a:p>
          <a:p>
            <a:pPr>
              <a:buClr>
                <a:schemeClr val="accent1"/>
              </a:buClr>
            </a:pPr>
            <a:r>
              <a:rPr lang="en-US" sz="1400" dirty="0"/>
              <a:t>Payments are due throughout the semester</a:t>
            </a:r>
          </a:p>
          <a:p>
            <a:pPr>
              <a:buClr>
                <a:schemeClr val="accent1"/>
              </a:buClr>
            </a:pPr>
            <a:r>
              <a:rPr lang="en-US" sz="1400" dirty="0"/>
              <a:t>Apply in-person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F2BCEBC-F075-4FA8-B86C-3ADF0E203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384" y="410837"/>
            <a:ext cx="7226029" cy="63976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Interest Free - Payment Options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F1EB2A-2A62-40F0-A61C-828C399070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3384" y="875400"/>
            <a:ext cx="6947512" cy="457200"/>
          </a:xfrm>
        </p:spPr>
        <p:txBody>
          <a:bodyPr/>
          <a:lstStyle/>
          <a:p>
            <a:r>
              <a:rPr lang="en-US"/>
              <a:t>Be Financially Empowered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1AD8F8-1475-4EB6-81B2-A19869D7D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225" y="4639103"/>
            <a:ext cx="2319025" cy="1311073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3E15CB8-9321-4185-AFE4-1C2D8C443559}"/>
              </a:ext>
            </a:extLst>
          </p:cNvPr>
          <p:cNvSpPr txBox="1">
            <a:spLocks/>
          </p:cNvSpPr>
          <p:nvPr/>
        </p:nvSpPr>
        <p:spPr>
          <a:xfrm>
            <a:off x="914400" y="1797163"/>
            <a:ext cx="741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Tx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627063" indent="-169863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Char char="•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10302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482725" indent="-1111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9446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>
                <a:solidFill>
                  <a:srgbClr val="C00000"/>
                </a:solidFill>
              </a:rPr>
              <a:t>Check if your school offers </a:t>
            </a:r>
            <a:r>
              <a:rPr lang="en-US" b="1" i="1" u="sng">
                <a:solidFill>
                  <a:srgbClr val="C00000"/>
                </a:solidFill>
              </a:rPr>
              <a:t>interest free</a:t>
            </a:r>
            <a:r>
              <a:rPr lang="en-US" b="1" i="1">
                <a:solidFill>
                  <a:srgbClr val="C00000"/>
                </a:solidFill>
              </a:rPr>
              <a:t> payment plans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628E38A-3FA1-4D03-B2C7-EA784C033B88}"/>
              </a:ext>
            </a:extLst>
          </p:cNvPr>
          <p:cNvSpPr txBox="1">
            <a:spLocks/>
          </p:cNvSpPr>
          <p:nvPr/>
        </p:nvSpPr>
        <p:spPr>
          <a:xfrm>
            <a:off x="1066800" y="6218563"/>
            <a:ext cx="741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Tx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627063" indent="-169863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Char char="•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10302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482725" indent="-1111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9446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accent4">
                    <a:lumMod val="50000"/>
                  </a:schemeClr>
                </a:solidFill>
              </a:rPr>
              <a:t>For More Information on South Texas College Payment Options:</a:t>
            </a:r>
          </a:p>
          <a:p>
            <a:pPr algn="ctr"/>
            <a:r>
              <a:rPr lang="en-US" sz="1400">
                <a:solidFill>
                  <a:schemeClr val="accent4">
                    <a:lumMod val="50000"/>
                  </a:schemeClr>
                </a:solidFill>
                <a:hlinkClick r:id="rId4"/>
              </a:rPr>
              <a:t>www.southtexascollege.edu/go/cashiers</a:t>
            </a:r>
            <a:r>
              <a:rPr lang="en-US" sz="1400">
                <a:solidFill>
                  <a:schemeClr val="accent4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11" name="Picture 10" descr="stc logo">
            <a:extLst>
              <a:ext uri="{FF2B5EF4-FFF2-40B4-BE49-F238E27FC236}">
                <a16:creationId xmlns:a16="http://schemas.microsoft.com/office/drawing/2014/main" id="{D7C34704-C2C7-4DF0-8C13-5869D797B5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33" y="562108"/>
            <a:ext cx="626584" cy="62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18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858E0A6-570D-41F5-B0FB-CA6BB7A66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800" y="212400"/>
            <a:ext cx="7627200" cy="63976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Student Loans with Interest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D82A5C1-E8CA-43A9-9DCA-B037358DC8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2900" y="769802"/>
            <a:ext cx="7413000" cy="457200"/>
          </a:xfrm>
        </p:spPr>
        <p:txBody>
          <a:bodyPr/>
          <a:lstStyle/>
          <a:p>
            <a:r>
              <a:rPr lang="en-US"/>
              <a:t>Be Financially Empowered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B255C9E9-05EE-4830-A1F4-92096FD8A67F}"/>
              </a:ext>
            </a:extLst>
          </p:cNvPr>
          <p:cNvSpPr txBox="1">
            <a:spLocks/>
          </p:cNvSpPr>
          <p:nvPr/>
        </p:nvSpPr>
        <p:spPr>
          <a:xfrm>
            <a:off x="948900" y="1761776"/>
            <a:ext cx="800100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Tx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627063" indent="-169863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Char char="•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10302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482725" indent="-1111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9446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2720" indent="-172720" algn="ctr"/>
            <a:r>
              <a:rPr lang="en-US" sz="1600" b="1" i="1">
                <a:solidFill>
                  <a:srgbClr val="C00000"/>
                </a:solidFill>
                <a:cs typeface="Segoe UI"/>
              </a:rPr>
              <a:t>Check with your school to see which types of Student Loans are accepted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8F35CD00-2756-4C5C-85D8-C63E48C2E88C}"/>
              </a:ext>
            </a:extLst>
          </p:cNvPr>
          <p:cNvSpPr txBox="1">
            <a:spLocks/>
          </p:cNvSpPr>
          <p:nvPr/>
        </p:nvSpPr>
        <p:spPr>
          <a:xfrm>
            <a:off x="762000" y="6272599"/>
            <a:ext cx="8153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Tx/>
              <a:buNone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627063" indent="-169863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Char char="•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10302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482725" indent="-1111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944688" indent="-115888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solidFill>
                  <a:schemeClr val="accent4">
                    <a:lumMod val="50000"/>
                  </a:schemeClr>
                </a:solidFill>
              </a:rPr>
              <a:t>For More Information on South Texas College Accepted Student Loans:</a:t>
            </a:r>
          </a:p>
          <a:p>
            <a:pPr algn="ctr"/>
            <a:r>
              <a:rPr lang="en-US" sz="1000">
                <a:solidFill>
                  <a:schemeClr val="accent4">
                    <a:lumMod val="50000"/>
                  </a:schemeClr>
                </a:solidFill>
                <a:hlinkClick r:id="rId2"/>
              </a:rPr>
              <a:t>https://studentservices.southtexascollege.edu/finaid/loans.html</a:t>
            </a:r>
            <a:r>
              <a:rPr lang="en-US" sz="100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985EC3C-92FB-4AB8-8EEB-8378F8AA8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000" y="2391805"/>
            <a:ext cx="6400800" cy="914400"/>
          </a:xfrm>
          <a:prstGeom prst="rect">
            <a:avLst/>
          </a:prstGeom>
        </p:spPr>
      </p:pic>
      <p:graphicFrame>
        <p:nvGraphicFramePr>
          <p:cNvPr id="34" name="Diagram 5">
            <a:extLst>
              <a:ext uri="{FF2B5EF4-FFF2-40B4-BE49-F238E27FC236}">
                <a16:creationId xmlns:a16="http://schemas.microsoft.com/office/drawing/2014/main" id="{BAFD4E83-DC0E-48A3-B83A-89327D1FF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8172873"/>
              </p:ext>
            </p:extLst>
          </p:nvPr>
        </p:nvGraphicFramePr>
        <p:xfrm>
          <a:off x="1714500" y="3551795"/>
          <a:ext cx="6400800" cy="2278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08558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4800600" cy="338139"/>
          </a:xfrm>
        </p:spPr>
        <p:txBody>
          <a:bodyPr/>
          <a:lstStyle/>
          <a:p>
            <a:r>
              <a:rPr lang="en-US"/>
              <a:t>Questions? </a:t>
            </a:r>
          </a:p>
        </p:txBody>
      </p:sp>
      <p:pic>
        <p:nvPicPr>
          <p:cNvPr id="5" name="Picture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372534" y="381000"/>
            <a:ext cx="8398931" cy="4724398"/>
          </a:xfrm>
          <a:ln>
            <a:solidFill>
              <a:schemeClr val="accent1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1"/>
            <a:ext cx="4419600" cy="804863"/>
          </a:xfrm>
        </p:spPr>
        <p:txBody>
          <a:bodyPr/>
          <a:lstStyle/>
          <a:p>
            <a:r>
              <a:rPr lang="en-US"/>
              <a:t>Contact: Connie Lira-Hernandez</a:t>
            </a:r>
          </a:p>
          <a:p>
            <a:r>
              <a:rPr lang="en-US">
                <a:hlinkClick r:id="rId3"/>
              </a:rPr>
              <a:t>clira@southtexascollege.edu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4913888"/>
      </p:ext>
    </p:extLst>
  </p:cSld>
  <p:clrMapOvr>
    <a:masterClrMapping/>
  </p:clrMapOvr>
</p:sld>
</file>

<file path=ppt/theme/theme1.xml><?xml version="1.0" encoding="utf-8"?>
<a:theme xmlns:a="http://schemas.openxmlformats.org/drawingml/2006/main" name="PM_financial_puzzle">
  <a:themeElements>
    <a:clrScheme name="Financial Puzzle">
      <a:dk1>
        <a:srgbClr val="024E35"/>
      </a:dk1>
      <a:lt1>
        <a:srgbClr val="E4E4E4"/>
      </a:lt1>
      <a:dk2>
        <a:srgbClr val="313131"/>
      </a:dk2>
      <a:lt2>
        <a:srgbClr val="C5FDEB"/>
      </a:lt2>
      <a:accent1>
        <a:srgbClr val="FFC000"/>
      </a:accent1>
      <a:accent2>
        <a:srgbClr val="CDCDCD"/>
      </a:accent2>
      <a:accent3>
        <a:srgbClr val="5F4700"/>
      </a:accent3>
      <a:accent4>
        <a:srgbClr val="039C6D"/>
      </a:accent4>
      <a:accent5>
        <a:srgbClr val="012B1E"/>
      </a:accent5>
      <a:accent6>
        <a:srgbClr val="727272"/>
      </a:accent6>
      <a:hlink>
        <a:srgbClr val="046847"/>
      </a:hlink>
      <a:folHlink>
        <a:srgbClr val="58F9C5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31236816EF7E40B6F890CB9AF45FA7" ma:contentTypeVersion="15" ma:contentTypeDescription="Create a new document." ma:contentTypeScope="" ma:versionID="c6c669a054729b382a1b3e490d43ad56">
  <xsd:schema xmlns:xsd="http://www.w3.org/2001/XMLSchema" xmlns:xs="http://www.w3.org/2001/XMLSchema" xmlns:p="http://schemas.microsoft.com/office/2006/metadata/properties" xmlns:ns1="http://schemas.microsoft.com/sharepoint/v3" xmlns:ns3="ba52104d-e022-4749-9919-903504b6e84e" xmlns:ns4="aac0fbf5-25b6-467a-9887-88a170b09ea6" targetNamespace="http://schemas.microsoft.com/office/2006/metadata/properties" ma:root="true" ma:fieldsID="49602ab77728ea34d6aa140d05ea84ee" ns1:_="" ns3:_="" ns4:_="">
    <xsd:import namespace="http://schemas.microsoft.com/sharepoint/v3"/>
    <xsd:import namespace="ba52104d-e022-4749-9919-903504b6e84e"/>
    <xsd:import namespace="aac0fbf5-25b6-467a-9887-88a170b09e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52104d-e022-4749-9919-903504b6e8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c0fbf5-25b6-467a-9887-88a170b09ea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47A70FF-11DE-4F97-B883-D8B5D167EE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a52104d-e022-4749-9919-903504b6e84e"/>
    <ds:schemaRef ds:uri="aac0fbf5-25b6-467a-9887-88a170b09e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4490A9-C031-4A5F-84AE-F4518DE36C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7506E0-C72D-4214-ADC2-82B05F3C39EE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aac0fbf5-25b6-467a-9887-88a170b09ea6"/>
    <ds:schemaRef ds:uri="ba52104d-e022-4749-9919-903504b6e84e"/>
    <ds:schemaRef ds:uri="http://schemas.microsoft.com/sharepoint/v3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PM_financial_puzzle</Template>
  <TotalTime>1229</TotalTime>
  <Words>354</Words>
  <Application>Microsoft Office PowerPoint</Application>
  <PresentationFormat>On-screen Show (4:3)</PresentationFormat>
  <Paragraphs>66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Perpetua</vt:lpstr>
      <vt:lpstr>Calibri</vt:lpstr>
      <vt:lpstr>Segoe UI</vt:lpstr>
      <vt:lpstr>Century Gothic</vt:lpstr>
      <vt:lpstr>PM_financial_puzzle</vt:lpstr>
      <vt:lpstr>Consequences of Debt</vt:lpstr>
      <vt:lpstr>Overview-Consequences of Debt</vt:lpstr>
      <vt:lpstr>Research Options to Pay for School</vt:lpstr>
      <vt:lpstr>Free Options to Pay for School</vt:lpstr>
      <vt:lpstr>Interest Free - Payment Options</vt:lpstr>
      <vt:lpstr>Student Loans with Interest</vt:lpstr>
      <vt:lpstr>Questions? </vt:lpstr>
    </vt:vector>
  </TitlesOfParts>
  <Company>South Texas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 Puzzle</dc:title>
  <dc:subject/>
  <dc:creator>Concepcion Lira</dc:creator>
  <cp:keywords/>
  <dc:description/>
  <cp:lastModifiedBy>DKC DKC</cp:lastModifiedBy>
  <cp:revision>1250</cp:revision>
  <cp:lastPrinted>2020-03-12T14:13:33Z</cp:lastPrinted>
  <dcterms:created xsi:type="dcterms:W3CDTF">2012-03-27T15:01:24Z</dcterms:created>
  <dcterms:modified xsi:type="dcterms:W3CDTF">2020-04-01T20:30:43Z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TC018572799991</vt:lpwstr>
  </property>
  <property fmtid="{D5CDD505-2E9C-101B-9397-08002B2CF9AE}" pid="3" name="ContentTypeId">
    <vt:lpwstr>0x010100EB31236816EF7E40B6F890CB9AF45FA7</vt:lpwstr>
  </property>
</Properties>
</file>