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64" r:id="rId1"/>
  </p:sldMasterIdLst>
  <p:notesMasterIdLst>
    <p:notesMasterId r:id="rId32"/>
  </p:notesMasterIdLst>
  <p:handoutMasterIdLst>
    <p:handoutMasterId r:id="rId33"/>
  </p:handoutMasterIdLst>
  <p:sldIdLst>
    <p:sldId id="257" r:id="rId2"/>
    <p:sldId id="258" r:id="rId3"/>
    <p:sldId id="275" r:id="rId4"/>
    <p:sldId id="276" r:id="rId5"/>
    <p:sldId id="277" r:id="rId6"/>
    <p:sldId id="278" r:id="rId7"/>
    <p:sldId id="279" r:id="rId8"/>
    <p:sldId id="280" r:id="rId9"/>
    <p:sldId id="281" r:id="rId10"/>
    <p:sldId id="283" r:id="rId11"/>
    <p:sldId id="284" r:id="rId12"/>
    <p:sldId id="289" r:id="rId13"/>
    <p:sldId id="290" r:id="rId14"/>
    <p:sldId id="301" r:id="rId15"/>
    <p:sldId id="291" r:id="rId16"/>
    <p:sldId id="298" r:id="rId17"/>
    <p:sldId id="293" r:id="rId18"/>
    <p:sldId id="319" r:id="rId19"/>
    <p:sldId id="295" r:id="rId20"/>
    <p:sldId id="310" r:id="rId21"/>
    <p:sldId id="307" r:id="rId22"/>
    <p:sldId id="309" r:id="rId23"/>
    <p:sldId id="312" r:id="rId24"/>
    <p:sldId id="313" r:id="rId25"/>
    <p:sldId id="317" r:id="rId26"/>
    <p:sldId id="315" r:id="rId27"/>
    <p:sldId id="316" r:id="rId28"/>
    <p:sldId id="299" r:id="rId29"/>
    <p:sldId id="292" r:id="rId30"/>
    <p:sldId id="296" r:id="rId31"/>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Gomez" initials="EG" lastIdx="2" clrIdx="0">
    <p:extLst>
      <p:ext uri="{19B8F6BF-5375-455C-9EA6-DF929625EA0E}">
        <p15:presenceInfo xmlns:p15="http://schemas.microsoft.com/office/powerpoint/2012/main" userId="S-1-5-21-617823105-679436783-1847928074-1381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1C54"/>
    <a:srgbClr val="050A6B"/>
    <a:srgbClr val="D5C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8" autoAdjust="0"/>
    <p:restoredTop sz="94660"/>
  </p:normalViewPr>
  <p:slideViewPr>
    <p:cSldViewPr snapToGrid="0">
      <p:cViewPr varScale="1">
        <p:scale>
          <a:sx n="86" d="100"/>
          <a:sy n="86" d="100"/>
        </p:scale>
        <p:origin x="35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82016" cy="466088"/>
          </a:xfrm>
          <a:prstGeom prst="rect">
            <a:avLst/>
          </a:prstGeom>
        </p:spPr>
        <p:txBody>
          <a:bodyPr vert="horz" lIns="90559" tIns="45280" rIns="90559" bIns="45280" rtlCol="0"/>
          <a:lstStyle>
            <a:lvl1pPr algn="l">
              <a:defRPr sz="1200"/>
            </a:lvl1pPr>
          </a:lstStyle>
          <a:p>
            <a:endParaRPr lang="en-US"/>
          </a:p>
        </p:txBody>
      </p:sp>
      <p:sp>
        <p:nvSpPr>
          <p:cNvPr id="3" name="Date Placeholder 2"/>
          <p:cNvSpPr>
            <a:spLocks noGrp="1"/>
          </p:cNvSpPr>
          <p:nvPr>
            <p:ph type="dt" sz="quarter" idx="1"/>
          </p:nvPr>
        </p:nvSpPr>
        <p:spPr>
          <a:xfrm>
            <a:off x="3898242" y="2"/>
            <a:ext cx="2982016" cy="466088"/>
          </a:xfrm>
          <a:prstGeom prst="rect">
            <a:avLst/>
          </a:prstGeom>
        </p:spPr>
        <p:txBody>
          <a:bodyPr vert="horz" lIns="90559" tIns="45280" rIns="90559" bIns="45280" rtlCol="0"/>
          <a:lstStyle>
            <a:lvl1pPr algn="r">
              <a:defRPr sz="1200"/>
            </a:lvl1pPr>
          </a:lstStyle>
          <a:p>
            <a:fld id="{3A82254F-869F-49E7-973F-F18635F11F20}" type="datetimeFigureOut">
              <a:rPr lang="en-US" smtClean="0"/>
              <a:t>6/14/2023</a:t>
            </a:fld>
            <a:endParaRPr lang="en-US"/>
          </a:p>
        </p:txBody>
      </p:sp>
      <p:sp>
        <p:nvSpPr>
          <p:cNvPr id="4" name="Footer Placeholder 3"/>
          <p:cNvSpPr>
            <a:spLocks noGrp="1"/>
          </p:cNvSpPr>
          <p:nvPr>
            <p:ph type="ftr" sz="quarter" idx="2"/>
          </p:nvPr>
        </p:nvSpPr>
        <p:spPr>
          <a:xfrm>
            <a:off x="0" y="8830312"/>
            <a:ext cx="2982016" cy="466088"/>
          </a:xfrm>
          <a:prstGeom prst="rect">
            <a:avLst/>
          </a:prstGeom>
        </p:spPr>
        <p:txBody>
          <a:bodyPr vert="horz" lIns="90559" tIns="45280" rIns="90559" bIns="45280" rtlCol="0" anchor="b"/>
          <a:lstStyle>
            <a:lvl1pPr algn="l">
              <a:defRPr sz="1200"/>
            </a:lvl1pPr>
          </a:lstStyle>
          <a:p>
            <a:endParaRPr lang="en-US"/>
          </a:p>
        </p:txBody>
      </p:sp>
      <p:sp>
        <p:nvSpPr>
          <p:cNvPr id="5" name="Slide Number Placeholder 4"/>
          <p:cNvSpPr>
            <a:spLocks noGrp="1"/>
          </p:cNvSpPr>
          <p:nvPr>
            <p:ph type="sldNum" sz="quarter" idx="3"/>
          </p:nvPr>
        </p:nvSpPr>
        <p:spPr>
          <a:xfrm>
            <a:off x="3898242" y="8830312"/>
            <a:ext cx="2982016" cy="466088"/>
          </a:xfrm>
          <a:prstGeom prst="rect">
            <a:avLst/>
          </a:prstGeom>
        </p:spPr>
        <p:txBody>
          <a:bodyPr vert="horz" lIns="90559" tIns="45280" rIns="90559" bIns="45280" rtlCol="0" anchor="b"/>
          <a:lstStyle>
            <a:lvl1pPr algn="r">
              <a:defRPr sz="1200"/>
            </a:lvl1pPr>
          </a:lstStyle>
          <a:p>
            <a:fld id="{21CD3D4F-E865-4A3F-84FB-BE16C1AB0E96}" type="slidenum">
              <a:rPr lang="en-US" smtClean="0"/>
              <a:t>‹#›</a:t>
            </a:fld>
            <a:endParaRPr lang="en-US"/>
          </a:p>
        </p:txBody>
      </p:sp>
    </p:spTree>
    <p:extLst>
      <p:ext uri="{BB962C8B-B14F-4D97-AF65-F5344CB8AC3E}">
        <p14:creationId xmlns:p14="http://schemas.microsoft.com/office/powerpoint/2010/main" val="3575494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6435"/>
          </a:xfrm>
          <a:prstGeom prst="rect">
            <a:avLst/>
          </a:prstGeom>
        </p:spPr>
        <p:txBody>
          <a:bodyPr vert="horz" lIns="92426" tIns="46213" rIns="92426" bIns="46213" rtlCol="0"/>
          <a:lstStyle>
            <a:lvl1pPr algn="l">
              <a:defRPr sz="1200"/>
            </a:lvl1pPr>
          </a:lstStyle>
          <a:p>
            <a:endParaRPr lang="en-US"/>
          </a:p>
        </p:txBody>
      </p:sp>
      <p:sp>
        <p:nvSpPr>
          <p:cNvPr id="3" name="Date Placeholder 2"/>
          <p:cNvSpPr>
            <a:spLocks noGrp="1"/>
          </p:cNvSpPr>
          <p:nvPr>
            <p:ph type="dt" idx="1"/>
          </p:nvPr>
        </p:nvSpPr>
        <p:spPr>
          <a:xfrm>
            <a:off x="3898103" y="1"/>
            <a:ext cx="2982119" cy="466435"/>
          </a:xfrm>
          <a:prstGeom prst="rect">
            <a:avLst/>
          </a:prstGeom>
        </p:spPr>
        <p:txBody>
          <a:bodyPr vert="horz" lIns="92426" tIns="46213" rIns="92426" bIns="46213" rtlCol="0"/>
          <a:lstStyle>
            <a:lvl1pPr algn="r">
              <a:defRPr sz="1200"/>
            </a:lvl1pPr>
          </a:lstStyle>
          <a:p>
            <a:fld id="{A4CC3A07-2FC7-4B42-9180-73D1A55ABC24}" type="datetimeFigureOut">
              <a:rPr lang="en-US" smtClean="0"/>
              <a:t>6/14/2023</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2426" tIns="46213" rIns="92426" bIns="46213" rtlCol="0" anchor="ctr"/>
          <a:lstStyle/>
          <a:p>
            <a:endParaRPr lang="en-US"/>
          </a:p>
        </p:txBody>
      </p:sp>
      <p:sp>
        <p:nvSpPr>
          <p:cNvPr id="5" name="Notes Placeholder 4"/>
          <p:cNvSpPr>
            <a:spLocks noGrp="1"/>
          </p:cNvSpPr>
          <p:nvPr>
            <p:ph type="body" sz="quarter" idx="3"/>
          </p:nvPr>
        </p:nvSpPr>
        <p:spPr>
          <a:xfrm>
            <a:off x="688182" y="4473892"/>
            <a:ext cx="5505450" cy="3660457"/>
          </a:xfrm>
          <a:prstGeom prst="rect">
            <a:avLst/>
          </a:prstGeom>
        </p:spPr>
        <p:txBody>
          <a:bodyPr vert="horz" lIns="92426" tIns="46213" rIns="92426" bIns="4621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2982119" cy="466434"/>
          </a:xfrm>
          <a:prstGeom prst="rect">
            <a:avLst/>
          </a:prstGeom>
        </p:spPr>
        <p:txBody>
          <a:bodyPr vert="horz" lIns="92426" tIns="46213" rIns="92426" bIns="46213"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9"/>
            <a:ext cx="2982119" cy="466434"/>
          </a:xfrm>
          <a:prstGeom prst="rect">
            <a:avLst/>
          </a:prstGeom>
        </p:spPr>
        <p:txBody>
          <a:bodyPr vert="horz" lIns="92426" tIns="46213" rIns="92426" bIns="46213" rtlCol="0" anchor="b"/>
          <a:lstStyle>
            <a:lvl1pPr algn="r">
              <a:defRPr sz="1200"/>
            </a:lvl1pPr>
          </a:lstStyle>
          <a:p>
            <a:fld id="{380DB0FA-A041-4B96-96B6-0465F1F3EB04}" type="slidenum">
              <a:rPr lang="en-US" smtClean="0"/>
              <a:t>‹#›</a:t>
            </a:fld>
            <a:endParaRPr lang="en-US"/>
          </a:p>
        </p:txBody>
      </p:sp>
    </p:spTree>
    <p:extLst>
      <p:ext uri="{BB962C8B-B14F-4D97-AF65-F5344CB8AC3E}">
        <p14:creationId xmlns:p14="http://schemas.microsoft.com/office/powerpoint/2010/main" val="2705002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646A24-DCAC-4B55-BF0F-D979CB356F9F}" type="slidenum">
              <a:rPr lang="en-US" smtClean="0"/>
              <a:t>1</a:t>
            </a:fld>
            <a:endParaRPr lang="en-US"/>
          </a:p>
        </p:txBody>
      </p:sp>
    </p:spTree>
    <p:extLst>
      <p:ext uri="{BB962C8B-B14F-4D97-AF65-F5344CB8AC3E}">
        <p14:creationId xmlns:p14="http://schemas.microsoft.com/office/powerpoint/2010/main" val="3739988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10</a:t>
            </a:fld>
            <a:endParaRPr lang="en-US"/>
          </a:p>
        </p:txBody>
      </p:sp>
    </p:spTree>
    <p:extLst>
      <p:ext uri="{BB962C8B-B14F-4D97-AF65-F5344CB8AC3E}">
        <p14:creationId xmlns:p14="http://schemas.microsoft.com/office/powerpoint/2010/main" val="1980932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11</a:t>
            </a:fld>
            <a:endParaRPr lang="en-US"/>
          </a:p>
        </p:txBody>
      </p:sp>
    </p:spTree>
    <p:extLst>
      <p:ext uri="{BB962C8B-B14F-4D97-AF65-F5344CB8AC3E}">
        <p14:creationId xmlns:p14="http://schemas.microsoft.com/office/powerpoint/2010/main" val="1641929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12</a:t>
            </a:fld>
            <a:endParaRPr lang="en-US"/>
          </a:p>
        </p:txBody>
      </p:sp>
    </p:spTree>
    <p:extLst>
      <p:ext uri="{BB962C8B-B14F-4D97-AF65-F5344CB8AC3E}">
        <p14:creationId xmlns:p14="http://schemas.microsoft.com/office/powerpoint/2010/main" val="1719303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13</a:t>
            </a:fld>
            <a:endParaRPr lang="en-US"/>
          </a:p>
        </p:txBody>
      </p:sp>
    </p:spTree>
    <p:extLst>
      <p:ext uri="{BB962C8B-B14F-4D97-AF65-F5344CB8AC3E}">
        <p14:creationId xmlns:p14="http://schemas.microsoft.com/office/powerpoint/2010/main" val="1409751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14</a:t>
            </a:fld>
            <a:endParaRPr lang="en-US"/>
          </a:p>
        </p:txBody>
      </p:sp>
    </p:spTree>
    <p:extLst>
      <p:ext uri="{BB962C8B-B14F-4D97-AF65-F5344CB8AC3E}">
        <p14:creationId xmlns:p14="http://schemas.microsoft.com/office/powerpoint/2010/main" val="2329537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15</a:t>
            </a:fld>
            <a:endParaRPr lang="en-US"/>
          </a:p>
        </p:txBody>
      </p:sp>
    </p:spTree>
    <p:extLst>
      <p:ext uri="{BB962C8B-B14F-4D97-AF65-F5344CB8AC3E}">
        <p14:creationId xmlns:p14="http://schemas.microsoft.com/office/powerpoint/2010/main" val="4128877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16</a:t>
            </a:fld>
            <a:endParaRPr lang="en-US"/>
          </a:p>
        </p:txBody>
      </p:sp>
    </p:spTree>
    <p:extLst>
      <p:ext uri="{BB962C8B-B14F-4D97-AF65-F5344CB8AC3E}">
        <p14:creationId xmlns:p14="http://schemas.microsoft.com/office/powerpoint/2010/main" val="3363187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17</a:t>
            </a:fld>
            <a:endParaRPr lang="en-US"/>
          </a:p>
        </p:txBody>
      </p:sp>
    </p:spTree>
    <p:extLst>
      <p:ext uri="{BB962C8B-B14F-4D97-AF65-F5344CB8AC3E}">
        <p14:creationId xmlns:p14="http://schemas.microsoft.com/office/powerpoint/2010/main" val="2859158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19</a:t>
            </a:fld>
            <a:endParaRPr lang="en-US"/>
          </a:p>
        </p:txBody>
      </p:sp>
    </p:spTree>
    <p:extLst>
      <p:ext uri="{BB962C8B-B14F-4D97-AF65-F5344CB8AC3E}">
        <p14:creationId xmlns:p14="http://schemas.microsoft.com/office/powerpoint/2010/main" val="3676888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29</a:t>
            </a:fld>
            <a:endParaRPr lang="en-US"/>
          </a:p>
        </p:txBody>
      </p:sp>
    </p:spTree>
    <p:extLst>
      <p:ext uri="{BB962C8B-B14F-4D97-AF65-F5344CB8AC3E}">
        <p14:creationId xmlns:p14="http://schemas.microsoft.com/office/powerpoint/2010/main" val="346410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a:t>
            </a:fld>
            <a:endParaRPr lang="en-US"/>
          </a:p>
        </p:txBody>
      </p:sp>
    </p:spTree>
    <p:extLst>
      <p:ext uri="{BB962C8B-B14F-4D97-AF65-F5344CB8AC3E}">
        <p14:creationId xmlns:p14="http://schemas.microsoft.com/office/powerpoint/2010/main" val="1104674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646A24-DCAC-4B55-BF0F-D979CB356F9F}" type="slidenum">
              <a:rPr lang="en-US" smtClean="0"/>
              <a:t>30</a:t>
            </a:fld>
            <a:endParaRPr lang="en-US"/>
          </a:p>
        </p:txBody>
      </p:sp>
    </p:spTree>
    <p:extLst>
      <p:ext uri="{BB962C8B-B14F-4D97-AF65-F5344CB8AC3E}">
        <p14:creationId xmlns:p14="http://schemas.microsoft.com/office/powerpoint/2010/main" val="67257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a:t>
            </a:fld>
            <a:endParaRPr lang="en-US"/>
          </a:p>
        </p:txBody>
      </p:sp>
    </p:spTree>
    <p:extLst>
      <p:ext uri="{BB962C8B-B14F-4D97-AF65-F5344CB8AC3E}">
        <p14:creationId xmlns:p14="http://schemas.microsoft.com/office/powerpoint/2010/main" val="2503666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4</a:t>
            </a:fld>
            <a:endParaRPr lang="en-US"/>
          </a:p>
        </p:txBody>
      </p:sp>
    </p:spTree>
    <p:extLst>
      <p:ext uri="{BB962C8B-B14F-4D97-AF65-F5344CB8AC3E}">
        <p14:creationId xmlns:p14="http://schemas.microsoft.com/office/powerpoint/2010/main" val="1831803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5</a:t>
            </a:fld>
            <a:endParaRPr lang="en-US"/>
          </a:p>
        </p:txBody>
      </p:sp>
    </p:spTree>
    <p:extLst>
      <p:ext uri="{BB962C8B-B14F-4D97-AF65-F5344CB8AC3E}">
        <p14:creationId xmlns:p14="http://schemas.microsoft.com/office/powerpoint/2010/main" val="1938087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6</a:t>
            </a:fld>
            <a:endParaRPr lang="en-US"/>
          </a:p>
        </p:txBody>
      </p:sp>
    </p:spTree>
    <p:extLst>
      <p:ext uri="{BB962C8B-B14F-4D97-AF65-F5344CB8AC3E}">
        <p14:creationId xmlns:p14="http://schemas.microsoft.com/office/powerpoint/2010/main" val="170242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ill Sans MT" panose="020B0502020104020203" pitchFamily="34" charset="0"/>
              </a:rPr>
              <a:t>Different ways to maneuver around this screen, for this example, we will use the Exception Filter to isolate</a:t>
            </a:r>
          </a:p>
        </p:txBody>
      </p:sp>
      <p:sp>
        <p:nvSpPr>
          <p:cNvPr id="4" name="Slide Number Placeholder 3"/>
          <p:cNvSpPr>
            <a:spLocks noGrp="1"/>
          </p:cNvSpPr>
          <p:nvPr>
            <p:ph type="sldNum" sz="quarter" idx="10"/>
          </p:nvPr>
        </p:nvSpPr>
        <p:spPr/>
        <p:txBody>
          <a:bodyPr/>
          <a:lstStyle/>
          <a:p>
            <a:fld id="{34646A24-DCAC-4B55-BF0F-D979CB356F9F}" type="slidenum">
              <a:rPr lang="en-US" smtClean="0"/>
              <a:t>7</a:t>
            </a:fld>
            <a:endParaRPr lang="en-US"/>
          </a:p>
        </p:txBody>
      </p:sp>
    </p:spTree>
    <p:extLst>
      <p:ext uri="{BB962C8B-B14F-4D97-AF65-F5344CB8AC3E}">
        <p14:creationId xmlns:p14="http://schemas.microsoft.com/office/powerpoint/2010/main" val="413795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8</a:t>
            </a:fld>
            <a:endParaRPr lang="en-US"/>
          </a:p>
        </p:txBody>
      </p:sp>
    </p:spTree>
    <p:extLst>
      <p:ext uri="{BB962C8B-B14F-4D97-AF65-F5344CB8AC3E}">
        <p14:creationId xmlns:p14="http://schemas.microsoft.com/office/powerpoint/2010/main" val="117758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9</a:t>
            </a:fld>
            <a:endParaRPr lang="en-US"/>
          </a:p>
        </p:txBody>
      </p:sp>
    </p:spTree>
    <p:extLst>
      <p:ext uri="{BB962C8B-B14F-4D97-AF65-F5344CB8AC3E}">
        <p14:creationId xmlns:p14="http://schemas.microsoft.com/office/powerpoint/2010/main" val="3108821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621B293-65BE-40DF-889E-D8C29F676B66}" type="datetimeFigureOut">
              <a:rPr lang="en-US" smtClean="0"/>
              <a:t>6/14/2023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639543-8EF1-4B99-8ECA-F2DD6A3FD171}" type="slidenum">
              <a:rPr lang="en-US" smtClean="0"/>
              <a:t>‹#›</a:t>
            </a:fld>
            <a:endParaRPr lang="en-US"/>
          </a:p>
        </p:txBody>
      </p:sp>
    </p:spTree>
    <p:extLst>
      <p:ext uri="{BB962C8B-B14F-4D97-AF65-F5344CB8AC3E}">
        <p14:creationId xmlns:p14="http://schemas.microsoft.com/office/powerpoint/2010/main" val="35405143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1B293-65BE-40DF-889E-D8C29F676B66}"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39543-8EF1-4B99-8ECA-F2DD6A3FD171}" type="slidenum">
              <a:rPr lang="en-US" smtClean="0"/>
              <a:t>‹#›</a:t>
            </a:fld>
            <a:endParaRPr lang="en-US"/>
          </a:p>
        </p:txBody>
      </p:sp>
    </p:spTree>
    <p:extLst>
      <p:ext uri="{BB962C8B-B14F-4D97-AF65-F5344CB8AC3E}">
        <p14:creationId xmlns:p14="http://schemas.microsoft.com/office/powerpoint/2010/main" val="421513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1B293-65BE-40DF-889E-D8C29F676B66}"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39543-8EF1-4B99-8ECA-F2DD6A3FD171}" type="slidenum">
              <a:rPr lang="en-US" smtClean="0"/>
              <a:t>‹#›</a:t>
            </a:fld>
            <a:endParaRPr lang="en-US"/>
          </a:p>
        </p:txBody>
      </p:sp>
    </p:spTree>
    <p:extLst>
      <p:ext uri="{BB962C8B-B14F-4D97-AF65-F5344CB8AC3E}">
        <p14:creationId xmlns:p14="http://schemas.microsoft.com/office/powerpoint/2010/main" val="1153623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D621B293-65BE-40DF-889E-D8C29F676B66}" type="datetimeFigureOut">
              <a:rPr lang="en-US" smtClean="0"/>
              <a:t>6/14/2023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8F639543-8EF1-4B99-8ECA-F2DD6A3FD171}" type="slidenum">
              <a:rPr lang="en-US" smtClean="0"/>
              <a:t>‹#›</a:t>
            </a:fld>
            <a:endParaRPr lang="en-US"/>
          </a:p>
        </p:txBody>
      </p:sp>
    </p:spTree>
    <p:extLst>
      <p:ext uri="{BB962C8B-B14F-4D97-AF65-F5344CB8AC3E}">
        <p14:creationId xmlns:p14="http://schemas.microsoft.com/office/powerpoint/2010/main" val="174643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1B293-65BE-40DF-889E-D8C29F676B66}" type="datetimeFigureOut">
              <a:rPr lang="en-US" smtClean="0"/>
              <a:t>6/14/2023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639543-8EF1-4B99-8ECA-F2DD6A3FD171}" type="slidenum">
              <a:rPr lang="en-US" smtClean="0"/>
              <a:t>‹#›</a:t>
            </a:fld>
            <a:endParaRPr lang="en-US"/>
          </a:p>
        </p:txBody>
      </p:sp>
    </p:spTree>
    <p:extLst>
      <p:ext uri="{BB962C8B-B14F-4D97-AF65-F5344CB8AC3E}">
        <p14:creationId xmlns:p14="http://schemas.microsoft.com/office/powerpoint/2010/main" val="198854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D621B293-65BE-40DF-889E-D8C29F676B66}" type="datetimeFigureOut">
              <a:rPr lang="en-US" smtClean="0"/>
              <a:t>6/14/2023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639543-8EF1-4B99-8ECA-F2DD6A3FD171}" type="slidenum">
              <a:rPr lang="en-US" smtClean="0"/>
              <a:t>‹#›</a:t>
            </a:fld>
            <a:endParaRPr lang="en-US"/>
          </a:p>
        </p:txBody>
      </p:sp>
    </p:spTree>
    <p:extLst>
      <p:ext uri="{BB962C8B-B14F-4D97-AF65-F5344CB8AC3E}">
        <p14:creationId xmlns:p14="http://schemas.microsoft.com/office/powerpoint/2010/main" val="32513339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621B293-65BE-40DF-889E-D8C29F676B66}" type="datetimeFigureOut">
              <a:rPr lang="en-US" smtClean="0"/>
              <a:t>6/14/2023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F639543-8EF1-4B99-8ECA-F2DD6A3FD171}" type="slidenum">
              <a:rPr lang="en-US" smtClean="0"/>
              <a:t>‹#›</a:t>
            </a:fld>
            <a:endParaRPr lang="en-US"/>
          </a:p>
        </p:txBody>
      </p:sp>
    </p:spTree>
    <p:extLst>
      <p:ext uri="{BB962C8B-B14F-4D97-AF65-F5344CB8AC3E}">
        <p14:creationId xmlns:p14="http://schemas.microsoft.com/office/powerpoint/2010/main" val="2085931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D621B293-65BE-40DF-889E-D8C29F676B66}" type="datetimeFigureOut">
              <a:rPr lang="en-US" smtClean="0"/>
              <a:t>6/14/2023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639543-8EF1-4B99-8ECA-F2DD6A3FD171}"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89747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1B293-65BE-40DF-889E-D8C29F676B66}" type="datetimeFigureOut">
              <a:rPr lang="en-US" smtClean="0"/>
              <a:t>6/14/2023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639543-8EF1-4B99-8ECA-F2DD6A3FD171}" type="slidenum">
              <a:rPr lang="en-US" smtClean="0"/>
              <a:t>‹#›</a:t>
            </a:fld>
            <a:endParaRPr lang="en-US"/>
          </a:p>
        </p:txBody>
      </p:sp>
    </p:spTree>
    <p:extLst>
      <p:ext uri="{BB962C8B-B14F-4D97-AF65-F5344CB8AC3E}">
        <p14:creationId xmlns:p14="http://schemas.microsoft.com/office/powerpoint/2010/main" val="364145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1B293-65BE-40DF-889E-D8C29F676B66}" type="datetimeFigureOut">
              <a:rPr lang="en-US" smtClean="0"/>
              <a:t>6/14/2023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639543-8EF1-4B99-8ECA-F2DD6A3FD171}" type="slidenum">
              <a:rPr lang="en-US" smtClean="0"/>
              <a:t>‹#›</a:t>
            </a:fld>
            <a:endParaRPr lang="en-US"/>
          </a:p>
        </p:txBody>
      </p:sp>
    </p:spTree>
    <p:extLst>
      <p:ext uri="{BB962C8B-B14F-4D97-AF65-F5344CB8AC3E}">
        <p14:creationId xmlns:p14="http://schemas.microsoft.com/office/powerpoint/2010/main" val="222115387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1B293-65BE-40DF-889E-D8C29F676B66}" type="datetimeFigureOut">
              <a:rPr lang="en-US" smtClean="0"/>
              <a:t>6/14/2023</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8F639543-8EF1-4B99-8ECA-F2DD6A3FD171}" type="slidenum">
              <a:rPr lang="en-US" smtClean="0"/>
              <a:t>‹#›</a:t>
            </a:fld>
            <a:endParaRPr lang="en-US"/>
          </a:p>
        </p:txBody>
      </p:sp>
    </p:spTree>
    <p:extLst>
      <p:ext uri="{BB962C8B-B14F-4D97-AF65-F5344CB8AC3E}">
        <p14:creationId xmlns:p14="http://schemas.microsoft.com/office/powerpoint/2010/main" val="108465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D621B293-65BE-40DF-889E-D8C29F676B66}" type="datetimeFigureOut">
              <a:rPr lang="en-US" smtClean="0"/>
              <a:t>6/14/2023</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F639543-8EF1-4B99-8ECA-F2DD6A3FD171}" type="slidenum">
              <a:rPr lang="en-US" smtClean="0"/>
              <a:t>‹#›</a:t>
            </a:fld>
            <a:endParaRPr lang="en-US"/>
          </a:p>
        </p:txBody>
      </p:sp>
    </p:spTree>
    <p:extLst>
      <p:ext uri="{BB962C8B-B14F-4D97-AF65-F5344CB8AC3E}">
        <p14:creationId xmlns:p14="http://schemas.microsoft.com/office/powerpoint/2010/main" val="2535253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D621B293-65BE-40DF-889E-D8C29F676B66}" type="datetimeFigureOut">
              <a:rPr lang="en-US" smtClean="0"/>
              <a:t>6/14/2023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F639543-8EF1-4B99-8ECA-F2DD6A3FD171}" type="slidenum">
              <a:rPr lang="en-US" smtClean="0"/>
              <a:t>‹#›</a:t>
            </a:fld>
            <a:endParaRPr lang="en-US"/>
          </a:p>
        </p:txBody>
      </p:sp>
    </p:spTree>
    <p:extLst>
      <p:ext uri="{BB962C8B-B14F-4D97-AF65-F5344CB8AC3E}">
        <p14:creationId xmlns:p14="http://schemas.microsoft.com/office/powerpoint/2010/main" val="2234243509"/>
      </p:ext>
    </p:extLst>
  </p:cSld>
  <p:clrMap bg1="lt1" tx1="dk1" bg2="lt2" tx2="dk2" accent1="accent1" accent2="accent2" accent3="accent3" accent4="accent4" accent5="accent5" accent6="accent6" hlink="hlink" folHlink="folHlink"/>
  <p:sldLayoutIdLst>
    <p:sldLayoutId id="2147485265" r:id="rId1"/>
    <p:sldLayoutId id="2147485266" r:id="rId2"/>
    <p:sldLayoutId id="2147485267" r:id="rId3"/>
    <p:sldLayoutId id="2147485268" r:id="rId4"/>
    <p:sldLayoutId id="2147485269" r:id="rId5"/>
    <p:sldLayoutId id="2147485270" r:id="rId6"/>
    <p:sldLayoutId id="2147485271" r:id="rId7"/>
    <p:sldLayoutId id="2147485272" r:id="rId8"/>
    <p:sldLayoutId id="2147485273" r:id="rId9"/>
    <p:sldLayoutId id="2147485274" r:id="rId10"/>
    <p:sldLayoutId id="2147485275" r:id="rId11"/>
    <p:sldLayoutId id="2147485276" r:id="rId12"/>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1.wdp"/><Relationship Id="rId10" Type="http://schemas.openxmlformats.org/officeDocument/2006/relationships/image" Target="../media/image1.png"/><Relationship Id="rId4" Type="http://schemas.openxmlformats.org/officeDocument/2006/relationships/image" Target="../media/image15.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askleo.com/can-i-delete-old-updates/?awt_l=P8TsA&amp;amp;awt_m=JnQ_PzYvnJdfbL" TargetMode="External"/><Relationship Id="rId5" Type="http://schemas.openxmlformats.org/officeDocument/2006/relationships/image" Target="../media/image21.jpg"/><Relationship Id="rId4" Type="http://schemas.openxmlformats.org/officeDocument/2006/relationships/hyperlink" Target="https://kenscourses.com/tc101fall2016/syndicated/verification-and-validation-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dmin.southtexascollege.edu/president/policies/ch4.html" TargetMode="Externa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finance.southtexascollege.edu/businessoffice/timeclock.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hyperlink" Target="mailto:rjaramillo_8214@southtexascollege.edu" TargetMode="External"/><Relationship Id="rId3" Type="http://schemas.openxmlformats.org/officeDocument/2006/relationships/hyperlink" Target="mailto:vbalderrama@southtexascollege.edu" TargetMode="External"/><Relationship Id="rId7" Type="http://schemas.openxmlformats.org/officeDocument/2006/relationships/hyperlink" Target="mailto:bsanchez_2699@southtexascollege.edu"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hyperlink" Target="mailto:mgarc447@southtexascollege.edu" TargetMode="External"/><Relationship Id="rId11" Type="http://schemas.openxmlformats.org/officeDocument/2006/relationships/image" Target="../media/image42.jpeg"/><Relationship Id="rId5" Type="http://schemas.openxmlformats.org/officeDocument/2006/relationships/hyperlink" Target="mailto:mchan3@southtexascollege.edu" TargetMode="External"/><Relationship Id="rId10" Type="http://schemas.openxmlformats.org/officeDocument/2006/relationships/image" Target="../media/image1.png"/><Relationship Id="rId4" Type="http://schemas.openxmlformats.org/officeDocument/2006/relationships/hyperlink" Target="mailto:evaldez_3158@southtexascollege.edu" TargetMode="External"/><Relationship Id="rId9" Type="http://schemas.openxmlformats.org/officeDocument/2006/relationships/hyperlink" Target="mailto:payroll@southtexascollege.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21055" y="3478431"/>
            <a:ext cx="10172700" cy="9352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002060"/>
                </a:solidFill>
                <a:latin typeface="Arial Narrow" panose="020B0606020202030204" pitchFamily="34" charset="0"/>
              </a:rPr>
              <a:t>Helpful Information</a:t>
            </a:r>
          </a:p>
          <a:p>
            <a:pPr algn="ctr"/>
            <a:endParaRPr lang="en-US" sz="2400" dirty="0">
              <a:latin typeface="Arial" panose="020B0604020202020204" pitchFamily="34" charset="0"/>
              <a:cs typeface="Arial" panose="020B0604020202020204" pitchFamily="34" charset="0"/>
            </a:endParaRPr>
          </a:p>
          <a:p>
            <a:pPr algn="ctr"/>
            <a:r>
              <a:rPr lang="en-US" sz="2400" b="1" dirty="0">
                <a:solidFill>
                  <a:srgbClr val="002060"/>
                </a:solidFill>
                <a:latin typeface="Arial Narrow" panose="020B0606020202030204" pitchFamily="34" charset="0"/>
                <a:cs typeface="Arial" panose="020B0604020202020204" pitchFamily="34" charset="0"/>
              </a:rPr>
              <a:t>Business Office - Payroll  Department</a:t>
            </a:r>
          </a:p>
          <a:p>
            <a:pPr algn="ctr"/>
            <a:r>
              <a:rPr lang="en-US" sz="5400" dirty="0">
                <a:effectLst>
                  <a:outerShdw blurRad="38100" dist="38100" dir="2700000" algn="tl">
                    <a:srgbClr val="000000">
                      <a:alpha val="43137"/>
                    </a:srgbClr>
                  </a:outerShdw>
                </a:effectLst>
                <a:latin typeface="Gill Sans MT" panose="020B0502020104020203" pitchFamily="34" charset="0"/>
              </a:rPr>
              <a:t> </a:t>
            </a:r>
          </a:p>
        </p:txBody>
      </p:sp>
      <p:cxnSp>
        <p:nvCxnSpPr>
          <p:cNvPr id="11" name="Straight Connector 10"/>
          <p:cNvCxnSpPr/>
          <p:nvPr/>
        </p:nvCxnSpPr>
        <p:spPr>
          <a:xfrm>
            <a:off x="1163955" y="3199486"/>
            <a:ext cx="9829800" cy="0"/>
          </a:xfrm>
          <a:prstGeom prst="line">
            <a:avLst/>
          </a:prstGeom>
          <a:ln w="19050">
            <a:solidFill>
              <a:srgbClr val="3995D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CCC19FB-02B7-4DF8-866B-6885CD1F9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3327" y="1377934"/>
            <a:ext cx="6377602" cy="830957"/>
          </a:xfrm>
          <a:prstGeom prst="rect">
            <a:avLst/>
          </a:prstGeom>
        </p:spPr>
      </p:pic>
      <p:pic>
        <p:nvPicPr>
          <p:cNvPr id="2" name="Picture 2" descr="image">
            <a:extLst>
              <a:ext uri="{FF2B5EF4-FFF2-40B4-BE49-F238E27FC236}">
                <a16:creationId xmlns:a16="http://schemas.microsoft.com/office/drawing/2014/main" id="{D9FD0B54-B996-43F4-828A-77EB6B9AEA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270" y="147917"/>
            <a:ext cx="1000686" cy="100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719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8609" y="64964"/>
            <a:ext cx="9687646" cy="1200329"/>
          </a:xfrm>
          <a:prstGeom prst="rect">
            <a:avLst/>
          </a:prstGeom>
        </p:spPr>
        <p:txBody>
          <a:bodyPr wrap="square">
            <a:spAutoFit/>
          </a:bodyPr>
          <a:lstStyle/>
          <a:p>
            <a:pPr algn="ctr"/>
            <a:r>
              <a:rPr lang="en-US" sz="3600" b="1" dirty="0">
                <a:solidFill>
                  <a:srgbClr val="002060"/>
                </a:solidFill>
                <a:latin typeface="Arial Narrow" panose="020B0606020202030204" pitchFamily="34" charset="0"/>
                <a:ea typeface="+mj-ea"/>
                <a:cs typeface="+mj-cs"/>
              </a:rPr>
              <a:t>Approving Missed Punch using Computer – Supervisor Role</a:t>
            </a:r>
          </a:p>
        </p:txBody>
      </p:sp>
      <p:pic>
        <p:nvPicPr>
          <p:cNvPr id="2" name="Picture 1">
            <a:extLst>
              <a:ext uri="{FF2B5EF4-FFF2-40B4-BE49-F238E27FC236}">
                <a16:creationId xmlns:a16="http://schemas.microsoft.com/office/drawing/2014/main" id="{F997A0A3-E1AB-4706-A501-B441BB5294A0}"/>
              </a:ext>
            </a:extLst>
          </p:cNvPr>
          <p:cNvPicPr>
            <a:picLocks noChangeAspect="1"/>
          </p:cNvPicPr>
          <p:nvPr/>
        </p:nvPicPr>
        <p:blipFill rotWithShape="1">
          <a:blip r:embed="rId3"/>
          <a:srcRect t="12572" r="65873" b="11194"/>
          <a:stretch/>
        </p:blipFill>
        <p:spPr>
          <a:xfrm>
            <a:off x="308609" y="1451158"/>
            <a:ext cx="7521496" cy="5155311"/>
          </a:xfrm>
          <a:prstGeom prst="rect">
            <a:avLst/>
          </a:prstGeom>
        </p:spPr>
      </p:pic>
      <p:sp>
        <p:nvSpPr>
          <p:cNvPr id="7" name="TextBox 6">
            <a:extLst>
              <a:ext uri="{FF2B5EF4-FFF2-40B4-BE49-F238E27FC236}">
                <a16:creationId xmlns:a16="http://schemas.microsoft.com/office/drawing/2014/main" id="{E2F4F615-5BE0-483C-A0CA-F77AF82A184A}"/>
              </a:ext>
            </a:extLst>
          </p:cNvPr>
          <p:cNvSpPr txBox="1"/>
          <p:nvPr/>
        </p:nvSpPr>
        <p:spPr>
          <a:xfrm>
            <a:off x="8717870" y="1846571"/>
            <a:ext cx="3074023" cy="663258"/>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If approved, click on the left box to isolate that activity. </a:t>
            </a:r>
          </a:p>
        </p:txBody>
      </p:sp>
      <p:sp>
        <p:nvSpPr>
          <p:cNvPr id="9" name="TextBox 8">
            <a:extLst>
              <a:ext uri="{FF2B5EF4-FFF2-40B4-BE49-F238E27FC236}">
                <a16:creationId xmlns:a16="http://schemas.microsoft.com/office/drawing/2014/main" id="{A2F3BA0F-7A77-46A8-95D7-9EB65D697E8E}"/>
              </a:ext>
            </a:extLst>
          </p:cNvPr>
          <p:cNvSpPr txBox="1"/>
          <p:nvPr/>
        </p:nvSpPr>
        <p:spPr>
          <a:xfrm>
            <a:off x="8717871" y="3661919"/>
            <a:ext cx="3074023" cy="366895"/>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Click Apply</a:t>
            </a:r>
            <a:endParaRPr lang="en-US" dirty="0">
              <a:latin typeface="Ebrima" panose="02000000000000000000" pitchFamily="2" charset="0"/>
              <a:ea typeface="Ebrima" panose="02000000000000000000" pitchFamily="2" charset="0"/>
              <a:cs typeface="Ebrima" panose="02000000000000000000" pitchFamily="2" charset="0"/>
            </a:endParaRPr>
          </a:p>
        </p:txBody>
      </p:sp>
      <p:sp>
        <p:nvSpPr>
          <p:cNvPr id="11" name="TextBox 10">
            <a:extLst>
              <a:ext uri="{FF2B5EF4-FFF2-40B4-BE49-F238E27FC236}">
                <a16:creationId xmlns:a16="http://schemas.microsoft.com/office/drawing/2014/main" id="{D9634ECA-A17C-4B68-A832-D7F4FAA850B3}"/>
              </a:ext>
            </a:extLst>
          </p:cNvPr>
          <p:cNvSpPr txBox="1"/>
          <p:nvPr/>
        </p:nvSpPr>
        <p:spPr>
          <a:xfrm>
            <a:off x="8717869" y="4125048"/>
            <a:ext cx="3074023" cy="1255985"/>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If not approved, review with employee and have correct information in the system for approval</a:t>
            </a:r>
          </a:p>
        </p:txBody>
      </p:sp>
      <p:sp>
        <p:nvSpPr>
          <p:cNvPr id="12" name="TextBox 11">
            <a:extLst>
              <a:ext uri="{FF2B5EF4-FFF2-40B4-BE49-F238E27FC236}">
                <a16:creationId xmlns:a16="http://schemas.microsoft.com/office/drawing/2014/main" id="{37559E03-0FA8-4848-A2AF-6E5EF9F538F6}"/>
              </a:ext>
            </a:extLst>
          </p:cNvPr>
          <p:cNvSpPr txBox="1"/>
          <p:nvPr/>
        </p:nvSpPr>
        <p:spPr>
          <a:xfrm>
            <a:off x="8717872" y="2606063"/>
            <a:ext cx="3074023" cy="959622"/>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Click on Exceptions, click under Approve column for Missed Punches</a:t>
            </a:r>
            <a:endParaRPr lang="en-US" dirty="0">
              <a:latin typeface="Ebrima" panose="02000000000000000000" pitchFamily="2" charset="0"/>
              <a:ea typeface="Ebrima" panose="02000000000000000000" pitchFamily="2" charset="0"/>
              <a:cs typeface="Ebrima" panose="02000000000000000000" pitchFamily="2" charset="0"/>
            </a:endParaRPr>
          </a:p>
        </p:txBody>
      </p:sp>
      <p:pic>
        <p:nvPicPr>
          <p:cNvPr id="13" name="Picture 12">
            <a:extLst>
              <a:ext uri="{FF2B5EF4-FFF2-40B4-BE49-F238E27FC236}">
                <a16:creationId xmlns:a16="http://schemas.microsoft.com/office/drawing/2014/main" id="{1251B7B0-C6B4-4794-960D-F7E6D6AE3E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0929" y="6326743"/>
            <a:ext cx="2685282" cy="349873"/>
          </a:xfrm>
          <a:prstGeom prst="rect">
            <a:avLst/>
          </a:prstGeom>
        </p:spPr>
      </p:pic>
    </p:spTree>
    <p:extLst>
      <p:ext uri="{BB962C8B-B14F-4D97-AF65-F5344CB8AC3E}">
        <p14:creationId xmlns:p14="http://schemas.microsoft.com/office/powerpoint/2010/main" val="159308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6710" y="434977"/>
            <a:ext cx="9791589" cy="1200329"/>
          </a:xfrm>
          <a:prstGeom prst="rect">
            <a:avLst/>
          </a:prstGeom>
        </p:spPr>
        <p:txBody>
          <a:bodyPr wrap="square">
            <a:spAutoFit/>
          </a:bodyPr>
          <a:lstStyle/>
          <a:p>
            <a:pPr algn="ctr"/>
            <a:r>
              <a:rPr lang="en-US" sz="3600" b="1" dirty="0">
                <a:solidFill>
                  <a:srgbClr val="002060"/>
                </a:solidFill>
                <a:latin typeface="Arial Narrow" panose="020B0606020202030204" pitchFamily="34" charset="0"/>
                <a:ea typeface="+mj-ea"/>
                <a:cs typeface="+mj-cs"/>
              </a:rPr>
              <a:t>Approving Missed Punches using Computer – Supervisor Role</a:t>
            </a:r>
          </a:p>
        </p:txBody>
      </p:sp>
      <p:pic>
        <p:nvPicPr>
          <p:cNvPr id="9" name="Picture 8">
            <a:extLst>
              <a:ext uri="{FF2B5EF4-FFF2-40B4-BE49-F238E27FC236}">
                <a16:creationId xmlns:a16="http://schemas.microsoft.com/office/drawing/2014/main" id="{9E94CF84-1AE3-427D-903A-C899EEEAFF1F}"/>
              </a:ext>
            </a:extLst>
          </p:cNvPr>
          <p:cNvPicPr>
            <a:picLocks noChangeAspect="1"/>
          </p:cNvPicPr>
          <p:nvPr/>
        </p:nvPicPr>
        <p:blipFill>
          <a:blip r:embed="rId3"/>
          <a:stretch>
            <a:fillRect/>
          </a:stretch>
        </p:blipFill>
        <p:spPr>
          <a:xfrm>
            <a:off x="413163" y="1858657"/>
            <a:ext cx="10785888" cy="2408499"/>
          </a:xfrm>
          <a:prstGeom prst="rect">
            <a:avLst/>
          </a:prstGeom>
        </p:spPr>
      </p:pic>
      <p:sp>
        <p:nvSpPr>
          <p:cNvPr id="7" name="TextBox 6">
            <a:extLst>
              <a:ext uri="{FF2B5EF4-FFF2-40B4-BE49-F238E27FC236}">
                <a16:creationId xmlns:a16="http://schemas.microsoft.com/office/drawing/2014/main" id="{E4989B7B-8752-4169-97CE-E2A067DEA886}"/>
              </a:ext>
            </a:extLst>
          </p:cNvPr>
          <p:cNvSpPr txBox="1"/>
          <p:nvPr/>
        </p:nvSpPr>
        <p:spPr>
          <a:xfrm>
            <a:off x="501458" y="4490508"/>
            <a:ext cx="10697593" cy="663258"/>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When supervisor returns to Home Page, the Missed Punches have been resolved. Nothing is pending for review and approval.</a:t>
            </a:r>
          </a:p>
        </p:txBody>
      </p:sp>
      <p:pic>
        <p:nvPicPr>
          <p:cNvPr id="8" name="Picture 7">
            <a:extLst>
              <a:ext uri="{FF2B5EF4-FFF2-40B4-BE49-F238E27FC236}">
                <a16:creationId xmlns:a16="http://schemas.microsoft.com/office/drawing/2014/main" id="{3AAA9909-DC50-4E2C-B3D1-FC7E14AF8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0929" y="6326743"/>
            <a:ext cx="2685282" cy="349873"/>
          </a:xfrm>
          <a:prstGeom prst="rect">
            <a:avLst/>
          </a:prstGeom>
        </p:spPr>
      </p:pic>
    </p:spTree>
    <p:extLst>
      <p:ext uri="{BB962C8B-B14F-4D97-AF65-F5344CB8AC3E}">
        <p14:creationId xmlns:p14="http://schemas.microsoft.com/office/powerpoint/2010/main" val="2353647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434977"/>
            <a:ext cx="10515600" cy="646331"/>
          </a:xfrm>
          <a:prstGeom prst="rect">
            <a:avLst/>
          </a:prstGeom>
        </p:spPr>
        <p:txBody>
          <a:bodyPr wrap="square">
            <a:spAutoFit/>
          </a:bodyPr>
          <a:lstStyle/>
          <a:p>
            <a:pPr algn="ctr"/>
            <a:r>
              <a:rPr lang="en-US" sz="3600" b="1" dirty="0">
                <a:solidFill>
                  <a:srgbClr val="002060"/>
                </a:solidFill>
                <a:latin typeface="Arial Narrow" panose="020B0606020202030204" pitchFamily="34" charset="0"/>
              </a:rPr>
              <a:t>Review &amp; Verify Time Cards - Supervisor Role</a:t>
            </a:r>
            <a:endParaRPr lang="en-US" sz="3600" b="1" dirty="0">
              <a:solidFill>
                <a:schemeClr val="tx2"/>
              </a:solidFill>
              <a:latin typeface="Arial Narrow" panose="020B0606020202030204" pitchFamily="34" charset="0"/>
              <a:ea typeface="+mj-ea"/>
              <a:cs typeface="+mj-cs"/>
            </a:endParaRPr>
          </a:p>
        </p:txBody>
      </p:sp>
      <p:sp>
        <p:nvSpPr>
          <p:cNvPr id="8" name="TextBox 7">
            <a:extLst>
              <a:ext uri="{FF2B5EF4-FFF2-40B4-BE49-F238E27FC236}">
                <a16:creationId xmlns:a16="http://schemas.microsoft.com/office/drawing/2014/main" id="{AD5D7B99-4087-4814-8C33-E3C195D54298}"/>
              </a:ext>
            </a:extLst>
          </p:cNvPr>
          <p:cNvSpPr txBox="1"/>
          <p:nvPr/>
        </p:nvSpPr>
        <p:spPr>
          <a:xfrm>
            <a:off x="8833377" y="1797164"/>
            <a:ext cx="3139059" cy="1255985"/>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Supervisors log into the system, to review and approve hours by clicking on Hours, Individual Hours</a:t>
            </a:r>
          </a:p>
        </p:txBody>
      </p:sp>
      <p:sp>
        <p:nvSpPr>
          <p:cNvPr id="7" name="TextBox 6">
            <a:extLst>
              <a:ext uri="{FF2B5EF4-FFF2-40B4-BE49-F238E27FC236}">
                <a16:creationId xmlns:a16="http://schemas.microsoft.com/office/drawing/2014/main" id="{FF6F2808-3571-463E-98FC-54FF90709F04}"/>
              </a:ext>
            </a:extLst>
          </p:cNvPr>
          <p:cNvSpPr txBox="1"/>
          <p:nvPr/>
        </p:nvSpPr>
        <p:spPr>
          <a:xfrm>
            <a:off x="620787" y="5976955"/>
            <a:ext cx="7516534" cy="664990"/>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i="1" dirty="0">
                <a:solidFill>
                  <a:srgbClr val="002060"/>
                </a:solidFill>
                <a:latin typeface="Ebrima" panose="02000000000000000000" pitchFamily="2" charset="0"/>
                <a:ea typeface="Ebrima" panose="02000000000000000000" pitchFamily="2" charset="0"/>
                <a:cs typeface="Ebrima" panose="02000000000000000000" pitchFamily="2" charset="0"/>
              </a:rPr>
              <a:t>All non-exempt employees are required to verify their timecard. (ex. verify your time worked and/or any leave you took). </a:t>
            </a:r>
          </a:p>
        </p:txBody>
      </p:sp>
      <p:pic>
        <p:nvPicPr>
          <p:cNvPr id="4" name="Picture 3">
            <a:extLst>
              <a:ext uri="{FF2B5EF4-FFF2-40B4-BE49-F238E27FC236}">
                <a16:creationId xmlns:a16="http://schemas.microsoft.com/office/drawing/2014/main" id="{BD8E50C4-60C9-477A-AD40-CA68AF860C51}"/>
              </a:ext>
            </a:extLst>
          </p:cNvPr>
          <p:cNvPicPr>
            <a:picLocks noChangeAspect="1"/>
          </p:cNvPicPr>
          <p:nvPr/>
        </p:nvPicPr>
        <p:blipFill>
          <a:blip r:embed="rId3"/>
          <a:stretch>
            <a:fillRect/>
          </a:stretch>
        </p:blipFill>
        <p:spPr>
          <a:xfrm>
            <a:off x="219051" y="1408970"/>
            <a:ext cx="8432203" cy="3990915"/>
          </a:xfrm>
          <a:prstGeom prst="rect">
            <a:avLst/>
          </a:prstGeom>
        </p:spPr>
      </p:pic>
      <p:pic>
        <p:nvPicPr>
          <p:cNvPr id="10" name="Picture 9">
            <a:extLst>
              <a:ext uri="{FF2B5EF4-FFF2-40B4-BE49-F238E27FC236}">
                <a16:creationId xmlns:a16="http://schemas.microsoft.com/office/drawing/2014/main" id="{9EB8A87D-9AB9-4554-9A99-8719BE71F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0929" y="6326743"/>
            <a:ext cx="2685282" cy="349873"/>
          </a:xfrm>
          <a:prstGeom prst="rect">
            <a:avLst/>
          </a:prstGeom>
        </p:spPr>
      </p:pic>
    </p:spTree>
    <p:extLst>
      <p:ext uri="{BB962C8B-B14F-4D97-AF65-F5344CB8AC3E}">
        <p14:creationId xmlns:p14="http://schemas.microsoft.com/office/powerpoint/2010/main" val="3614394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434977"/>
            <a:ext cx="10515600" cy="646331"/>
          </a:xfrm>
          <a:prstGeom prst="rect">
            <a:avLst/>
          </a:prstGeom>
        </p:spPr>
        <p:txBody>
          <a:bodyPr wrap="square">
            <a:spAutoFit/>
          </a:bodyPr>
          <a:lstStyle/>
          <a:p>
            <a:pPr algn="ctr"/>
            <a:r>
              <a:rPr lang="en-US" sz="3600" b="1" dirty="0">
                <a:solidFill>
                  <a:srgbClr val="002060"/>
                </a:solidFill>
                <a:latin typeface="Arial Narrow" panose="020B0606020202030204" pitchFamily="34" charset="0"/>
              </a:rPr>
              <a:t>Review &amp; Verify Time Cards - Supervisor Role</a:t>
            </a:r>
          </a:p>
        </p:txBody>
      </p:sp>
      <p:sp>
        <p:nvSpPr>
          <p:cNvPr id="9" name="Text Box 2"/>
          <p:cNvSpPr txBox="1">
            <a:spLocks noChangeArrowheads="1"/>
          </p:cNvSpPr>
          <p:nvPr/>
        </p:nvSpPr>
        <p:spPr bwMode="auto">
          <a:xfrm>
            <a:off x="7918601" y="1854343"/>
            <a:ext cx="3689757" cy="3740183"/>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sp>
        <p:nvSpPr>
          <p:cNvPr id="7" name="TextBox 6">
            <a:extLst>
              <a:ext uri="{FF2B5EF4-FFF2-40B4-BE49-F238E27FC236}">
                <a16:creationId xmlns:a16="http://schemas.microsoft.com/office/drawing/2014/main" id="{BABFA43E-21A6-44DF-A7D6-AE8FD172B9FD}"/>
              </a:ext>
            </a:extLst>
          </p:cNvPr>
          <p:cNvSpPr txBox="1"/>
          <p:nvPr/>
        </p:nvSpPr>
        <p:spPr>
          <a:xfrm>
            <a:off x="7821226" y="1219987"/>
            <a:ext cx="4208015" cy="663258"/>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There are different ways for this function.  </a:t>
            </a:r>
          </a:p>
        </p:txBody>
      </p:sp>
      <p:sp>
        <p:nvSpPr>
          <p:cNvPr id="10" name="TextBox 9">
            <a:extLst>
              <a:ext uri="{FF2B5EF4-FFF2-40B4-BE49-F238E27FC236}">
                <a16:creationId xmlns:a16="http://schemas.microsoft.com/office/drawing/2014/main" id="{14336323-397C-4A53-BF6E-E7AD41D6B5DD}"/>
              </a:ext>
            </a:extLst>
          </p:cNvPr>
          <p:cNvSpPr txBox="1"/>
          <p:nvPr/>
        </p:nvSpPr>
        <p:spPr>
          <a:xfrm>
            <a:off x="7821227" y="1878575"/>
            <a:ext cx="4208015" cy="662489"/>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In this example, click on Exceptions and click on Approve column for Manager</a:t>
            </a:r>
          </a:p>
        </p:txBody>
      </p:sp>
      <p:sp>
        <p:nvSpPr>
          <p:cNvPr id="11" name="TextBox 10">
            <a:extLst>
              <a:ext uri="{FF2B5EF4-FFF2-40B4-BE49-F238E27FC236}">
                <a16:creationId xmlns:a16="http://schemas.microsoft.com/office/drawing/2014/main" id="{878F09E2-CA97-47DF-A283-7BB24B547170}"/>
              </a:ext>
            </a:extLst>
          </p:cNvPr>
          <p:cNvSpPr txBox="1"/>
          <p:nvPr/>
        </p:nvSpPr>
        <p:spPr>
          <a:xfrm>
            <a:off x="7838701" y="3172754"/>
            <a:ext cx="4208015" cy="2544030"/>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Please note if timecard was not verified before pay period locking; timecard will need to be printed &amp; be signed by both employee and supervisor and kept within the department’s record retention files for:</a:t>
            </a:r>
          </a:p>
          <a:p>
            <a:pPr indent="-285750">
              <a:lnSpc>
                <a:spcPct val="107000"/>
              </a:lnSpc>
              <a:spcAft>
                <a:spcPts val="800"/>
              </a:spcAft>
              <a:buClr>
                <a:schemeClr val="accent1"/>
              </a:buClr>
              <a:buFont typeface="Arial" panose="020B0604020202020204" pitchFamily="34" charset="0"/>
              <a:buChar char="•"/>
            </a:pP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Fiscal Year End + 3 years for all employees. </a:t>
            </a:r>
          </a:p>
        </p:txBody>
      </p:sp>
      <p:sp>
        <p:nvSpPr>
          <p:cNvPr id="13" name="TextBox 12">
            <a:extLst>
              <a:ext uri="{FF2B5EF4-FFF2-40B4-BE49-F238E27FC236}">
                <a16:creationId xmlns:a16="http://schemas.microsoft.com/office/drawing/2014/main" id="{3E786284-CA22-47E0-B8C7-649DA05BA902}"/>
              </a:ext>
            </a:extLst>
          </p:cNvPr>
          <p:cNvSpPr txBox="1"/>
          <p:nvPr/>
        </p:nvSpPr>
        <p:spPr>
          <a:xfrm>
            <a:off x="7838701" y="2672513"/>
            <a:ext cx="4208015" cy="366126"/>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Click Apply</a:t>
            </a:r>
          </a:p>
        </p:txBody>
      </p:sp>
      <p:pic>
        <p:nvPicPr>
          <p:cNvPr id="4" name="Picture 3">
            <a:extLst>
              <a:ext uri="{FF2B5EF4-FFF2-40B4-BE49-F238E27FC236}">
                <a16:creationId xmlns:a16="http://schemas.microsoft.com/office/drawing/2014/main" id="{6E4AA23B-E99C-4FE6-A7E7-DCE437B4B98B}"/>
              </a:ext>
            </a:extLst>
          </p:cNvPr>
          <p:cNvPicPr>
            <a:picLocks noChangeAspect="1"/>
          </p:cNvPicPr>
          <p:nvPr/>
        </p:nvPicPr>
        <p:blipFill>
          <a:blip r:embed="rId3"/>
          <a:stretch>
            <a:fillRect/>
          </a:stretch>
        </p:blipFill>
        <p:spPr>
          <a:xfrm>
            <a:off x="145284" y="1219987"/>
            <a:ext cx="7615723" cy="4877689"/>
          </a:xfrm>
          <a:prstGeom prst="rect">
            <a:avLst/>
          </a:prstGeom>
        </p:spPr>
      </p:pic>
      <p:pic>
        <p:nvPicPr>
          <p:cNvPr id="14" name="Picture 13">
            <a:extLst>
              <a:ext uri="{FF2B5EF4-FFF2-40B4-BE49-F238E27FC236}">
                <a16:creationId xmlns:a16="http://schemas.microsoft.com/office/drawing/2014/main" id="{F977A5F3-003F-4ACB-B7B1-8D383A8233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4035" y="6317779"/>
            <a:ext cx="2685282" cy="349873"/>
          </a:xfrm>
          <a:prstGeom prst="rect">
            <a:avLst/>
          </a:prstGeom>
        </p:spPr>
      </p:pic>
    </p:spTree>
    <p:extLst>
      <p:ext uri="{BB962C8B-B14F-4D97-AF65-F5344CB8AC3E}">
        <p14:creationId xmlns:p14="http://schemas.microsoft.com/office/powerpoint/2010/main" val="1712263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557949"/>
            <a:ext cx="10515600" cy="646331"/>
          </a:xfrm>
          <a:prstGeom prst="rect">
            <a:avLst/>
          </a:prstGeom>
        </p:spPr>
        <p:txBody>
          <a:bodyPr wrap="square">
            <a:spAutoFit/>
          </a:bodyPr>
          <a:lstStyle/>
          <a:p>
            <a:pPr algn="ctr"/>
            <a:r>
              <a:rPr lang="en-US" sz="3600" b="1" dirty="0">
                <a:solidFill>
                  <a:srgbClr val="002060"/>
                </a:solidFill>
                <a:latin typeface="Arial Narrow" panose="020B0606020202030204" pitchFamily="34" charset="0"/>
              </a:rPr>
              <a:t>Reviewing</a:t>
            </a:r>
            <a:r>
              <a:rPr lang="en-US" sz="3600" b="1" dirty="0">
                <a:solidFill>
                  <a:schemeClr val="tx2"/>
                </a:solidFill>
                <a:latin typeface="Arial Narrow" panose="020B0606020202030204" pitchFamily="34" charset="0"/>
                <a:ea typeface="+mj-ea"/>
                <a:cs typeface="+mj-cs"/>
              </a:rPr>
              <a:t> </a:t>
            </a:r>
            <a:r>
              <a:rPr lang="en-US" sz="3600" b="1" dirty="0">
                <a:solidFill>
                  <a:srgbClr val="002060"/>
                </a:solidFill>
                <a:latin typeface="Arial Narrow" panose="020B0606020202030204" pitchFamily="34" charset="0"/>
              </a:rPr>
              <a:t>Time Card for Discrepancy</a:t>
            </a:r>
          </a:p>
        </p:txBody>
      </p:sp>
      <p:pic>
        <p:nvPicPr>
          <p:cNvPr id="12" name="Picture 11"/>
          <p:cNvPicPr>
            <a:picLocks noChangeAspect="1"/>
          </p:cNvPicPr>
          <p:nvPr/>
        </p:nvPicPr>
        <p:blipFill>
          <a:blip r:embed="rId3"/>
          <a:stretch>
            <a:fillRect/>
          </a:stretch>
        </p:blipFill>
        <p:spPr>
          <a:xfrm>
            <a:off x="2450483" y="1542456"/>
            <a:ext cx="322772" cy="322772"/>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10000" b="99458" l="1144" r="89986"/>
                    </a14:imgEffect>
                  </a14:imgLayer>
                </a14:imgProps>
              </a:ext>
            </a:extLst>
          </a:blip>
          <a:stretch>
            <a:fillRect/>
          </a:stretch>
        </p:blipFill>
        <p:spPr>
          <a:xfrm>
            <a:off x="2737416" y="5602519"/>
            <a:ext cx="431384" cy="493715"/>
          </a:xfrm>
          <a:prstGeom prst="rect">
            <a:avLst/>
          </a:prstGeom>
        </p:spPr>
      </p:pic>
      <p:sp>
        <p:nvSpPr>
          <p:cNvPr id="11" name="TextBox 10"/>
          <p:cNvSpPr txBox="1"/>
          <p:nvPr/>
        </p:nvSpPr>
        <p:spPr>
          <a:xfrm>
            <a:off x="608879" y="1442232"/>
            <a:ext cx="1799529" cy="523220"/>
          </a:xfrm>
          <a:prstGeom prst="rect">
            <a:avLst/>
          </a:prstGeom>
          <a:noFill/>
        </p:spPr>
        <p:txBody>
          <a:bodyPr wrap="square" rtlCol="0">
            <a:spAutoFit/>
          </a:bodyPr>
          <a:lstStyle/>
          <a:p>
            <a:r>
              <a:rPr lang="en-US" sz="2800" b="1" u="sng" dirty="0">
                <a:solidFill>
                  <a:srgbClr val="FF0000"/>
                </a:solidFill>
              </a:rPr>
              <a:t>WRONG</a:t>
            </a:r>
          </a:p>
        </p:txBody>
      </p:sp>
      <p:sp>
        <p:nvSpPr>
          <p:cNvPr id="17" name="TextBox 16"/>
          <p:cNvSpPr txBox="1"/>
          <p:nvPr/>
        </p:nvSpPr>
        <p:spPr>
          <a:xfrm>
            <a:off x="608879" y="5634667"/>
            <a:ext cx="2128537" cy="523220"/>
          </a:xfrm>
          <a:prstGeom prst="rect">
            <a:avLst/>
          </a:prstGeom>
          <a:noFill/>
        </p:spPr>
        <p:txBody>
          <a:bodyPr wrap="square" rtlCol="0">
            <a:spAutoFit/>
          </a:bodyPr>
          <a:lstStyle/>
          <a:p>
            <a:r>
              <a:rPr lang="en-US" sz="2800" b="1" u="sng" dirty="0">
                <a:solidFill>
                  <a:srgbClr val="00B050"/>
                </a:solidFill>
              </a:rPr>
              <a:t>CORRECT</a:t>
            </a:r>
          </a:p>
        </p:txBody>
      </p:sp>
      <p:sp>
        <p:nvSpPr>
          <p:cNvPr id="14" name="TextBox 13">
            <a:extLst>
              <a:ext uri="{FF2B5EF4-FFF2-40B4-BE49-F238E27FC236}">
                <a16:creationId xmlns:a16="http://schemas.microsoft.com/office/drawing/2014/main" id="{84310265-F74A-4CD6-9A09-4847C891E1D3}"/>
              </a:ext>
            </a:extLst>
          </p:cNvPr>
          <p:cNvSpPr txBox="1"/>
          <p:nvPr/>
        </p:nvSpPr>
        <p:spPr>
          <a:xfrm>
            <a:off x="7847861" y="2128755"/>
            <a:ext cx="4136394" cy="646331"/>
          </a:xfrm>
          <a:prstGeom prst="rect">
            <a:avLst/>
          </a:prstGeom>
          <a:noFill/>
          <a:ln>
            <a:solidFill>
              <a:schemeClr val="accent2"/>
            </a:solidFill>
          </a:ln>
        </p:spPr>
        <p:txBody>
          <a:bodyPr wrap="square" rtlCol="0">
            <a:spAutoFit/>
          </a:bodyPr>
          <a:lstStyle/>
          <a:p>
            <a:r>
              <a:rPr lang="en-US" b="1" dirty="0">
                <a:solidFill>
                  <a:schemeClr val="tx2"/>
                </a:solidFill>
                <a:latin typeface="Arial Narrow" panose="020B0606020202030204" pitchFamily="34" charset="0"/>
              </a:rPr>
              <a:t>Ensure when verifying time card there are no discrepancy's such as: </a:t>
            </a:r>
          </a:p>
        </p:txBody>
      </p:sp>
      <p:sp>
        <p:nvSpPr>
          <p:cNvPr id="15" name="TextBox 14">
            <a:extLst>
              <a:ext uri="{FF2B5EF4-FFF2-40B4-BE49-F238E27FC236}">
                <a16:creationId xmlns:a16="http://schemas.microsoft.com/office/drawing/2014/main" id="{B3E420DE-130E-455B-A788-E4402884C785}"/>
              </a:ext>
            </a:extLst>
          </p:cNvPr>
          <p:cNvSpPr txBox="1"/>
          <p:nvPr/>
        </p:nvSpPr>
        <p:spPr>
          <a:xfrm>
            <a:off x="8407099" y="3303827"/>
            <a:ext cx="3577153" cy="366126"/>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chemeClr val="tx2"/>
                </a:solidFill>
                <a:latin typeface="Arial Narrow" panose="020B0606020202030204" pitchFamily="34" charset="0"/>
                <a:ea typeface="Ebrima" panose="02000000000000000000" pitchFamily="2" charset="0"/>
                <a:cs typeface="Ebrima" panose="02000000000000000000" pitchFamily="2" charset="0"/>
              </a:rPr>
              <a:t>No Conflicting Shifts</a:t>
            </a:r>
          </a:p>
        </p:txBody>
      </p:sp>
      <p:sp>
        <p:nvSpPr>
          <p:cNvPr id="18" name="TextBox 17">
            <a:extLst>
              <a:ext uri="{FF2B5EF4-FFF2-40B4-BE49-F238E27FC236}">
                <a16:creationId xmlns:a16="http://schemas.microsoft.com/office/drawing/2014/main" id="{19E8BE9F-37F7-4E39-A64F-A5A9A0501590}"/>
              </a:ext>
            </a:extLst>
          </p:cNvPr>
          <p:cNvSpPr txBox="1"/>
          <p:nvPr/>
        </p:nvSpPr>
        <p:spPr>
          <a:xfrm>
            <a:off x="8407102" y="3911376"/>
            <a:ext cx="3577153" cy="366126"/>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chemeClr val="tx2"/>
                </a:solidFill>
                <a:latin typeface="Arial Narrow" panose="020B0606020202030204" pitchFamily="34" charset="0"/>
                <a:ea typeface="Ebrima" panose="02000000000000000000" pitchFamily="2" charset="0"/>
                <a:cs typeface="Ebrima" panose="02000000000000000000" pitchFamily="2" charset="0"/>
              </a:rPr>
              <a:t>No Long Shifts</a:t>
            </a:r>
          </a:p>
        </p:txBody>
      </p:sp>
      <p:sp>
        <p:nvSpPr>
          <p:cNvPr id="19" name="TextBox 18">
            <a:extLst>
              <a:ext uri="{FF2B5EF4-FFF2-40B4-BE49-F238E27FC236}">
                <a16:creationId xmlns:a16="http://schemas.microsoft.com/office/drawing/2014/main" id="{AFF7AA89-248E-4FE3-AE5A-1FB53D6B3DA4}"/>
              </a:ext>
            </a:extLst>
          </p:cNvPr>
          <p:cNvSpPr txBox="1"/>
          <p:nvPr/>
        </p:nvSpPr>
        <p:spPr>
          <a:xfrm>
            <a:off x="8407099" y="4518925"/>
            <a:ext cx="3577153" cy="366126"/>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chemeClr val="tx2"/>
                </a:solidFill>
                <a:latin typeface="Arial Narrow" panose="020B0606020202030204" pitchFamily="34" charset="0"/>
                <a:ea typeface="Ebrima" panose="02000000000000000000" pitchFamily="2" charset="0"/>
                <a:cs typeface="Ebrima" panose="02000000000000000000" pitchFamily="2" charset="0"/>
              </a:rPr>
              <a:t>Check for Employee not Under Hours</a:t>
            </a:r>
          </a:p>
        </p:txBody>
      </p:sp>
      <p:pic>
        <p:nvPicPr>
          <p:cNvPr id="4" name="Picture 3">
            <a:extLst>
              <a:ext uri="{FF2B5EF4-FFF2-40B4-BE49-F238E27FC236}">
                <a16:creationId xmlns:a16="http://schemas.microsoft.com/office/drawing/2014/main" id="{B326BA36-E2AB-4B5A-A521-BB0A90B65186}"/>
              </a:ext>
            </a:extLst>
          </p:cNvPr>
          <p:cNvPicPr>
            <a:picLocks noChangeAspect="1"/>
          </p:cNvPicPr>
          <p:nvPr/>
        </p:nvPicPr>
        <p:blipFill>
          <a:blip r:embed="rId6"/>
          <a:stretch>
            <a:fillRect/>
          </a:stretch>
        </p:blipFill>
        <p:spPr>
          <a:xfrm>
            <a:off x="701285" y="1926794"/>
            <a:ext cx="6616548" cy="932767"/>
          </a:xfrm>
          <a:prstGeom prst="rect">
            <a:avLst/>
          </a:prstGeom>
        </p:spPr>
      </p:pic>
      <p:pic>
        <p:nvPicPr>
          <p:cNvPr id="5" name="Picture 4">
            <a:extLst>
              <a:ext uri="{FF2B5EF4-FFF2-40B4-BE49-F238E27FC236}">
                <a16:creationId xmlns:a16="http://schemas.microsoft.com/office/drawing/2014/main" id="{45E87728-1840-4A98-B4E4-2EC2B134B169}"/>
              </a:ext>
            </a:extLst>
          </p:cNvPr>
          <p:cNvPicPr>
            <a:picLocks noChangeAspect="1"/>
          </p:cNvPicPr>
          <p:nvPr/>
        </p:nvPicPr>
        <p:blipFill>
          <a:blip r:embed="rId7"/>
          <a:stretch>
            <a:fillRect/>
          </a:stretch>
        </p:blipFill>
        <p:spPr>
          <a:xfrm>
            <a:off x="608879" y="6218172"/>
            <a:ext cx="6708953" cy="503454"/>
          </a:xfrm>
          <a:prstGeom prst="rect">
            <a:avLst/>
          </a:prstGeom>
        </p:spPr>
      </p:pic>
      <p:pic>
        <p:nvPicPr>
          <p:cNvPr id="7" name="Picture 6">
            <a:extLst>
              <a:ext uri="{FF2B5EF4-FFF2-40B4-BE49-F238E27FC236}">
                <a16:creationId xmlns:a16="http://schemas.microsoft.com/office/drawing/2014/main" id="{E27087D0-C685-4A64-9285-7BE9B49D1357}"/>
              </a:ext>
            </a:extLst>
          </p:cNvPr>
          <p:cNvPicPr>
            <a:picLocks noChangeAspect="1"/>
          </p:cNvPicPr>
          <p:nvPr/>
        </p:nvPicPr>
        <p:blipFill>
          <a:blip r:embed="rId8"/>
          <a:stretch>
            <a:fillRect/>
          </a:stretch>
        </p:blipFill>
        <p:spPr>
          <a:xfrm>
            <a:off x="701284" y="2934637"/>
            <a:ext cx="6616548" cy="508429"/>
          </a:xfrm>
          <a:prstGeom prst="rect">
            <a:avLst/>
          </a:prstGeom>
        </p:spPr>
      </p:pic>
      <p:pic>
        <p:nvPicPr>
          <p:cNvPr id="8" name="Picture 7">
            <a:extLst>
              <a:ext uri="{FF2B5EF4-FFF2-40B4-BE49-F238E27FC236}">
                <a16:creationId xmlns:a16="http://schemas.microsoft.com/office/drawing/2014/main" id="{D726C5BA-A62F-4A2D-ACC9-BE20660C5A36}"/>
              </a:ext>
            </a:extLst>
          </p:cNvPr>
          <p:cNvPicPr>
            <a:picLocks noChangeAspect="1"/>
          </p:cNvPicPr>
          <p:nvPr/>
        </p:nvPicPr>
        <p:blipFill>
          <a:blip r:embed="rId9"/>
          <a:stretch>
            <a:fillRect/>
          </a:stretch>
        </p:blipFill>
        <p:spPr>
          <a:xfrm>
            <a:off x="738095" y="3500868"/>
            <a:ext cx="6579737" cy="2124974"/>
          </a:xfrm>
          <a:prstGeom prst="rect">
            <a:avLst/>
          </a:prstGeom>
        </p:spPr>
      </p:pic>
      <p:sp>
        <p:nvSpPr>
          <p:cNvPr id="21" name="TextBox 20">
            <a:extLst>
              <a:ext uri="{FF2B5EF4-FFF2-40B4-BE49-F238E27FC236}">
                <a16:creationId xmlns:a16="http://schemas.microsoft.com/office/drawing/2014/main" id="{7B3CBB2B-A891-43F4-A30E-6EA82ECA1EE0}"/>
              </a:ext>
            </a:extLst>
          </p:cNvPr>
          <p:cNvSpPr txBox="1"/>
          <p:nvPr/>
        </p:nvSpPr>
        <p:spPr>
          <a:xfrm>
            <a:off x="8407099" y="5259716"/>
            <a:ext cx="3577153" cy="366126"/>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chemeClr val="tx2"/>
                </a:solidFill>
                <a:latin typeface="Arial Narrow" panose="020B0606020202030204" pitchFamily="34" charset="0"/>
                <a:ea typeface="Ebrima" panose="02000000000000000000" pitchFamily="2" charset="0"/>
                <a:cs typeface="Ebrima" panose="02000000000000000000" pitchFamily="2" charset="0"/>
              </a:rPr>
              <a:t>NON ROUNDED PUNCHES</a:t>
            </a:r>
          </a:p>
        </p:txBody>
      </p:sp>
      <p:pic>
        <p:nvPicPr>
          <p:cNvPr id="22" name="Picture 21">
            <a:extLst>
              <a:ext uri="{FF2B5EF4-FFF2-40B4-BE49-F238E27FC236}">
                <a16:creationId xmlns:a16="http://schemas.microsoft.com/office/drawing/2014/main" id="{BECA0A02-34EE-48D6-AC22-75E55F8A04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44035" y="6317779"/>
            <a:ext cx="2685282" cy="349873"/>
          </a:xfrm>
          <a:prstGeom prst="rect">
            <a:avLst/>
          </a:prstGeom>
        </p:spPr>
      </p:pic>
    </p:spTree>
    <p:extLst>
      <p:ext uri="{BB962C8B-B14F-4D97-AF65-F5344CB8AC3E}">
        <p14:creationId xmlns:p14="http://schemas.microsoft.com/office/powerpoint/2010/main" val="1135217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57247" y="467042"/>
            <a:ext cx="10515600" cy="646331"/>
          </a:xfrm>
          <a:prstGeom prst="rect">
            <a:avLst/>
          </a:prstGeom>
        </p:spPr>
        <p:txBody>
          <a:bodyPr wrap="square">
            <a:spAutoFit/>
          </a:bodyPr>
          <a:lstStyle/>
          <a:p>
            <a:pPr algn="ctr"/>
            <a:r>
              <a:rPr lang="en-US" sz="3600" b="1" dirty="0">
                <a:solidFill>
                  <a:srgbClr val="002060"/>
                </a:solidFill>
                <a:latin typeface="Arial Narrow" panose="020B0606020202030204" pitchFamily="34" charset="0"/>
              </a:rPr>
              <a:t>Tips, Tricks &amp; Updates  </a:t>
            </a:r>
          </a:p>
        </p:txBody>
      </p:sp>
      <p:sp>
        <p:nvSpPr>
          <p:cNvPr id="9" name="TextBox 8">
            <a:extLst>
              <a:ext uri="{FF2B5EF4-FFF2-40B4-BE49-F238E27FC236}">
                <a16:creationId xmlns:a16="http://schemas.microsoft.com/office/drawing/2014/main" id="{9A5614D9-C29F-4F55-901B-1BBEAED42018}"/>
              </a:ext>
            </a:extLst>
          </p:cNvPr>
          <p:cNvSpPr txBox="1"/>
          <p:nvPr/>
        </p:nvSpPr>
        <p:spPr>
          <a:xfrm>
            <a:off x="6587231" y="3710866"/>
            <a:ext cx="5175681" cy="1477328"/>
          </a:xfrm>
          <a:prstGeom prst="rect">
            <a:avLst/>
          </a:prstGeom>
          <a:noFill/>
          <a:ln>
            <a:solidFill>
              <a:schemeClr val="accent2"/>
            </a:solidFill>
          </a:ln>
        </p:spPr>
        <p:txBody>
          <a:bodyPr wrap="square" rtlCol="0">
            <a:spAutoFit/>
          </a:bodyPr>
          <a:lstStyle/>
          <a:p>
            <a:pPr>
              <a:buClr>
                <a:schemeClr val="accent1"/>
              </a:buClr>
            </a:pPr>
            <a:r>
              <a:rPr lang="en-US" b="1" u="sng" dirty="0">
                <a:solidFill>
                  <a:srgbClr val="002060"/>
                </a:solidFill>
                <a:latin typeface="Arial Narrow" panose="020B0606020202030204" pitchFamily="34" charset="0"/>
              </a:rPr>
              <a:t>Updates</a:t>
            </a:r>
          </a:p>
          <a:p>
            <a:pPr marL="742950" lvl="1" indent="-285750">
              <a:buClr>
                <a:schemeClr val="accent1"/>
              </a:buClr>
              <a:buFont typeface="Arial" panose="020B0604020202020204" pitchFamily="34" charset="0"/>
              <a:buChar char="•"/>
            </a:pPr>
            <a:r>
              <a:rPr lang="en-US" dirty="0">
                <a:solidFill>
                  <a:srgbClr val="002060"/>
                </a:solidFill>
                <a:latin typeface="Arial Narrow" panose="020B0606020202030204" pitchFamily="34" charset="0"/>
              </a:rPr>
              <a:t>Updated payroll record retention.</a:t>
            </a:r>
          </a:p>
          <a:p>
            <a:pPr marL="742950" lvl="1" indent="-285750">
              <a:buClr>
                <a:schemeClr val="accent1"/>
              </a:buClr>
              <a:buFont typeface="Arial" panose="020B0604020202020204" pitchFamily="34" charset="0"/>
              <a:buChar char="•"/>
            </a:pPr>
            <a:r>
              <a:rPr lang="en-US" dirty="0">
                <a:solidFill>
                  <a:srgbClr val="002060"/>
                </a:solidFill>
                <a:latin typeface="Arial Narrow" panose="020B0606020202030204" pitchFamily="34" charset="0"/>
              </a:rPr>
              <a:t>Time off request can be approved from email and/or TEAMS </a:t>
            </a:r>
          </a:p>
          <a:p>
            <a:pPr marL="742950" lvl="1" indent="-285750">
              <a:buClr>
                <a:schemeClr val="accent1"/>
              </a:buClr>
              <a:buFont typeface="Arial" panose="020B0604020202020204" pitchFamily="34" charset="0"/>
              <a:buChar char="•"/>
            </a:pPr>
            <a:r>
              <a:rPr lang="en-US" dirty="0">
                <a:solidFill>
                  <a:srgbClr val="002060"/>
                </a:solidFill>
                <a:latin typeface="Arial Narrow" panose="020B0606020202030204" pitchFamily="34" charset="0"/>
              </a:rPr>
              <a:t>Supervisors can access portal off campus. </a:t>
            </a:r>
          </a:p>
        </p:txBody>
      </p:sp>
      <p:sp>
        <p:nvSpPr>
          <p:cNvPr id="10" name="TextBox 9">
            <a:extLst>
              <a:ext uri="{FF2B5EF4-FFF2-40B4-BE49-F238E27FC236}">
                <a16:creationId xmlns:a16="http://schemas.microsoft.com/office/drawing/2014/main" id="{4F38FC55-180F-436D-8376-5788A68F3F40}"/>
              </a:ext>
            </a:extLst>
          </p:cNvPr>
          <p:cNvSpPr txBox="1"/>
          <p:nvPr/>
        </p:nvSpPr>
        <p:spPr>
          <a:xfrm>
            <a:off x="799601" y="1512004"/>
            <a:ext cx="5698853" cy="2031325"/>
          </a:xfrm>
          <a:prstGeom prst="rect">
            <a:avLst/>
          </a:prstGeom>
          <a:noFill/>
          <a:ln>
            <a:solidFill>
              <a:schemeClr val="accent2"/>
            </a:solidFill>
          </a:ln>
        </p:spPr>
        <p:txBody>
          <a:bodyPr wrap="square" rtlCol="0">
            <a:spAutoFit/>
          </a:bodyPr>
          <a:lstStyle/>
          <a:p>
            <a:pPr>
              <a:buClr>
                <a:schemeClr val="accent1"/>
              </a:buClr>
            </a:pPr>
            <a:r>
              <a:rPr lang="en-US" b="1" u="sng" dirty="0">
                <a:solidFill>
                  <a:srgbClr val="002060"/>
                </a:solidFill>
                <a:latin typeface="Arial Narrow" panose="020B0606020202030204" pitchFamily="34" charset="0"/>
              </a:rPr>
              <a:t>Tips and Tricks</a:t>
            </a:r>
          </a:p>
          <a:p>
            <a:pPr marL="800100" lvl="1" indent="-342900">
              <a:buClr>
                <a:schemeClr val="accent1"/>
              </a:buClr>
              <a:buFont typeface="Arial" panose="020B0604020202020204" pitchFamily="34" charset="0"/>
              <a:buChar char="•"/>
            </a:pPr>
            <a:r>
              <a:rPr lang="en-US" dirty="0">
                <a:solidFill>
                  <a:srgbClr val="002060"/>
                </a:solidFill>
                <a:latin typeface="Arial Narrow" panose="020B0606020202030204" pitchFamily="34" charset="0"/>
              </a:rPr>
              <a:t>Verifying employees time cards by using the Resolve Period option.</a:t>
            </a:r>
          </a:p>
          <a:p>
            <a:pPr marL="800100" lvl="1" indent="-342900">
              <a:buClr>
                <a:schemeClr val="accent1"/>
              </a:buClr>
              <a:buFont typeface="Arial" panose="020B0604020202020204" pitchFamily="34" charset="0"/>
              <a:buChar char="•"/>
            </a:pPr>
            <a:r>
              <a:rPr lang="en-US" dirty="0">
                <a:solidFill>
                  <a:srgbClr val="002060"/>
                </a:solidFill>
                <a:latin typeface="Arial Narrow" panose="020B0606020202030204" pitchFamily="34" charset="0"/>
              </a:rPr>
              <a:t>Set reminders in your calendar/outlook.</a:t>
            </a:r>
          </a:p>
          <a:p>
            <a:pPr marL="800100" lvl="1" indent="-342900">
              <a:buClr>
                <a:schemeClr val="accent1"/>
              </a:buClr>
              <a:buFont typeface="Arial" panose="020B0604020202020204" pitchFamily="34" charset="0"/>
              <a:buChar char="•"/>
            </a:pPr>
            <a:r>
              <a:rPr lang="en-US" dirty="0">
                <a:solidFill>
                  <a:srgbClr val="002060"/>
                </a:solidFill>
                <a:latin typeface="Arial Narrow" panose="020B0606020202030204" pitchFamily="34" charset="0"/>
              </a:rPr>
              <a:t>Customizing Dashboard.</a:t>
            </a:r>
          </a:p>
          <a:p>
            <a:pPr marL="800100" lvl="1" indent="-342900">
              <a:buClr>
                <a:schemeClr val="accent1"/>
              </a:buClr>
              <a:buFont typeface="Arial" panose="020B0604020202020204" pitchFamily="34" charset="0"/>
              <a:buChar char="•"/>
            </a:pPr>
            <a:r>
              <a:rPr lang="en-US" dirty="0">
                <a:solidFill>
                  <a:srgbClr val="002060"/>
                </a:solidFill>
                <a:latin typeface="Arial Narrow" panose="020B0606020202030204" pitchFamily="34" charset="0"/>
              </a:rPr>
              <a:t>Be on the look out for the TCP generated reports.</a:t>
            </a:r>
          </a:p>
          <a:p>
            <a:pPr marL="800100" lvl="1" indent="-342900">
              <a:buClr>
                <a:schemeClr val="accent1"/>
              </a:buClr>
              <a:buFont typeface="Arial" panose="020B0604020202020204" pitchFamily="34" charset="0"/>
              <a:buChar char="•"/>
            </a:pPr>
            <a:r>
              <a:rPr lang="en-US" dirty="0">
                <a:solidFill>
                  <a:srgbClr val="002060"/>
                </a:solidFill>
                <a:latin typeface="Arial Narrow" panose="020B0606020202030204" pitchFamily="34" charset="0"/>
              </a:rPr>
              <a:t>Take advantage of TCP reports.</a:t>
            </a:r>
          </a:p>
        </p:txBody>
      </p:sp>
      <p:pic>
        <p:nvPicPr>
          <p:cNvPr id="3" name="Picture 2">
            <a:extLst>
              <a:ext uri="{FF2B5EF4-FFF2-40B4-BE49-F238E27FC236}">
                <a16:creationId xmlns:a16="http://schemas.microsoft.com/office/drawing/2014/main" id="{6D7D36A4-7A34-4BE1-8B04-1DF1E5DF56B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34040" y="3646945"/>
            <a:ext cx="2793661" cy="2095246"/>
          </a:xfrm>
          <a:prstGeom prst="rect">
            <a:avLst/>
          </a:prstGeom>
        </p:spPr>
      </p:pic>
      <p:pic>
        <p:nvPicPr>
          <p:cNvPr id="6" name="Picture 5">
            <a:extLst>
              <a:ext uri="{FF2B5EF4-FFF2-40B4-BE49-F238E27FC236}">
                <a16:creationId xmlns:a16="http://schemas.microsoft.com/office/drawing/2014/main" id="{3B805F8A-F1E7-435D-8F55-BAF0230324F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23860" y="1499700"/>
            <a:ext cx="2400300" cy="2043629"/>
          </a:xfrm>
          <a:prstGeom prst="rect">
            <a:avLst/>
          </a:prstGeom>
        </p:spPr>
      </p:pic>
      <p:pic>
        <p:nvPicPr>
          <p:cNvPr id="11" name="Picture 10">
            <a:extLst>
              <a:ext uri="{FF2B5EF4-FFF2-40B4-BE49-F238E27FC236}">
                <a16:creationId xmlns:a16="http://schemas.microsoft.com/office/drawing/2014/main" id="{B3E7F40A-1DBB-4F91-A962-7A08CD7778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0929" y="6326743"/>
            <a:ext cx="2685282" cy="349873"/>
          </a:xfrm>
          <a:prstGeom prst="rect">
            <a:avLst/>
          </a:prstGeom>
        </p:spPr>
      </p:pic>
    </p:spTree>
    <p:extLst>
      <p:ext uri="{BB962C8B-B14F-4D97-AF65-F5344CB8AC3E}">
        <p14:creationId xmlns:p14="http://schemas.microsoft.com/office/powerpoint/2010/main" val="371240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60647" y="342357"/>
            <a:ext cx="10515600" cy="646331"/>
          </a:xfrm>
          <a:prstGeom prst="rect">
            <a:avLst/>
          </a:prstGeom>
        </p:spPr>
        <p:txBody>
          <a:bodyPr wrap="square">
            <a:spAutoFit/>
          </a:bodyPr>
          <a:lstStyle/>
          <a:p>
            <a:pPr algn="ctr"/>
            <a:r>
              <a:rPr lang="en-US" sz="3600" b="1" dirty="0">
                <a:solidFill>
                  <a:srgbClr val="002060"/>
                </a:solidFill>
                <a:latin typeface="Arial Narrow" panose="020B0606020202030204" pitchFamily="34" charset="0"/>
              </a:rPr>
              <a:t>Tips, Tricks &amp; Updates  </a:t>
            </a:r>
          </a:p>
        </p:txBody>
      </p:sp>
      <p:sp>
        <p:nvSpPr>
          <p:cNvPr id="10" name="TextBox 9">
            <a:extLst>
              <a:ext uri="{FF2B5EF4-FFF2-40B4-BE49-F238E27FC236}">
                <a16:creationId xmlns:a16="http://schemas.microsoft.com/office/drawing/2014/main" id="{6B7D896C-428E-4275-901C-4C578806330D}"/>
              </a:ext>
            </a:extLst>
          </p:cNvPr>
          <p:cNvSpPr txBox="1"/>
          <p:nvPr/>
        </p:nvSpPr>
        <p:spPr>
          <a:xfrm>
            <a:off x="480115" y="1362545"/>
            <a:ext cx="3275067" cy="456728"/>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sz="2400" b="1" u="sng" dirty="0">
                <a:solidFill>
                  <a:srgbClr val="002060"/>
                </a:solidFill>
                <a:latin typeface="Arial Narrow" panose="020B0606020202030204" pitchFamily="34" charset="0"/>
                <a:ea typeface="Ebrima" panose="02000000000000000000" pitchFamily="2" charset="0"/>
                <a:cs typeface="Ebrima" panose="02000000000000000000" pitchFamily="2" charset="0"/>
              </a:rPr>
              <a:t>Payroll Record Retention </a:t>
            </a:r>
          </a:p>
        </p:txBody>
      </p:sp>
      <p:sp>
        <p:nvSpPr>
          <p:cNvPr id="11" name="TextBox 10">
            <a:extLst>
              <a:ext uri="{FF2B5EF4-FFF2-40B4-BE49-F238E27FC236}">
                <a16:creationId xmlns:a16="http://schemas.microsoft.com/office/drawing/2014/main" id="{4AEFD1B2-BA4E-4E7B-8AA2-E1FFD7B295B1}"/>
              </a:ext>
            </a:extLst>
          </p:cNvPr>
          <p:cNvSpPr txBox="1"/>
          <p:nvPr/>
        </p:nvSpPr>
        <p:spPr>
          <a:xfrm>
            <a:off x="441075" y="2293804"/>
            <a:ext cx="11123111" cy="1157240"/>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sz="2000" b="1" u="sng" dirty="0">
                <a:solidFill>
                  <a:srgbClr val="002060"/>
                </a:solidFill>
                <a:latin typeface="Arial Narrow" panose="020B0606020202030204" pitchFamily="34" charset="0"/>
                <a:ea typeface="Ebrima" panose="02000000000000000000" pitchFamily="2" charset="0"/>
                <a:cs typeface="Ebrima" panose="02000000000000000000" pitchFamily="2" charset="0"/>
              </a:rPr>
              <a:t>Time Adjustments</a:t>
            </a:r>
            <a:r>
              <a:rPr lang="en-US" sz="2000" dirty="0">
                <a:solidFill>
                  <a:srgbClr val="002060"/>
                </a:solidFill>
                <a:latin typeface="Arial Narrow" panose="020B0606020202030204" pitchFamily="34" charset="0"/>
                <a:ea typeface="Ebrima" panose="02000000000000000000" pitchFamily="2" charset="0"/>
                <a:cs typeface="Ebrima" panose="02000000000000000000" pitchFamily="2" charset="0"/>
              </a:rPr>
              <a:t> entered by supervisors and designees will need to be kept in your departments record retention files for auditing purpose for:</a:t>
            </a:r>
          </a:p>
          <a:p>
            <a:pPr marL="342900" indent="-342900">
              <a:lnSpc>
                <a:spcPct val="107000"/>
              </a:lnSpc>
              <a:spcAft>
                <a:spcPts val="800"/>
              </a:spcAft>
              <a:buClr>
                <a:schemeClr val="accent1"/>
              </a:buClr>
              <a:buFont typeface="Arial" panose="020B0604020202020204" pitchFamily="34" charset="0"/>
              <a:buChar char="•"/>
            </a:pPr>
            <a:r>
              <a:rPr lang="en-US" sz="2000" b="1" u="sng" dirty="0">
                <a:solidFill>
                  <a:srgbClr val="002060"/>
                </a:solidFill>
                <a:latin typeface="Arial Narrow" panose="020B0606020202030204" pitchFamily="34" charset="0"/>
                <a:ea typeface="Ebrima" panose="02000000000000000000" pitchFamily="2" charset="0"/>
                <a:cs typeface="Ebrima" panose="02000000000000000000" pitchFamily="2" charset="0"/>
              </a:rPr>
              <a:t>FISCAL YEAR END + 3 years for all employees</a:t>
            </a:r>
          </a:p>
        </p:txBody>
      </p:sp>
      <p:sp>
        <p:nvSpPr>
          <p:cNvPr id="12" name="TextBox 11">
            <a:extLst>
              <a:ext uri="{FF2B5EF4-FFF2-40B4-BE49-F238E27FC236}">
                <a16:creationId xmlns:a16="http://schemas.microsoft.com/office/drawing/2014/main" id="{0116B2DF-5D80-4D74-83EE-983307225FA4}"/>
              </a:ext>
            </a:extLst>
          </p:cNvPr>
          <p:cNvSpPr txBox="1"/>
          <p:nvPr/>
        </p:nvSpPr>
        <p:spPr>
          <a:xfrm>
            <a:off x="441074" y="4357488"/>
            <a:ext cx="11123112" cy="1486561"/>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sz="2000" dirty="0">
                <a:solidFill>
                  <a:srgbClr val="002060"/>
                </a:solidFill>
                <a:latin typeface="Arial Narrow" panose="020B0606020202030204" pitchFamily="34" charset="0"/>
                <a:ea typeface="Ebrima" panose="02000000000000000000" pitchFamily="2" charset="0"/>
                <a:cs typeface="Ebrima" panose="02000000000000000000" pitchFamily="2" charset="0"/>
              </a:rPr>
              <a:t>If </a:t>
            </a:r>
            <a:r>
              <a:rPr lang="en-US" sz="2000" b="1" u="sng" dirty="0" err="1">
                <a:solidFill>
                  <a:srgbClr val="002060"/>
                </a:solidFill>
                <a:latin typeface="Arial Narrow" panose="020B0606020202030204" pitchFamily="34" charset="0"/>
                <a:ea typeface="Ebrima" panose="02000000000000000000" pitchFamily="2" charset="0"/>
                <a:cs typeface="Ebrima" panose="02000000000000000000" pitchFamily="2" charset="0"/>
              </a:rPr>
              <a:t>TimeCard</a:t>
            </a:r>
            <a:r>
              <a:rPr lang="en-US" sz="2000" b="1" u="sng" dirty="0">
                <a:solidFill>
                  <a:srgbClr val="002060"/>
                </a:solidFill>
                <a:latin typeface="Arial Narrow" panose="020B0606020202030204" pitchFamily="34" charset="0"/>
                <a:ea typeface="Ebrima" panose="02000000000000000000" pitchFamily="2" charset="0"/>
                <a:cs typeface="Ebrima" panose="02000000000000000000" pitchFamily="2" charset="0"/>
              </a:rPr>
              <a:t> </a:t>
            </a:r>
            <a:r>
              <a:rPr lang="en-US" sz="2000" dirty="0">
                <a:solidFill>
                  <a:srgbClr val="002060"/>
                </a:solidFill>
                <a:latin typeface="Arial Narrow" panose="020B0606020202030204" pitchFamily="34" charset="0"/>
                <a:ea typeface="Ebrima" panose="02000000000000000000" pitchFamily="2" charset="0"/>
                <a:cs typeface="Ebrima" panose="02000000000000000000" pitchFamily="2" charset="0"/>
              </a:rPr>
              <a:t>verification was not done before locking pay period; timecard will need to be printed &amp; both employee and supervisor will need to sign timecard and will need to indicate a justification as to why it was not verified for the following periods:</a:t>
            </a:r>
            <a:endParaRPr lang="en-US" sz="2000" b="1" u="sng" dirty="0">
              <a:solidFill>
                <a:srgbClr val="002060"/>
              </a:solidFill>
              <a:latin typeface="Arial Narrow" panose="020B0606020202030204" pitchFamily="34" charset="0"/>
              <a:ea typeface="Ebrima" panose="02000000000000000000" pitchFamily="2" charset="0"/>
              <a:cs typeface="Ebrima" panose="02000000000000000000" pitchFamily="2" charset="0"/>
            </a:endParaRPr>
          </a:p>
          <a:p>
            <a:pPr marL="342900" indent="-342900">
              <a:lnSpc>
                <a:spcPct val="107000"/>
              </a:lnSpc>
              <a:spcAft>
                <a:spcPts val="800"/>
              </a:spcAft>
              <a:buClr>
                <a:schemeClr val="accent1"/>
              </a:buClr>
              <a:buFont typeface="Arial" panose="020B0604020202020204" pitchFamily="34" charset="0"/>
              <a:buChar char="•"/>
            </a:pPr>
            <a:r>
              <a:rPr lang="en-US" sz="2000" b="1" u="sng" dirty="0">
                <a:solidFill>
                  <a:srgbClr val="002060"/>
                </a:solidFill>
                <a:latin typeface="Arial Narrow" panose="020B0606020202030204" pitchFamily="34" charset="0"/>
                <a:ea typeface="Ebrima" panose="02000000000000000000" pitchFamily="2" charset="0"/>
                <a:cs typeface="Ebrima" panose="02000000000000000000" pitchFamily="2" charset="0"/>
              </a:rPr>
              <a:t>FISCAL YEAR END + 3 years for all employees</a:t>
            </a:r>
          </a:p>
        </p:txBody>
      </p:sp>
      <p:pic>
        <p:nvPicPr>
          <p:cNvPr id="8" name="Picture 7">
            <a:extLst>
              <a:ext uri="{FF2B5EF4-FFF2-40B4-BE49-F238E27FC236}">
                <a16:creationId xmlns:a16="http://schemas.microsoft.com/office/drawing/2014/main" id="{D954D3EE-FD97-4866-910D-6C1BD6154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0929" y="6326743"/>
            <a:ext cx="2685282" cy="349873"/>
          </a:xfrm>
          <a:prstGeom prst="rect">
            <a:avLst/>
          </a:prstGeom>
        </p:spPr>
      </p:pic>
    </p:spTree>
    <p:extLst>
      <p:ext uri="{BB962C8B-B14F-4D97-AF65-F5344CB8AC3E}">
        <p14:creationId xmlns:p14="http://schemas.microsoft.com/office/powerpoint/2010/main" val="4009720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1569" y="366157"/>
            <a:ext cx="10936373" cy="615553"/>
          </a:xfrm>
          <a:prstGeom prst="rect">
            <a:avLst/>
          </a:prstGeom>
        </p:spPr>
        <p:txBody>
          <a:bodyPr wrap="square">
            <a:spAutoFit/>
          </a:bodyPr>
          <a:lstStyle/>
          <a:p>
            <a:pPr algn="ctr"/>
            <a:r>
              <a:rPr lang="en-US" sz="3400" b="1" dirty="0">
                <a:solidFill>
                  <a:srgbClr val="002060"/>
                </a:solidFill>
                <a:latin typeface="Arial Narrow" panose="020B0606020202030204" pitchFamily="34" charset="0"/>
              </a:rPr>
              <a:t>Review &amp; Verify Time Cards (Resolve Period) - Supervisor Role</a:t>
            </a:r>
          </a:p>
        </p:txBody>
      </p:sp>
      <p:sp>
        <p:nvSpPr>
          <p:cNvPr id="10" name="TextBox 9">
            <a:extLst>
              <a:ext uri="{FF2B5EF4-FFF2-40B4-BE49-F238E27FC236}">
                <a16:creationId xmlns:a16="http://schemas.microsoft.com/office/drawing/2014/main" id="{B9C64FDF-4722-4950-890C-C284F7FE4B6C}"/>
              </a:ext>
            </a:extLst>
          </p:cNvPr>
          <p:cNvSpPr txBox="1"/>
          <p:nvPr/>
        </p:nvSpPr>
        <p:spPr>
          <a:xfrm>
            <a:off x="6733213" y="1566486"/>
            <a:ext cx="5058682" cy="2260491"/>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To verify all your non-exempt employees at once click on: </a:t>
            </a:r>
          </a:p>
          <a:p>
            <a:pPr marL="285750" indent="-285750">
              <a:lnSpc>
                <a:spcPct val="107000"/>
              </a:lnSpc>
              <a:spcAft>
                <a:spcPts val="800"/>
              </a:spcAft>
              <a:buClr>
                <a:schemeClr val="accent1"/>
              </a:buClr>
              <a:buFont typeface="Arial" panose="020B0604020202020204" pitchFamily="34" charset="0"/>
              <a:buChar char="•"/>
            </a:pPr>
            <a:r>
              <a:rPr lang="en-US" b="1" dirty="0">
                <a:solidFill>
                  <a:srgbClr val="002060"/>
                </a:solidFill>
                <a:latin typeface="Ebrima" panose="02000000000000000000" pitchFamily="2" charset="0"/>
                <a:ea typeface="Ebrima" panose="02000000000000000000" pitchFamily="2" charset="0"/>
                <a:cs typeface="Ebrima" panose="02000000000000000000" pitchFamily="2" charset="0"/>
              </a:rPr>
              <a:t>Hours</a:t>
            </a:r>
          </a:p>
          <a:p>
            <a:pPr marL="285750" indent="-285750">
              <a:lnSpc>
                <a:spcPct val="107000"/>
              </a:lnSpc>
              <a:spcAft>
                <a:spcPts val="800"/>
              </a:spcAft>
              <a:buClr>
                <a:schemeClr val="accent1"/>
              </a:buClr>
              <a:buFont typeface="Arial" panose="020B0604020202020204" pitchFamily="34" charset="0"/>
              <a:buChar char="•"/>
            </a:pPr>
            <a:r>
              <a:rPr lang="en-US" b="1" dirty="0">
                <a:solidFill>
                  <a:srgbClr val="002060"/>
                </a:solidFill>
                <a:latin typeface="Ebrima" panose="02000000000000000000" pitchFamily="2" charset="0"/>
                <a:ea typeface="Ebrima" panose="02000000000000000000" pitchFamily="2" charset="0"/>
                <a:cs typeface="Ebrima" panose="02000000000000000000" pitchFamily="2" charset="0"/>
              </a:rPr>
              <a:t>Group Hours</a:t>
            </a:r>
          </a:p>
          <a:p>
            <a:pPr marL="285750" indent="-285750">
              <a:lnSpc>
                <a:spcPct val="107000"/>
              </a:lnSpc>
              <a:spcAft>
                <a:spcPts val="800"/>
              </a:spcAft>
              <a:buClr>
                <a:schemeClr val="accent1"/>
              </a:buClr>
              <a:buFont typeface="Arial" panose="020B0604020202020204" pitchFamily="34" charset="0"/>
              <a:buChar char="•"/>
            </a:pPr>
            <a:r>
              <a:rPr lang="en-US" b="1" dirty="0">
                <a:solidFill>
                  <a:srgbClr val="002060"/>
                </a:solidFill>
                <a:latin typeface="Ebrima" panose="02000000000000000000" pitchFamily="2" charset="0"/>
                <a:ea typeface="Ebrima" panose="02000000000000000000" pitchFamily="2" charset="0"/>
                <a:cs typeface="Ebrima" panose="02000000000000000000" pitchFamily="2" charset="0"/>
              </a:rPr>
              <a:t>Resolve Period </a:t>
            </a:r>
          </a:p>
          <a:p>
            <a:pPr marL="285750" indent="-285750">
              <a:lnSpc>
                <a:spcPct val="107000"/>
              </a:lnSpc>
              <a:spcAft>
                <a:spcPts val="800"/>
              </a:spcAft>
              <a:buClr>
                <a:schemeClr val="accent1"/>
              </a:buClr>
              <a:buFont typeface="Arial" panose="020B0604020202020204" pitchFamily="34" charset="0"/>
              <a:buChar char="•"/>
            </a:pPr>
            <a:r>
              <a:rPr lang="en-US" b="1" dirty="0">
                <a:solidFill>
                  <a:srgbClr val="002060"/>
                </a:solidFill>
                <a:latin typeface="Ebrima" panose="02000000000000000000" pitchFamily="2" charset="0"/>
                <a:ea typeface="Ebrima" panose="02000000000000000000" pitchFamily="2" charset="0"/>
                <a:cs typeface="Ebrima" panose="02000000000000000000" pitchFamily="2" charset="0"/>
              </a:rPr>
              <a:t>Click Approve</a:t>
            </a: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 on </a:t>
            </a:r>
            <a:r>
              <a:rPr lang="en-US" b="1" dirty="0">
                <a:solidFill>
                  <a:srgbClr val="002060"/>
                </a:solidFill>
                <a:latin typeface="Ebrima" panose="02000000000000000000" pitchFamily="2" charset="0"/>
                <a:ea typeface="Ebrima" panose="02000000000000000000" pitchFamily="2" charset="0"/>
                <a:cs typeface="Ebrima" panose="02000000000000000000" pitchFamily="2" charset="0"/>
              </a:rPr>
              <a:t>Manager Approval</a:t>
            </a: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 </a:t>
            </a:r>
          </a:p>
        </p:txBody>
      </p:sp>
      <p:sp>
        <p:nvSpPr>
          <p:cNvPr id="11" name="TextBox 10">
            <a:extLst>
              <a:ext uri="{FF2B5EF4-FFF2-40B4-BE49-F238E27FC236}">
                <a16:creationId xmlns:a16="http://schemas.microsoft.com/office/drawing/2014/main" id="{7E746B6E-76CB-4B65-A638-E08594479F27}"/>
              </a:ext>
            </a:extLst>
          </p:cNvPr>
          <p:cNvSpPr txBox="1"/>
          <p:nvPr/>
        </p:nvSpPr>
        <p:spPr>
          <a:xfrm>
            <a:off x="6733212" y="4190260"/>
            <a:ext cx="5058681" cy="663258"/>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This action will approve all employees including those who do not show up on current page. </a:t>
            </a:r>
          </a:p>
        </p:txBody>
      </p:sp>
      <p:pic>
        <p:nvPicPr>
          <p:cNvPr id="2" name="Picture 1">
            <a:extLst>
              <a:ext uri="{FF2B5EF4-FFF2-40B4-BE49-F238E27FC236}">
                <a16:creationId xmlns:a16="http://schemas.microsoft.com/office/drawing/2014/main" id="{4F2D575C-F01F-4035-A039-81B5AAF75F03}"/>
              </a:ext>
            </a:extLst>
          </p:cNvPr>
          <p:cNvPicPr>
            <a:picLocks noChangeAspect="1"/>
          </p:cNvPicPr>
          <p:nvPr/>
        </p:nvPicPr>
        <p:blipFill>
          <a:blip r:embed="rId3"/>
          <a:stretch>
            <a:fillRect/>
          </a:stretch>
        </p:blipFill>
        <p:spPr>
          <a:xfrm>
            <a:off x="310245" y="981710"/>
            <a:ext cx="6223720" cy="5776561"/>
          </a:xfrm>
          <a:prstGeom prst="rect">
            <a:avLst/>
          </a:prstGeom>
        </p:spPr>
      </p:pic>
      <p:pic>
        <p:nvPicPr>
          <p:cNvPr id="7" name="Picture 6">
            <a:extLst>
              <a:ext uri="{FF2B5EF4-FFF2-40B4-BE49-F238E27FC236}">
                <a16:creationId xmlns:a16="http://schemas.microsoft.com/office/drawing/2014/main" id="{4C946858-33ED-46E3-B7F4-2518A53A2D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0929" y="6326743"/>
            <a:ext cx="2685282" cy="349873"/>
          </a:xfrm>
          <a:prstGeom prst="rect">
            <a:avLst/>
          </a:prstGeom>
        </p:spPr>
      </p:pic>
    </p:spTree>
    <p:extLst>
      <p:ext uri="{BB962C8B-B14F-4D97-AF65-F5344CB8AC3E}">
        <p14:creationId xmlns:p14="http://schemas.microsoft.com/office/powerpoint/2010/main" val="386413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CD9C5E-DFE4-46D3-BFD0-7B6EBBDC6AA3}"/>
              </a:ext>
            </a:extLst>
          </p:cNvPr>
          <p:cNvSpPr/>
          <p:nvPr/>
        </p:nvSpPr>
        <p:spPr>
          <a:xfrm>
            <a:off x="426127" y="434977"/>
            <a:ext cx="11365767" cy="646331"/>
          </a:xfrm>
          <a:prstGeom prst="rect">
            <a:avLst/>
          </a:prstGeom>
        </p:spPr>
        <p:txBody>
          <a:bodyPr wrap="square">
            <a:spAutoFit/>
          </a:bodyPr>
          <a:lstStyle/>
          <a:p>
            <a:pPr algn="ctr"/>
            <a:r>
              <a:rPr lang="en-US" sz="3600" b="1" dirty="0">
                <a:solidFill>
                  <a:srgbClr val="002060"/>
                </a:solidFill>
                <a:latin typeface="Arial Narrow" panose="020B0606020202030204" pitchFamily="34" charset="0"/>
              </a:rPr>
              <a:t>Customizing your Dashboard - Supervisor Role</a:t>
            </a:r>
          </a:p>
        </p:txBody>
      </p:sp>
      <p:sp>
        <p:nvSpPr>
          <p:cNvPr id="3" name="TextBox 2">
            <a:extLst>
              <a:ext uri="{FF2B5EF4-FFF2-40B4-BE49-F238E27FC236}">
                <a16:creationId xmlns:a16="http://schemas.microsoft.com/office/drawing/2014/main" id="{0F2AB052-5D84-4424-80A4-3D3E43B5B649}"/>
              </a:ext>
            </a:extLst>
          </p:cNvPr>
          <p:cNvSpPr txBox="1"/>
          <p:nvPr/>
        </p:nvSpPr>
        <p:spPr>
          <a:xfrm>
            <a:off x="954477" y="1901623"/>
            <a:ext cx="10659316" cy="366895"/>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Supervisor can customize “MY DASHBOARD” by clicking on Edit and adding widgets for convenience processing</a:t>
            </a:r>
            <a:r>
              <a:rPr lang="en-US" dirty="0">
                <a:solidFill>
                  <a:schemeClr val="tx2"/>
                </a:solidFill>
                <a:latin typeface="Arial Narrow" panose="020B0606020202030204" pitchFamily="34" charset="0"/>
                <a:ea typeface="Ebrima" panose="02000000000000000000" pitchFamily="2" charset="0"/>
                <a:cs typeface="Ebrima" panose="02000000000000000000" pitchFamily="2" charset="0"/>
              </a:rPr>
              <a:t>.</a:t>
            </a:r>
          </a:p>
        </p:txBody>
      </p:sp>
      <p:pic>
        <p:nvPicPr>
          <p:cNvPr id="4" name="Picture 3">
            <a:extLst>
              <a:ext uri="{FF2B5EF4-FFF2-40B4-BE49-F238E27FC236}">
                <a16:creationId xmlns:a16="http://schemas.microsoft.com/office/drawing/2014/main" id="{F2F0A73B-1D93-45F5-A448-A01AEA750F5B}"/>
              </a:ext>
            </a:extLst>
          </p:cNvPr>
          <p:cNvPicPr>
            <a:picLocks noChangeAspect="1"/>
          </p:cNvPicPr>
          <p:nvPr/>
        </p:nvPicPr>
        <p:blipFill>
          <a:blip r:embed="rId2"/>
          <a:stretch>
            <a:fillRect/>
          </a:stretch>
        </p:blipFill>
        <p:spPr>
          <a:xfrm>
            <a:off x="337693" y="2873417"/>
            <a:ext cx="5946442" cy="2784578"/>
          </a:xfrm>
          <a:prstGeom prst="rect">
            <a:avLst/>
          </a:prstGeom>
          <a:ln w="19050">
            <a:solidFill>
              <a:schemeClr val="accent1"/>
            </a:solidFill>
          </a:ln>
        </p:spPr>
      </p:pic>
      <p:pic>
        <p:nvPicPr>
          <p:cNvPr id="5" name="Picture 4">
            <a:extLst>
              <a:ext uri="{FF2B5EF4-FFF2-40B4-BE49-F238E27FC236}">
                <a16:creationId xmlns:a16="http://schemas.microsoft.com/office/drawing/2014/main" id="{653DD57F-B753-4073-8A43-D4E2DD7CCA95}"/>
              </a:ext>
            </a:extLst>
          </p:cNvPr>
          <p:cNvPicPr>
            <a:picLocks noChangeAspect="1"/>
          </p:cNvPicPr>
          <p:nvPr/>
        </p:nvPicPr>
        <p:blipFill>
          <a:blip r:embed="rId3"/>
          <a:stretch>
            <a:fillRect/>
          </a:stretch>
        </p:blipFill>
        <p:spPr>
          <a:xfrm>
            <a:off x="6396874" y="3069828"/>
            <a:ext cx="5543666" cy="2638586"/>
          </a:xfrm>
          <a:prstGeom prst="rect">
            <a:avLst/>
          </a:prstGeom>
          <a:ln w="19050">
            <a:solidFill>
              <a:schemeClr val="accent1"/>
            </a:solidFill>
          </a:ln>
        </p:spPr>
      </p:pic>
      <p:cxnSp>
        <p:nvCxnSpPr>
          <p:cNvPr id="10" name="Straight Arrow Connector 9">
            <a:extLst>
              <a:ext uri="{FF2B5EF4-FFF2-40B4-BE49-F238E27FC236}">
                <a16:creationId xmlns:a16="http://schemas.microsoft.com/office/drawing/2014/main" id="{92B550F1-73A6-4726-8565-946EC1551430}"/>
              </a:ext>
            </a:extLst>
          </p:cNvPr>
          <p:cNvCxnSpPr>
            <a:cxnSpLocks/>
          </p:cNvCxnSpPr>
          <p:nvPr/>
        </p:nvCxnSpPr>
        <p:spPr>
          <a:xfrm flipH="1">
            <a:off x="5859263" y="2175029"/>
            <a:ext cx="355106" cy="9765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759413F-4749-4444-9AB1-3CAE0B72C0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0929" y="6326743"/>
            <a:ext cx="2685282" cy="349873"/>
          </a:xfrm>
          <a:prstGeom prst="rect">
            <a:avLst/>
          </a:prstGeom>
        </p:spPr>
      </p:pic>
    </p:spTree>
    <p:extLst>
      <p:ext uri="{BB962C8B-B14F-4D97-AF65-F5344CB8AC3E}">
        <p14:creationId xmlns:p14="http://schemas.microsoft.com/office/powerpoint/2010/main" val="3082579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1029" y="233643"/>
            <a:ext cx="8624502" cy="646331"/>
          </a:xfrm>
          <a:prstGeom prst="rect">
            <a:avLst/>
          </a:prstGeom>
        </p:spPr>
        <p:txBody>
          <a:bodyPr wrap="square">
            <a:spAutoFit/>
          </a:bodyPr>
          <a:lstStyle/>
          <a:p>
            <a:pPr defTabSz="457200">
              <a:spcBef>
                <a:spcPct val="0"/>
              </a:spcBef>
            </a:pPr>
            <a:r>
              <a:rPr lang="en-US" sz="3600" b="1" dirty="0">
                <a:solidFill>
                  <a:srgbClr val="002060"/>
                </a:solidFill>
                <a:latin typeface="Arial Narrow" panose="020B0606020202030204" pitchFamily="34" charset="0"/>
              </a:rPr>
              <a:t>Customizing your Dashboard- Supervisor Role</a:t>
            </a:r>
          </a:p>
        </p:txBody>
      </p:sp>
      <p:pic>
        <p:nvPicPr>
          <p:cNvPr id="19" name="Picture 18"/>
          <p:cNvPicPr>
            <a:picLocks noChangeAspect="1"/>
          </p:cNvPicPr>
          <p:nvPr/>
        </p:nvPicPr>
        <p:blipFill>
          <a:blip r:embed="rId3"/>
          <a:stretch>
            <a:fillRect/>
          </a:stretch>
        </p:blipFill>
        <p:spPr>
          <a:xfrm>
            <a:off x="7841109" y="1273443"/>
            <a:ext cx="2886075" cy="1381125"/>
          </a:xfrm>
          <a:prstGeom prst="rect">
            <a:avLst/>
          </a:prstGeom>
        </p:spPr>
      </p:pic>
      <p:pic>
        <p:nvPicPr>
          <p:cNvPr id="2" name="Picture 1">
            <a:extLst>
              <a:ext uri="{FF2B5EF4-FFF2-40B4-BE49-F238E27FC236}">
                <a16:creationId xmlns:a16="http://schemas.microsoft.com/office/drawing/2014/main" id="{94C39439-EA3D-430D-B5A9-EF0818DEEA86}"/>
              </a:ext>
            </a:extLst>
          </p:cNvPr>
          <p:cNvPicPr>
            <a:picLocks noChangeAspect="1"/>
          </p:cNvPicPr>
          <p:nvPr/>
        </p:nvPicPr>
        <p:blipFill rotWithShape="1">
          <a:blip r:embed="rId4"/>
          <a:srcRect l="10125" t="51744" r="81062" b="4778"/>
          <a:stretch/>
        </p:blipFill>
        <p:spPr>
          <a:xfrm>
            <a:off x="3009012" y="1265236"/>
            <a:ext cx="1790519" cy="2710425"/>
          </a:xfrm>
          <a:prstGeom prst="rect">
            <a:avLst/>
          </a:prstGeom>
        </p:spPr>
      </p:pic>
      <p:pic>
        <p:nvPicPr>
          <p:cNvPr id="3" name="Picture 2">
            <a:extLst>
              <a:ext uri="{FF2B5EF4-FFF2-40B4-BE49-F238E27FC236}">
                <a16:creationId xmlns:a16="http://schemas.microsoft.com/office/drawing/2014/main" id="{DE833916-5783-4CAD-B4F8-B1215493D877}"/>
              </a:ext>
            </a:extLst>
          </p:cNvPr>
          <p:cNvPicPr>
            <a:picLocks noChangeAspect="1"/>
          </p:cNvPicPr>
          <p:nvPr/>
        </p:nvPicPr>
        <p:blipFill>
          <a:blip r:embed="rId5"/>
          <a:stretch>
            <a:fillRect/>
          </a:stretch>
        </p:blipFill>
        <p:spPr>
          <a:xfrm>
            <a:off x="8287729" y="3503220"/>
            <a:ext cx="3639956" cy="3016567"/>
          </a:xfrm>
          <a:prstGeom prst="rect">
            <a:avLst/>
          </a:prstGeom>
        </p:spPr>
      </p:pic>
      <p:pic>
        <p:nvPicPr>
          <p:cNvPr id="4" name="Picture 3">
            <a:extLst>
              <a:ext uri="{FF2B5EF4-FFF2-40B4-BE49-F238E27FC236}">
                <a16:creationId xmlns:a16="http://schemas.microsoft.com/office/drawing/2014/main" id="{BC628B35-D691-498C-B756-002D41830E5A}"/>
              </a:ext>
            </a:extLst>
          </p:cNvPr>
          <p:cNvPicPr>
            <a:picLocks noChangeAspect="1"/>
          </p:cNvPicPr>
          <p:nvPr/>
        </p:nvPicPr>
        <p:blipFill>
          <a:blip r:embed="rId6"/>
          <a:stretch>
            <a:fillRect/>
          </a:stretch>
        </p:blipFill>
        <p:spPr>
          <a:xfrm>
            <a:off x="189153" y="4137660"/>
            <a:ext cx="5400613" cy="2382127"/>
          </a:xfrm>
          <a:prstGeom prst="rect">
            <a:avLst/>
          </a:prstGeom>
        </p:spPr>
      </p:pic>
      <p:sp>
        <p:nvSpPr>
          <p:cNvPr id="9" name="TextBox 8">
            <a:extLst>
              <a:ext uri="{FF2B5EF4-FFF2-40B4-BE49-F238E27FC236}">
                <a16:creationId xmlns:a16="http://schemas.microsoft.com/office/drawing/2014/main" id="{1358CAC2-C805-4A06-A386-3095B8D7B460}"/>
              </a:ext>
            </a:extLst>
          </p:cNvPr>
          <p:cNvSpPr txBox="1"/>
          <p:nvPr/>
        </p:nvSpPr>
        <p:spPr>
          <a:xfrm>
            <a:off x="459937" y="2275631"/>
            <a:ext cx="2429522" cy="366126"/>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Adding </a:t>
            </a:r>
            <a:r>
              <a:rPr lang="en-US" b="1" dirty="0">
                <a:solidFill>
                  <a:srgbClr val="002060"/>
                </a:solidFill>
                <a:latin typeface="Arial Narrow" panose="020B0606020202030204" pitchFamily="34" charset="0"/>
                <a:ea typeface="Ebrima" panose="02000000000000000000" pitchFamily="2" charset="0"/>
                <a:cs typeface="Ebrima" panose="02000000000000000000" pitchFamily="2" charset="0"/>
              </a:rPr>
              <a:t>LINKS</a:t>
            </a: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 to Widget</a:t>
            </a:r>
          </a:p>
        </p:txBody>
      </p:sp>
      <p:sp>
        <p:nvSpPr>
          <p:cNvPr id="11" name="TextBox 10">
            <a:extLst>
              <a:ext uri="{FF2B5EF4-FFF2-40B4-BE49-F238E27FC236}">
                <a16:creationId xmlns:a16="http://schemas.microsoft.com/office/drawing/2014/main" id="{45E84B0D-88BF-4DDF-B4E2-8C04DEE331D3}"/>
              </a:ext>
            </a:extLst>
          </p:cNvPr>
          <p:cNvSpPr txBox="1"/>
          <p:nvPr/>
        </p:nvSpPr>
        <p:spPr>
          <a:xfrm>
            <a:off x="6214369" y="1473637"/>
            <a:ext cx="1471237" cy="958789"/>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Click </a:t>
            </a:r>
            <a:r>
              <a:rPr lang="en-US" b="1" dirty="0">
                <a:solidFill>
                  <a:srgbClr val="002060"/>
                </a:solidFill>
                <a:latin typeface="Arial Narrow" panose="020B0606020202030204" pitchFamily="34" charset="0"/>
                <a:ea typeface="Ebrima" panose="02000000000000000000" pitchFamily="2" charset="0"/>
                <a:cs typeface="Ebrima" panose="02000000000000000000" pitchFamily="2" charset="0"/>
              </a:rPr>
              <a:t>SETTINGS</a:t>
            </a: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 then click </a:t>
            </a:r>
            <a:r>
              <a:rPr lang="en-US" b="1" dirty="0">
                <a:solidFill>
                  <a:srgbClr val="002060"/>
                </a:solidFill>
                <a:latin typeface="Arial Narrow" panose="020B0606020202030204" pitchFamily="34" charset="0"/>
                <a:ea typeface="Ebrima" panose="02000000000000000000" pitchFamily="2" charset="0"/>
                <a:cs typeface="Ebrima" panose="02000000000000000000" pitchFamily="2" charset="0"/>
              </a:rPr>
              <a:t>ADD</a:t>
            </a:r>
          </a:p>
        </p:txBody>
      </p:sp>
      <p:sp>
        <p:nvSpPr>
          <p:cNvPr id="12" name="TextBox 11">
            <a:extLst>
              <a:ext uri="{FF2B5EF4-FFF2-40B4-BE49-F238E27FC236}">
                <a16:creationId xmlns:a16="http://schemas.microsoft.com/office/drawing/2014/main" id="{A69D5611-E2F0-4FA7-8042-CCEFAA185216}"/>
              </a:ext>
            </a:extLst>
          </p:cNvPr>
          <p:cNvSpPr txBox="1"/>
          <p:nvPr/>
        </p:nvSpPr>
        <p:spPr>
          <a:xfrm>
            <a:off x="5713236" y="4139047"/>
            <a:ext cx="2451022" cy="1847942"/>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Copy </a:t>
            </a:r>
            <a:r>
              <a:rPr lang="en-US" dirty="0">
                <a:solidFill>
                  <a:srgbClr val="002060"/>
                </a:solidFill>
                <a:highlight>
                  <a:srgbClr val="FFFF00"/>
                </a:highlight>
                <a:latin typeface="Arial Narrow" panose="020B0606020202030204" pitchFamily="34" charset="0"/>
                <a:ea typeface="Ebrima" panose="02000000000000000000" pitchFamily="2" charset="0"/>
                <a:cs typeface="Ebrima" panose="02000000000000000000" pitchFamily="2" charset="0"/>
              </a:rPr>
              <a:t>link</a:t>
            </a: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 from Hours -</a:t>
            </a: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sym typeface="Wingdings" panose="05000000000000000000" pitchFamily="2" charset="2"/>
              </a:rPr>
              <a:t> Individual Hours then paste to the Configure Link.  You can name Link as you would like it to appear, then click Save</a:t>
            </a:r>
            <a:endParaRPr lang="en-US" dirty="0">
              <a:solidFill>
                <a:srgbClr val="002060"/>
              </a:solidFill>
              <a:latin typeface="Arial Narrow" panose="020B0606020202030204" pitchFamily="34" charset="0"/>
              <a:ea typeface="Ebrima" panose="02000000000000000000" pitchFamily="2" charset="0"/>
              <a:cs typeface="Ebrima" panose="02000000000000000000" pitchFamily="2" charset="0"/>
            </a:endParaRPr>
          </a:p>
        </p:txBody>
      </p:sp>
      <p:cxnSp>
        <p:nvCxnSpPr>
          <p:cNvPr id="7" name="Straight Arrow Connector 6">
            <a:extLst>
              <a:ext uri="{FF2B5EF4-FFF2-40B4-BE49-F238E27FC236}">
                <a16:creationId xmlns:a16="http://schemas.microsoft.com/office/drawing/2014/main" id="{CDBCF886-A3DE-4973-A73E-7FC862D45764}"/>
              </a:ext>
            </a:extLst>
          </p:cNvPr>
          <p:cNvCxnSpPr/>
          <p:nvPr/>
        </p:nvCxnSpPr>
        <p:spPr>
          <a:xfrm>
            <a:off x="1464816" y="2620448"/>
            <a:ext cx="1837677" cy="1223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406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3356" y="2263732"/>
            <a:ext cx="10515600" cy="3477875"/>
          </a:xfrm>
          <a:prstGeom prst="rect">
            <a:avLst/>
          </a:prstGeom>
          <a:noFill/>
        </p:spPr>
        <p:txBody>
          <a:bodyPr wrap="square" rtlCol="0">
            <a:spAutoFit/>
          </a:bodyPr>
          <a:lstStyle/>
          <a:p>
            <a:pPr marL="457200" indent="-457200">
              <a:buFont typeface="+mj-lt"/>
              <a:buAutoNum type="arabicPeriod"/>
            </a:pPr>
            <a:r>
              <a:rPr lang="en-US" sz="2800" dirty="0">
                <a:solidFill>
                  <a:srgbClr val="002060"/>
                </a:solidFill>
                <a:latin typeface="Arial Narrow" panose="020B0606020202030204" pitchFamily="34" charset="0"/>
              </a:rPr>
              <a:t>Approving Leave Requests</a:t>
            </a:r>
          </a:p>
          <a:p>
            <a:pPr marL="457200" indent="-457200">
              <a:buFont typeface="+mj-lt"/>
              <a:buAutoNum type="arabicPeriod"/>
            </a:pPr>
            <a:r>
              <a:rPr lang="en-US" sz="2800" dirty="0">
                <a:solidFill>
                  <a:srgbClr val="002060"/>
                </a:solidFill>
                <a:latin typeface="Arial Narrow" panose="020B0606020202030204" pitchFamily="34" charset="0"/>
              </a:rPr>
              <a:t>Approving Miss Punches</a:t>
            </a:r>
          </a:p>
          <a:p>
            <a:pPr marL="457200" indent="-457200">
              <a:buFont typeface="+mj-lt"/>
              <a:buAutoNum type="arabicPeriod"/>
            </a:pPr>
            <a:r>
              <a:rPr lang="en-US" sz="2800" dirty="0">
                <a:solidFill>
                  <a:srgbClr val="002060"/>
                </a:solidFill>
                <a:latin typeface="Arial Narrow" panose="020B0606020202030204" pitchFamily="34" charset="0"/>
              </a:rPr>
              <a:t>Reviewing and Verifying Time Cards</a:t>
            </a:r>
          </a:p>
          <a:p>
            <a:pPr marL="457200" indent="-457200">
              <a:buFont typeface="+mj-lt"/>
              <a:buAutoNum type="arabicPeriod"/>
            </a:pPr>
            <a:r>
              <a:rPr lang="en-US" sz="2800" dirty="0">
                <a:solidFill>
                  <a:srgbClr val="002060"/>
                </a:solidFill>
                <a:latin typeface="Arial Narrow" panose="020B0606020202030204" pitchFamily="34" charset="0"/>
              </a:rPr>
              <a:t>Reviewing Time Card for Discrepancy</a:t>
            </a:r>
          </a:p>
          <a:p>
            <a:pPr marL="457200" indent="-457200">
              <a:buFont typeface="+mj-lt"/>
              <a:buAutoNum type="arabicPeriod"/>
            </a:pPr>
            <a:r>
              <a:rPr lang="en-US" sz="2800" dirty="0">
                <a:solidFill>
                  <a:srgbClr val="002060"/>
                </a:solidFill>
                <a:latin typeface="Arial Narrow" panose="020B0606020202030204" pitchFamily="34" charset="0"/>
              </a:rPr>
              <a:t>Tips and Tricks &amp; Updates</a:t>
            </a:r>
          </a:p>
          <a:p>
            <a:pPr marL="457200" indent="-457200">
              <a:buFont typeface="+mj-lt"/>
              <a:buAutoNum type="arabicPeriod"/>
            </a:pPr>
            <a:r>
              <a:rPr lang="en-US" sz="2800" dirty="0">
                <a:solidFill>
                  <a:srgbClr val="002060"/>
                </a:solidFill>
                <a:latin typeface="Arial Narrow" panose="020B0606020202030204" pitchFamily="34" charset="0"/>
              </a:rPr>
              <a:t>Payroll Forms/Templates</a:t>
            </a:r>
          </a:p>
          <a:p>
            <a:pPr marL="457200" indent="-457200">
              <a:buFont typeface="+mj-lt"/>
              <a:buAutoNum type="arabicPeriod"/>
            </a:pPr>
            <a:r>
              <a:rPr lang="en-US" sz="2800" dirty="0">
                <a:solidFill>
                  <a:srgbClr val="002060"/>
                </a:solidFill>
                <a:latin typeface="Arial Narrow" panose="020B0606020202030204" pitchFamily="34" charset="0"/>
              </a:rPr>
              <a:t>Do’s and Don’ts</a:t>
            </a:r>
          </a:p>
          <a:p>
            <a:pPr marL="457200" indent="-457200">
              <a:buFont typeface="+mj-lt"/>
              <a:buAutoNum type="arabicPeriod"/>
            </a:pPr>
            <a:endParaRPr lang="en-US" sz="2400" dirty="0"/>
          </a:p>
        </p:txBody>
      </p:sp>
      <p:sp>
        <p:nvSpPr>
          <p:cNvPr id="2" name="Title 1"/>
          <p:cNvSpPr>
            <a:spLocks noGrp="1"/>
          </p:cNvSpPr>
          <p:nvPr>
            <p:ph type="title"/>
          </p:nvPr>
        </p:nvSpPr>
        <p:spPr>
          <a:xfrm>
            <a:off x="2231136" y="845820"/>
            <a:ext cx="7729728" cy="701460"/>
          </a:xfrm>
        </p:spPr>
        <p:txBody>
          <a:bodyPr>
            <a:normAutofit fontScale="90000"/>
          </a:bodyPr>
          <a:lstStyle/>
          <a:p>
            <a:r>
              <a:rPr lang="en-US" sz="5400" dirty="0">
                <a:solidFill>
                  <a:srgbClr val="002060"/>
                </a:solidFill>
                <a:latin typeface="Arial Narrow" panose="020B0606020202030204" pitchFamily="34" charset="0"/>
              </a:rPr>
              <a:t>Contents</a:t>
            </a:r>
          </a:p>
        </p:txBody>
      </p:sp>
      <p:pic>
        <p:nvPicPr>
          <p:cNvPr id="6" name="Picture 5">
            <a:extLst>
              <a:ext uri="{FF2B5EF4-FFF2-40B4-BE49-F238E27FC236}">
                <a16:creationId xmlns:a16="http://schemas.microsoft.com/office/drawing/2014/main" id="{513D9820-F921-4140-A2D4-C82D8C54C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0929" y="6326743"/>
            <a:ext cx="2685282" cy="349873"/>
          </a:xfrm>
          <a:prstGeom prst="rect">
            <a:avLst/>
          </a:prstGeom>
        </p:spPr>
      </p:pic>
    </p:spTree>
    <p:extLst>
      <p:ext uri="{BB962C8B-B14F-4D97-AF65-F5344CB8AC3E}">
        <p14:creationId xmlns:p14="http://schemas.microsoft.com/office/powerpoint/2010/main" val="2591391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873E2B-FE3D-473A-830C-F691DB8F4ABA}"/>
              </a:ext>
            </a:extLst>
          </p:cNvPr>
          <p:cNvPicPr>
            <a:picLocks noChangeAspect="1"/>
          </p:cNvPicPr>
          <p:nvPr/>
        </p:nvPicPr>
        <p:blipFill>
          <a:blip r:embed="rId2"/>
          <a:stretch>
            <a:fillRect/>
          </a:stretch>
        </p:blipFill>
        <p:spPr>
          <a:xfrm>
            <a:off x="5042516" y="1963291"/>
            <a:ext cx="7024271" cy="4003829"/>
          </a:xfrm>
          <a:prstGeom prst="rect">
            <a:avLst/>
          </a:prstGeom>
        </p:spPr>
      </p:pic>
      <p:sp>
        <p:nvSpPr>
          <p:cNvPr id="6" name="TextBox 5">
            <a:extLst>
              <a:ext uri="{FF2B5EF4-FFF2-40B4-BE49-F238E27FC236}">
                <a16:creationId xmlns:a16="http://schemas.microsoft.com/office/drawing/2014/main" id="{96576864-0337-4AC1-AF3C-9E4339EA0F4E}"/>
              </a:ext>
            </a:extLst>
          </p:cNvPr>
          <p:cNvSpPr txBox="1"/>
          <p:nvPr/>
        </p:nvSpPr>
        <p:spPr>
          <a:xfrm>
            <a:off x="3542455" y="1017313"/>
            <a:ext cx="4704902" cy="366126"/>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err="1">
                <a:solidFill>
                  <a:srgbClr val="002060"/>
                </a:solidFill>
                <a:latin typeface="Arial Narrow" panose="020B0606020202030204" pitchFamily="34" charset="0"/>
                <a:ea typeface="Ebrima" panose="02000000000000000000" pitchFamily="2" charset="0"/>
                <a:cs typeface="Ebrima" panose="02000000000000000000" pitchFamily="2" charset="0"/>
              </a:rPr>
              <a:t>TimeClock</a:t>
            </a: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 Plus offers different reports for your usage</a:t>
            </a:r>
          </a:p>
        </p:txBody>
      </p:sp>
      <p:sp>
        <p:nvSpPr>
          <p:cNvPr id="7" name="TextBox 6">
            <a:extLst>
              <a:ext uri="{FF2B5EF4-FFF2-40B4-BE49-F238E27FC236}">
                <a16:creationId xmlns:a16="http://schemas.microsoft.com/office/drawing/2014/main" id="{78101917-3372-4939-BF2C-67DBD212BE94}"/>
              </a:ext>
            </a:extLst>
          </p:cNvPr>
          <p:cNvSpPr txBox="1"/>
          <p:nvPr/>
        </p:nvSpPr>
        <p:spPr>
          <a:xfrm>
            <a:off x="272376" y="1580884"/>
            <a:ext cx="4592586" cy="1164999"/>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You can find the reports under:</a:t>
            </a:r>
          </a:p>
          <a:p>
            <a:pPr marL="285750" indent="-285750">
              <a:lnSpc>
                <a:spcPct val="107000"/>
              </a:lnSpc>
              <a:spcAft>
                <a:spcPts val="800"/>
              </a:spcAft>
              <a:buClr>
                <a:schemeClr val="accent1"/>
              </a:buClr>
              <a:buFont typeface="Arial" panose="020B0604020202020204" pitchFamily="34" charset="0"/>
              <a:buChar char="•"/>
            </a:pP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Reports </a:t>
            </a: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sym typeface="Wingdings" panose="05000000000000000000" pitchFamily="2" charset="2"/>
              </a:rPr>
              <a:t> Period Reports</a:t>
            </a:r>
          </a:p>
          <a:p>
            <a:pPr marL="285750" indent="-285750">
              <a:lnSpc>
                <a:spcPct val="107000"/>
              </a:lnSpc>
              <a:spcAft>
                <a:spcPts val="800"/>
              </a:spcAft>
              <a:buClr>
                <a:schemeClr val="accent1"/>
              </a:buClr>
              <a:buFont typeface="Arial" panose="020B0604020202020204" pitchFamily="34" charset="0"/>
              <a:buChar char="•"/>
            </a:pP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sym typeface="Wingdings" panose="05000000000000000000" pitchFamily="2" charset="2"/>
              </a:rPr>
              <a:t>Under Categories  Supervisor Reports</a:t>
            </a:r>
            <a:endParaRPr lang="en-US" dirty="0">
              <a:solidFill>
                <a:srgbClr val="002060"/>
              </a:solidFill>
              <a:latin typeface="Arial Narrow" panose="020B0606020202030204" pitchFamily="34" charset="0"/>
              <a:ea typeface="Ebrima" panose="02000000000000000000" pitchFamily="2" charset="0"/>
              <a:cs typeface="Ebrima" panose="02000000000000000000" pitchFamily="2" charset="0"/>
            </a:endParaRPr>
          </a:p>
        </p:txBody>
      </p:sp>
      <p:sp>
        <p:nvSpPr>
          <p:cNvPr id="8" name="TextBox 7">
            <a:extLst>
              <a:ext uri="{FF2B5EF4-FFF2-40B4-BE49-F238E27FC236}">
                <a16:creationId xmlns:a16="http://schemas.microsoft.com/office/drawing/2014/main" id="{E6245BEA-2101-4FAA-BC84-B77224F235DA}"/>
              </a:ext>
            </a:extLst>
          </p:cNvPr>
          <p:cNvSpPr txBox="1"/>
          <p:nvPr/>
        </p:nvSpPr>
        <p:spPr>
          <a:xfrm>
            <a:off x="272376" y="2836049"/>
            <a:ext cx="4592586" cy="2258311"/>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TCP is set up to send Automated Report reminders for previous week to Supervisors/Designees on: </a:t>
            </a:r>
          </a:p>
          <a:p>
            <a:pPr marL="285750" indent="-285750">
              <a:lnSpc>
                <a:spcPct val="107000"/>
              </a:lnSpc>
              <a:spcAft>
                <a:spcPts val="800"/>
              </a:spcAft>
              <a:buClr>
                <a:schemeClr val="accent1"/>
              </a:buClr>
              <a:buFont typeface="Arial" panose="020B0604020202020204" pitchFamily="34" charset="0"/>
              <a:buChar char="•"/>
            </a:pP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Mondays for Punch Location</a:t>
            </a:r>
          </a:p>
          <a:p>
            <a:pPr marL="285750" indent="-285750">
              <a:lnSpc>
                <a:spcPct val="107000"/>
              </a:lnSpc>
              <a:spcAft>
                <a:spcPts val="800"/>
              </a:spcAft>
              <a:buClr>
                <a:schemeClr val="accent1"/>
              </a:buClr>
              <a:buFont typeface="Arial" panose="020B0604020202020204" pitchFamily="34" charset="0"/>
              <a:buChar char="•"/>
            </a:pP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Tuesdays for Timecard Verification</a:t>
            </a:r>
          </a:p>
          <a:p>
            <a:pPr marL="285750" indent="-285750">
              <a:lnSpc>
                <a:spcPct val="107000"/>
              </a:lnSpc>
              <a:spcAft>
                <a:spcPts val="800"/>
              </a:spcAft>
              <a:buClr>
                <a:schemeClr val="accent1"/>
              </a:buClr>
              <a:buFont typeface="Arial" panose="020B0604020202020204" pitchFamily="34" charset="0"/>
              <a:buChar char="•"/>
            </a:pP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Wednesdays for Final Timecard Verification</a:t>
            </a:r>
          </a:p>
          <a:p>
            <a:pPr marL="285750" indent="-285750">
              <a:lnSpc>
                <a:spcPct val="107000"/>
              </a:lnSpc>
              <a:spcAft>
                <a:spcPts val="800"/>
              </a:spcAft>
              <a:buClr>
                <a:schemeClr val="accent1"/>
              </a:buClr>
              <a:buFont typeface="Arial" panose="020B0604020202020204" pitchFamily="34" charset="0"/>
              <a:buChar char="•"/>
            </a:pP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Fridays for Non-Compliant Timecard Verification</a:t>
            </a:r>
          </a:p>
        </p:txBody>
      </p:sp>
      <p:sp>
        <p:nvSpPr>
          <p:cNvPr id="9" name="TextBox 8">
            <a:extLst>
              <a:ext uri="{FF2B5EF4-FFF2-40B4-BE49-F238E27FC236}">
                <a16:creationId xmlns:a16="http://schemas.microsoft.com/office/drawing/2014/main" id="{809CB440-B85E-4F88-BF82-8AD49B1CF13D}"/>
              </a:ext>
            </a:extLst>
          </p:cNvPr>
          <p:cNvSpPr txBox="1"/>
          <p:nvPr/>
        </p:nvSpPr>
        <p:spPr>
          <a:xfrm>
            <a:off x="272376" y="5307861"/>
            <a:ext cx="4592587" cy="1250290"/>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Financial Managers (FM’s) are set up to receive a Monthly (on the 15</a:t>
            </a:r>
            <a:r>
              <a:rPr lang="en-US" baseline="30000" dirty="0">
                <a:solidFill>
                  <a:srgbClr val="002060"/>
                </a:solidFill>
                <a:latin typeface="Arial Narrow" panose="020B0606020202030204" pitchFamily="34" charset="0"/>
                <a:ea typeface="Ebrima" panose="02000000000000000000" pitchFamily="2" charset="0"/>
                <a:cs typeface="Ebrima" panose="02000000000000000000" pitchFamily="2" charset="0"/>
              </a:rPr>
              <a:t>th</a:t>
            </a: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 ) Non-Compliant Timecard Verification for their Departments.  The information will only include previous month.</a:t>
            </a:r>
          </a:p>
        </p:txBody>
      </p:sp>
      <p:sp>
        <p:nvSpPr>
          <p:cNvPr id="11" name="Rectangle 10">
            <a:extLst>
              <a:ext uri="{FF2B5EF4-FFF2-40B4-BE49-F238E27FC236}">
                <a16:creationId xmlns:a16="http://schemas.microsoft.com/office/drawing/2014/main" id="{54A98C18-003D-4015-8AED-3B90B3D69704}"/>
              </a:ext>
            </a:extLst>
          </p:cNvPr>
          <p:cNvSpPr/>
          <p:nvPr/>
        </p:nvSpPr>
        <p:spPr>
          <a:xfrm>
            <a:off x="1768136" y="319477"/>
            <a:ext cx="8655728" cy="646331"/>
          </a:xfrm>
          <a:prstGeom prst="rect">
            <a:avLst/>
          </a:prstGeom>
        </p:spPr>
        <p:txBody>
          <a:bodyPr wrap="square">
            <a:spAutoFit/>
          </a:bodyPr>
          <a:lstStyle/>
          <a:p>
            <a:pPr algn="ctr"/>
            <a:r>
              <a:rPr lang="en-US" sz="3600" b="1" dirty="0">
                <a:solidFill>
                  <a:srgbClr val="002060"/>
                </a:solidFill>
                <a:latin typeface="Arial Narrow" panose="020B0606020202030204" pitchFamily="34" charset="0"/>
              </a:rPr>
              <a:t>Extract Reports</a:t>
            </a:r>
          </a:p>
        </p:txBody>
      </p:sp>
      <p:pic>
        <p:nvPicPr>
          <p:cNvPr id="12" name="Picture 11">
            <a:extLst>
              <a:ext uri="{FF2B5EF4-FFF2-40B4-BE49-F238E27FC236}">
                <a16:creationId xmlns:a16="http://schemas.microsoft.com/office/drawing/2014/main" id="{AF499F74-0269-472C-81D7-8AC706EC20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0929" y="6326743"/>
            <a:ext cx="2685282" cy="349873"/>
          </a:xfrm>
          <a:prstGeom prst="rect">
            <a:avLst/>
          </a:prstGeom>
        </p:spPr>
      </p:pic>
    </p:spTree>
    <p:extLst>
      <p:ext uri="{BB962C8B-B14F-4D97-AF65-F5344CB8AC3E}">
        <p14:creationId xmlns:p14="http://schemas.microsoft.com/office/powerpoint/2010/main" val="2332070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2CD3B5-EFD7-4FC1-B12B-6897B3746DBD}"/>
              </a:ext>
            </a:extLst>
          </p:cNvPr>
          <p:cNvPicPr>
            <a:picLocks noChangeAspect="1"/>
          </p:cNvPicPr>
          <p:nvPr/>
        </p:nvPicPr>
        <p:blipFill rotWithShape="1">
          <a:blip r:embed="rId2"/>
          <a:srcRect t="18345"/>
          <a:stretch/>
        </p:blipFill>
        <p:spPr>
          <a:xfrm>
            <a:off x="491490" y="1421462"/>
            <a:ext cx="8232218" cy="2340292"/>
          </a:xfrm>
          <a:prstGeom prst="rect">
            <a:avLst/>
          </a:prstGeom>
          <a:ln w="19050">
            <a:solidFill>
              <a:schemeClr val="accent1"/>
            </a:solidFill>
          </a:ln>
        </p:spPr>
      </p:pic>
      <p:sp>
        <p:nvSpPr>
          <p:cNvPr id="6" name="TextBox 5">
            <a:extLst>
              <a:ext uri="{FF2B5EF4-FFF2-40B4-BE49-F238E27FC236}">
                <a16:creationId xmlns:a16="http://schemas.microsoft.com/office/drawing/2014/main" id="{48DAEB4D-9889-43B5-ADFC-6D16006C223A}"/>
              </a:ext>
            </a:extLst>
          </p:cNvPr>
          <p:cNvSpPr txBox="1"/>
          <p:nvPr/>
        </p:nvSpPr>
        <p:spPr>
          <a:xfrm>
            <a:off x="9144001" y="3062796"/>
            <a:ext cx="2906429" cy="958852"/>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Employees can now see if their Supervisor has verified their timecard or not</a:t>
            </a:r>
          </a:p>
        </p:txBody>
      </p:sp>
      <p:sp>
        <p:nvSpPr>
          <p:cNvPr id="9" name="Rectangle 8">
            <a:extLst>
              <a:ext uri="{FF2B5EF4-FFF2-40B4-BE49-F238E27FC236}">
                <a16:creationId xmlns:a16="http://schemas.microsoft.com/office/drawing/2014/main" id="{4FEF0C91-2FBA-44F3-A99C-BC471132AC06}"/>
              </a:ext>
            </a:extLst>
          </p:cNvPr>
          <p:cNvSpPr/>
          <p:nvPr/>
        </p:nvSpPr>
        <p:spPr>
          <a:xfrm>
            <a:off x="1768136" y="319477"/>
            <a:ext cx="8655728" cy="646331"/>
          </a:xfrm>
          <a:prstGeom prst="rect">
            <a:avLst/>
          </a:prstGeom>
        </p:spPr>
        <p:txBody>
          <a:bodyPr wrap="square">
            <a:spAutoFit/>
          </a:bodyPr>
          <a:lstStyle/>
          <a:p>
            <a:pPr algn="ctr"/>
            <a:r>
              <a:rPr lang="en-US" sz="3600" b="1" dirty="0">
                <a:solidFill>
                  <a:srgbClr val="002060"/>
                </a:solidFill>
                <a:latin typeface="Arial Narrow" panose="020B0606020202030204" pitchFamily="34" charset="0"/>
              </a:rPr>
              <a:t>HELPFUL TIPS</a:t>
            </a:r>
          </a:p>
        </p:txBody>
      </p:sp>
      <p:pic>
        <p:nvPicPr>
          <p:cNvPr id="10" name="Picture 9">
            <a:extLst>
              <a:ext uri="{FF2B5EF4-FFF2-40B4-BE49-F238E27FC236}">
                <a16:creationId xmlns:a16="http://schemas.microsoft.com/office/drawing/2014/main" id="{57F0B298-2B2D-4CDC-ACD7-BC4265AED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0929" y="6326743"/>
            <a:ext cx="2685282" cy="349873"/>
          </a:xfrm>
          <a:prstGeom prst="rect">
            <a:avLst/>
          </a:prstGeom>
        </p:spPr>
      </p:pic>
      <p:pic>
        <p:nvPicPr>
          <p:cNvPr id="3" name="Picture 2">
            <a:extLst>
              <a:ext uri="{FF2B5EF4-FFF2-40B4-BE49-F238E27FC236}">
                <a16:creationId xmlns:a16="http://schemas.microsoft.com/office/drawing/2014/main" id="{7C7DD163-BE91-4A01-96DD-1934A2DDDA81}"/>
              </a:ext>
            </a:extLst>
          </p:cNvPr>
          <p:cNvPicPr>
            <a:picLocks noChangeAspect="1"/>
          </p:cNvPicPr>
          <p:nvPr/>
        </p:nvPicPr>
        <p:blipFill>
          <a:blip r:embed="rId4"/>
          <a:stretch>
            <a:fillRect/>
          </a:stretch>
        </p:blipFill>
        <p:spPr>
          <a:xfrm>
            <a:off x="591670" y="3893942"/>
            <a:ext cx="7584141" cy="2782674"/>
          </a:xfrm>
          <a:prstGeom prst="rect">
            <a:avLst/>
          </a:prstGeom>
        </p:spPr>
      </p:pic>
      <p:sp>
        <p:nvSpPr>
          <p:cNvPr id="5" name="Rectangle 4">
            <a:extLst>
              <a:ext uri="{FF2B5EF4-FFF2-40B4-BE49-F238E27FC236}">
                <a16:creationId xmlns:a16="http://schemas.microsoft.com/office/drawing/2014/main" id="{ACB8F26D-2734-4F18-9355-D210BA438550}"/>
              </a:ext>
            </a:extLst>
          </p:cNvPr>
          <p:cNvSpPr/>
          <p:nvPr/>
        </p:nvSpPr>
        <p:spPr>
          <a:xfrm>
            <a:off x="491490" y="3761754"/>
            <a:ext cx="7782934" cy="2988669"/>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225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ime off request"/>
          <p:cNvPicPr/>
          <p:nvPr/>
        </p:nvPicPr>
        <p:blipFill>
          <a:blip r:embed="rId2"/>
          <a:stretch>
            <a:fillRect/>
          </a:stretch>
        </p:blipFill>
        <p:spPr>
          <a:xfrm>
            <a:off x="2526922" y="3196866"/>
            <a:ext cx="6918664" cy="1238885"/>
          </a:xfrm>
          <a:prstGeom prst="rect">
            <a:avLst/>
          </a:prstGeom>
          <a:ln>
            <a:solidFill>
              <a:srgbClr val="0070C0"/>
            </a:solidFill>
          </a:ln>
        </p:spPr>
      </p:pic>
      <p:pic>
        <p:nvPicPr>
          <p:cNvPr id="11" name="Picture 10" descr="approved request"/>
          <p:cNvPicPr/>
          <p:nvPr/>
        </p:nvPicPr>
        <p:blipFill>
          <a:blip r:embed="rId3">
            <a:extLst>
              <a:ext uri="{28A0092B-C50C-407E-A947-70E740481C1C}">
                <a14:useLocalDpi xmlns:a14="http://schemas.microsoft.com/office/drawing/2010/main" val="0"/>
              </a:ext>
            </a:extLst>
          </a:blip>
          <a:stretch>
            <a:fillRect/>
          </a:stretch>
        </p:blipFill>
        <p:spPr>
          <a:xfrm>
            <a:off x="2935714" y="5460439"/>
            <a:ext cx="3050540" cy="1214755"/>
          </a:xfrm>
          <a:prstGeom prst="rect">
            <a:avLst/>
          </a:prstGeom>
        </p:spPr>
      </p:pic>
      <p:pic>
        <p:nvPicPr>
          <p:cNvPr id="12" name="Picture 11" descr="Denied request"/>
          <p:cNvPicPr/>
          <p:nvPr/>
        </p:nvPicPr>
        <p:blipFill>
          <a:blip r:embed="rId4">
            <a:extLst>
              <a:ext uri="{28A0092B-C50C-407E-A947-70E740481C1C}">
                <a14:useLocalDpi xmlns:a14="http://schemas.microsoft.com/office/drawing/2010/main" val="0"/>
              </a:ext>
            </a:extLst>
          </a:blip>
          <a:stretch>
            <a:fillRect/>
          </a:stretch>
        </p:blipFill>
        <p:spPr>
          <a:xfrm>
            <a:off x="6623787" y="5476902"/>
            <a:ext cx="2893695" cy="1238885"/>
          </a:xfrm>
          <a:prstGeom prst="rect">
            <a:avLst/>
          </a:prstGeom>
        </p:spPr>
      </p:pic>
      <p:sp>
        <p:nvSpPr>
          <p:cNvPr id="4" name="Oval 3"/>
          <p:cNvSpPr/>
          <p:nvPr/>
        </p:nvSpPr>
        <p:spPr>
          <a:xfrm>
            <a:off x="2935714" y="5503486"/>
            <a:ext cx="483409" cy="25769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623787" y="5503486"/>
            <a:ext cx="389572" cy="25769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149715F-9455-4452-9E8B-73BB96EC7AC3}"/>
              </a:ext>
            </a:extLst>
          </p:cNvPr>
          <p:cNvSpPr txBox="1"/>
          <p:nvPr/>
        </p:nvSpPr>
        <p:spPr>
          <a:xfrm>
            <a:off x="437101" y="1203416"/>
            <a:ext cx="11098306" cy="456728"/>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sz="2400" b="1" dirty="0">
                <a:solidFill>
                  <a:srgbClr val="002060"/>
                </a:solidFill>
                <a:latin typeface="Arial Narrow" panose="020B0606020202030204" pitchFamily="34" charset="0"/>
                <a:ea typeface="Ebrima" panose="02000000000000000000" pitchFamily="2" charset="0"/>
                <a:cs typeface="Ebrima" panose="02000000000000000000" pitchFamily="2" charset="0"/>
              </a:rPr>
              <a:t>TIME-OFF LEAVE REQUESTS CAN BE APPROVED FROM EMAIL AND/OR TEAMS</a:t>
            </a:r>
          </a:p>
        </p:txBody>
      </p:sp>
      <p:sp>
        <p:nvSpPr>
          <p:cNvPr id="15" name="TextBox 14">
            <a:extLst>
              <a:ext uri="{FF2B5EF4-FFF2-40B4-BE49-F238E27FC236}">
                <a16:creationId xmlns:a16="http://schemas.microsoft.com/office/drawing/2014/main" id="{7F408A1E-D58F-4FC6-9DA3-FC0212024853}"/>
              </a:ext>
            </a:extLst>
          </p:cNvPr>
          <p:cNvSpPr txBox="1"/>
          <p:nvPr/>
        </p:nvSpPr>
        <p:spPr>
          <a:xfrm>
            <a:off x="124381" y="2120043"/>
            <a:ext cx="11943238" cy="958852"/>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You may click </a:t>
            </a:r>
            <a:r>
              <a:rPr lang="en-US" u="sng" dirty="0">
                <a:solidFill>
                  <a:srgbClr val="002060"/>
                </a:solidFill>
                <a:latin typeface="Arial Narrow" panose="020B0606020202030204" pitchFamily="34" charset="0"/>
                <a:ea typeface="Ebrima" panose="02000000000000000000" pitchFamily="2" charset="0"/>
                <a:cs typeface="Ebrima" panose="02000000000000000000" pitchFamily="2" charset="0"/>
              </a:rPr>
              <a:t>Approve level 1</a:t>
            </a: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 to Approve or Deny leave request.  </a:t>
            </a:r>
            <a:r>
              <a:rPr lang="en-US" b="1" dirty="0">
                <a:solidFill>
                  <a:srgbClr val="002060"/>
                </a:solidFill>
                <a:latin typeface="Arial Narrow" panose="020B0606020202030204" pitchFamily="34" charset="0"/>
                <a:ea typeface="Ebrima" panose="02000000000000000000" pitchFamily="2" charset="0"/>
                <a:cs typeface="Ebrima" panose="02000000000000000000" pitchFamily="2" charset="0"/>
              </a:rPr>
              <a:t>The link via email notification is only available to Supervisors for 72 hours.  </a:t>
            </a: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If supervisor does not use the email link to Approve/Deny the leave request within 72 hours of the initial request, the supervisor will need to log into TCP and Approve/Deny the leave request under the Request Manager Calendar.</a:t>
            </a:r>
          </a:p>
        </p:txBody>
      </p:sp>
      <p:sp>
        <p:nvSpPr>
          <p:cNvPr id="16" name="TextBox 15">
            <a:extLst>
              <a:ext uri="{FF2B5EF4-FFF2-40B4-BE49-F238E27FC236}">
                <a16:creationId xmlns:a16="http://schemas.microsoft.com/office/drawing/2014/main" id="{716E498D-A9B4-4B9D-8048-D93281C2CDF6}"/>
              </a:ext>
            </a:extLst>
          </p:cNvPr>
          <p:cNvSpPr txBox="1"/>
          <p:nvPr/>
        </p:nvSpPr>
        <p:spPr>
          <a:xfrm>
            <a:off x="195309" y="4638374"/>
            <a:ext cx="11855122" cy="662489"/>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Once leave request has been Approved or Denied Supervisor will see the message below where you have either Approved or Denied request.  You may click Continue to navigate to TCP Manager Portal Login</a:t>
            </a:r>
          </a:p>
        </p:txBody>
      </p:sp>
      <p:sp>
        <p:nvSpPr>
          <p:cNvPr id="18" name="Rectangle 17">
            <a:extLst>
              <a:ext uri="{FF2B5EF4-FFF2-40B4-BE49-F238E27FC236}">
                <a16:creationId xmlns:a16="http://schemas.microsoft.com/office/drawing/2014/main" id="{A2A05630-E179-4FC2-87FC-F96037D7AA2E}"/>
              </a:ext>
            </a:extLst>
          </p:cNvPr>
          <p:cNvSpPr/>
          <p:nvPr/>
        </p:nvSpPr>
        <p:spPr>
          <a:xfrm>
            <a:off x="1768136" y="319477"/>
            <a:ext cx="8655728" cy="646331"/>
          </a:xfrm>
          <a:prstGeom prst="rect">
            <a:avLst/>
          </a:prstGeom>
        </p:spPr>
        <p:txBody>
          <a:bodyPr wrap="square">
            <a:spAutoFit/>
          </a:bodyPr>
          <a:lstStyle/>
          <a:p>
            <a:pPr algn="ctr"/>
            <a:r>
              <a:rPr lang="en-US" sz="3600" b="1" dirty="0">
                <a:solidFill>
                  <a:srgbClr val="002060"/>
                </a:solidFill>
                <a:latin typeface="Arial Narrow" panose="020B0606020202030204" pitchFamily="34" charset="0"/>
              </a:rPr>
              <a:t>HELPFUL TIPS</a:t>
            </a:r>
          </a:p>
        </p:txBody>
      </p:sp>
      <p:pic>
        <p:nvPicPr>
          <p:cNvPr id="19" name="Picture 18">
            <a:extLst>
              <a:ext uri="{FF2B5EF4-FFF2-40B4-BE49-F238E27FC236}">
                <a16:creationId xmlns:a16="http://schemas.microsoft.com/office/drawing/2014/main" id="{6AA0FDFE-BA50-4743-BADD-CF141F2F88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0929" y="6326743"/>
            <a:ext cx="2685282" cy="349873"/>
          </a:xfrm>
          <a:prstGeom prst="rect">
            <a:avLst/>
          </a:prstGeom>
        </p:spPr>
      </p:pic>
    </p:spTree>
    <p:extLst>
      <p:ext uri="{BB962C8B-B14F-4D97-AF65-F5344CB8AC3E}">
        <p14:creationId xmlns:p14="http://schemas.microsoft.com/office/powerpoint/2010/main" val="805031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9001" y="1583187"/>
            <a:ext cx="10412729" cy="984885"/>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endParaRPr lang="en-US" sz="2000" dirty="0">
              <a:latin typeface="Arial Narrow" panose="020B0606020202030204" pitchFamily="34" charset="0"/>
            </a:endParaRPr>
          </a:p>
          <a:p>
            <a:pPr marL="285750" indent="-285750">
              <a:buClr>
                <a:schemeClr val="accent1"/>
              </a:buClr>
              <a:buFont typeface="Wingdings" panose="05000000000000000000" pitchFamily="2" charset="2"/>
              <a:buChar char="Ø"/>
            </a:pPr>
            <a:endParaRPr lang="en-US" sz="2000" dirty="0">
              <a:latin typeface="Arial Narrow" panose="020B0606020202030204" pitchFamily="34" charset="0"/>
            </a:endParaRP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24372545-823C-413D-90A5-AB26B37EA31D}"/>
              </a:ext>
            </a:extLst>
          </p:cNvPr>
          <p:cNvSpPr txBox="1"/>
          <p:nvPr/>
        </p:nvSpPr>
        <p:spPr>
          <a:xfrm>
            <a:off x="1007774" y="2109519"/>
            <a:ext cx="10176448" cy="646331"/>
          </a:xfrm>
          <a:prstGeom prst="rect">
            <a:avLst/>
          </a:prstGeom>
          <a:noFill/>
          <a:ln>
            <a:solidFill>
              <a:schemeClr val="accent2"/>
            </a:solidFill>
          </a:ln>
        </p:spPr>
        <p:txBody>
          <a:bodyPr wrap="square" rtlCol="0">
            <a:spAutoFit/>
          </a:bodyPr>
          <a:lstStyle/>
          <a:p>
            <a:pPr>
              <a:buClr>
                <a:schemeClr val="accent1"/>
              </a:buClr>
            </a:pPr>
            <a:r>
              <a:rPr lang="en-US" b="1" u="sng" dirty="0" err="1">
                <a:solidFill>
                  <a:srgbClr val="002060"/>
                </a:solidFill>
                <a:latin typeface="Arial Narrow" panose="020B0606020202030204" pitchFamily="34" charset="0"/>
                <a:ea typeface="Ebrima" panose="02000000000000000000" pitchFamily="2" charset="0"/>
                <a:cs typeface="Ebrima" panose="02000000000000000000" pitchFamily="2" charset="0"/>
              </a:rPr>
              <a:t>TimeClock</a:t>
            </a:r>
            <a:r>
              <a:rPr lang="en-US" b="1" u="sng" dirty="0">
                <a:solidFill>
                  <a:srgbClr val="002060"/>
                </a:solidFill>
                <a:latin typeface="Arial Narrow" panose="020B0606020202030204" pitchFamily="34" charset="0"/>
                <a:ea typeface="Ebrima" panose="02000000000000000000" pitchFamily="2" charset="0"/>
                <a:cs typeface="Ebrima" panose="02000000000000000000" pitchFamily="2" charset="0"/>
              </a:rPr>
              <a:t> Plus Access Authorization From (BO-7710)</a:t>
            </a: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 This form is used to create/remove supervisor and/or designee. As well as adding and removing employees to supervisors/designees. </a:t>
            </a:r>
          </a:p>
        </p:txBody>
      </p:sp>
      <p:sp>
        <p:nvSpPr>
          <p:cNvPr id="6" name="TextBox 5">
            <a:extLst>
              <a:ext uri="{FF2B5EF4-FFF2-40B4-BE49-F238E27FC236}">
                <a16:creationId xmlns:a16="http://schemas.microsoft.com/office/drawing/2014/main" id="{BCFB787F-0F59-4CCD-BDFD-6627048F2343}"/>
              </a:ext>
            </a:extLst>
          </p:cNvPr>
          <p:cNvSpPr txBox="1"/>
          <p:nvPr/>
        </p:nvSpPr>
        <p:spPr>
          <a:xfrm>
            <a:off x="1007776" y="3023622"/>
            <a:ext cx="10176448" cy="646331"/>
          </a:xfrm>
          <a:prstGeom prst="rect">
            <a:avLst/>
          </a:prstGeom>
          <a:noFill/>
          <a:ln>
            <a:solidFill>
              <a:schemeClr val="accent2"/>
            </a:solidFill>
          </a:ln>
        </p:spPr>
        <p:txBody>
          <a:bodyPr wrap="square" rtlCol="0">
            <a:spAutoFit/>
          </a:bodyPr>
          <a:lstStyle/>
          <a:p>
            <a:pPr>
              <a:buClr>
                <a:schemeClr val="accent1"/>
              </a:buClr>
            </a:pPr>
            <a:r>
              <a:rPr lang="en-US" b="1" u="sng" dirty="0">
                <a:solidFill>
                  <a:srgbClr val="002060"/>
                </a:solidFill>
                <a:latin typeface="Arial Narrow" panose="020B0606020202030204" pitchFamily="34" charset="0"/>
                <a:ea typeface="Ebrima" panose="02000000000000000000" pitchFamily="2" charset="0"/>
                <a:cs typeface="Ebrima" panose="02000000000000000000" pitchFamily="2" charset="0"/>
              </a:rPr>
              <a:t>Time Adjustment Request Form (BO-7700)</a:t>
            </a: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 This form is needed before making any adjustments to employees time card and to record any travel hours.</a:t>
            </a:r>
          </a:p>
        </p:txBody>
      </p:sp>
      <p:sp>
        <p:nvSpPr>
          <p:cNvPr id="8" name="TextBox 7">
            <a:extLst>
              <a:ext uri="{FF2B5EF4-FFF2-40B4-BE49-F238E27FC236}">
                <a16:creationId xmlns:a16="http://schemas.microsoft.com/office/drawing/2014/main" id="{9694EDE0-D6DE-4945-8C93-8C913CACC6B4}"/>
              </a:ext>
            </a:extLst>
          </p:cNvPr>
          <p:cNvSpPr txBox="1"/>
          <p:nvPr/>
        </p:nvSpPr>
        <p:spPr>
          <a:xfrm>
            <a:off x="1007774" y="5136830"/>
            <a:ext cx="10176450" cy="369332"/>
          </a:xfrm>
          <a:prstGeom prst="rect">
            <a:avLst/>
          </a:prstGeom>
          <a:noFill/>
          <a:ln>
            <a:solidFill>
              <a:schemeClr val="accent2"/>
            </a:solidFill>
          </a:ln>
        </p:spPr>
        <p:txBody>
          <a:bodyPr wrap="square" rtlCol="0">
            <a:spAutoFit/>
          </a:bodyPr>
          <a:lstStyle/>
          <a:p>
            <a:pPr>
              <a:buClr>
                <a:schemeClr val="accent1"/>
              </a:buClr>
            </a:pPr>
            <a:r>
              <a:rPr lang="en-US" b="1" u="sng" dirty="0">
                <a:solidFill>
                  <a:srgbClr val="002060"/>
                </a:solidFill>
                <a:latin typeface="Arial Narrow" panose="020B0606020202030204" pitchFamily="34" charset="0"/>
              </a:rPr>
              <a:t>Request for Overtime (BO-7721)</a:t>
            </a:r>
            <a:r>
              <a:rPr lang="en-US" b="1" dirty="0">
                <a:solidFill>
                  <a:srgbClr val="002060"/>
                </a:solidFill>
                <a:latin typeface="Arial Narrow" panose="020B0606020202030204" pitchFamily="34" charset="0"/>
              </a:rPr>
              <a:t>- </a:t>
            </a:r>
            <a:r>
              <a:rPr lang="en-US" dirty="0">
                <a:solidFill>
                  <a:srgbClr val="002060"/>
                </a:solidFill>
                <a:latin typeface="Arial Narrow" panose="020B0606020202030204" pitchFamily="34" charset="0"/>
              </a:rPr>
              <a:t>Request for employees working overtime on monthly basis.</a:t>
            </a:r>
          </a:p>
        </p:txBody>
      </p:sp>
      <p:sp>
        <p:nvSpPr>
          <p:cNvPr id="9" name="TextBox 8">
            <a:extLst>
              <a:ext uri="{FF2B5EF4-FFF2-40B4-BE49-F238E27FC236}">
                <a16:creationId xmlns:a16="http://schemas.microsoft.com/office/drawing/2014/main" id="{C0B06B35-5E2A-4ABB-874D-5D8B34252BEA}"/>
              </a:ext>
            </a:extLst>
          </p:cNvPr>
          <p:cNvSpPr txBox="1"/>
          <p:nvPr/>
        </p:nvSpPr>
        <p:spPr>
          <a:xfrm>
            <a:off x="1007775" y="5717380"/>
            <a:ext cx="10176449" cy="646331"/>
          </a:xfrm>
          <a:prstGeom prst="rect">
            <a:avLst/>
          </a:prstGeom>
          <a:noFill/>
          <a:ln>
            <a:solidFill>
              <a:schemeClr val="accent2"/>
            </a:solidFill>
          </a:ln>
        </p:spPr>
        <p:txBody>
          <a:bodyPr wrap="square" rtlCol="0">
            <a:spAutoFit/>
          </a:bodyPr>
          <a:lstStyle/>
          <a:p>
            <a:pPr>
              <a:buClr>
                <a:schemeClr val="accent1"/>
              </a:buClr>
            </a:pPr>
            <a:r>
              <a:rPr lang="en-US" b="1" u="sng" dirty="0">
                <a:solidFill>
                  <a:srgbClr val="002060"/>
                </a:solidFill>
                <a:latin typeface="Arial Narrow" panose="020B0606020202030204" pitchFamily="34" charset="0"/>
                <a:ea typeface="Ebrima" panose="02000000000000000000" pitchFamily="2" charset="0"/>
                <a:cs typeface="Ebrima" panose="02000000000000000000" pitchFamily="2" charset="0"/>
              </a:rPr>
              <a:t>Annual Overtime Request for (BO-7723)</a:t>
            </a: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 This form is only used for those employees who work less than 5 hours of overtime each month during a fiscal year. </a:t>
            </a:r>
          </a:p>
        </p:txBody>
      </p:sp>
      <p:sp>
        <p:nvSpPr>
          <p:cNvPr id="11" name="Rectangle 10">
            <a:extLst>
              <a:ext uri="{FF2B5EF4-FFF2-40B4-BE49-F238E27FC236}">
                <a16:creationId xmlns:a16="http://schemas.microsoft.com/office/drawing/2014/main" id="{A699AF47-48AF-4EF9-8A81-2604A64CDF98}"/>
              </a:ext>
            </a:extLst>
          </p:cNvPr>
          <p:cNvSpPr/>
          <p:nvPr/>
        </p:nvSpPr>
        <p:spPr>
          <a:xfrm>
            <a:off x="1768136" y="319477"/>
            <a:ext cx="8655728" cy="646331"/>
          </a:xfrm>
          <a:prstGeom prst="rect">
            <a:avLst/>
          </a:prstGeom>
        </p:spPr>
        <p:txBody>
          <a:bodyPr wrap="square">
            <a:spAutoFit/>
          </a:bodyPr>
          <a:lstStyle/>
          <a:p>
            <a:pPr algn="ctr"/>
            <a:r>
              <a:rPr lang="en-US" sz="3600" b="1" dirty="0">
                <a:solidFill>
                  <a:srgbClr val="002060"/>
                </a:solidFill>
                <a:latin typeface="Arial Narrow" panose="020B0606020202030204" pitchFamily="34" charset="0"/>
              </a:rPr>
              <a:t>Payroll Templates</a:t>
            </a:r>
          </a:p>
        </p:txBody>
      </p:sp>
      <p:sp>
        <p:nvSpPr>
          <p:cNvPr id="12" name="Rectangle 11">
            <a:extLst>
              <a:ext uri="{FF2B5EF4-FFF2-40B4-BE49-F238E27FC236}">
                <a16:creationId xmlns:a16="http://schemas.microsoft.com/office/drawing/2014/main" id="{4131E280-C0ED-44DC-9664-FFC7E66C2447}"/>
              </a:ext>
            </a:extLst>
          </p:cNvPr>
          <p:cNvSpPr/>
          <p:nvPr/>
        </p:nvSpPr>
        <p:spPr>
          <a:xfrm>
            <a:off x="1007774" y="1376081"/>
            <a:ext cx="8655728" cy="646331"/>
          </a:xfrm>
          <a:prstGeom prst="rect">
            <a:avLst/>
          </a:prstGeom>
        </p:spPr>
        <p:txBody>
          <a:bodyPr wrap="square">
            <a:spAutoFit/>
          </a:bodyPr>
          <a:lstStyle/>
          <a:p>
            <a:r>
              <a:rPr lang="en-US" sz="3600" b="1" dirty="0">
                <a:solidFill>
                  <a:schemeClr val="accent1">
                    <a:lumMod val="50000"/>
                  </a:schemeClr>
                </a:solidFill>
                <a:latin typeface="Arial Narrow" panose="020B0606020202030204" pitchFamily="34" charset="0"/>
              </a:rPr>
              <a:t>Payroll Templates</a:t>
            </a:r>
          </a:p>
        </p:txBody>
      </p:sp>
      <p:sp>
        <p:nvSpPr>
          <p:cNvPr id="13" name="Rectangle 12">
            <a:extLst>
              <a:ext uri="{FF2B5EF4-FFF2-40B4-BE49-F238E27FC236}">
                <a16:creationId xmlns:a16="http://schemas.microsoft.com/office/drawing/2014/main" id="{5DEB1254-E9D0-4CEE-B0DF-117842B60D58}"/>
              </a:ext>
            </a:extLst>
          </p:cNvPr>
          <p:cNvSpPr/>
          <p:nvPr/>
        </p:nvSpPr>
        <p:spPr>
          <a:xfrm>
            <a:off x="1007774" y="4361916"/>
            <a:ext cx="8655728" cy="646331"/>
          </a:xfrm>
          <a:prstGeom prst="rect">
            <a:avLst/>
          </a:prstGeom>
        </p:spPr>
        <p:txBody>
          <a:bodyPr wrap="square">
            <a:spAutoFit/>
          </a:bodyPr>
          <a:lstStyle/>
          <a:p>
            <a:r>
              <a:rPr lang="en-US" sz="3600" b="1" dirty="0">
                <a:solidFill>
                  <a:schemeClr val="accent1">
                    <a:lumMod val="50000"/>
                  </a:schemeClr>
                </a:solidFill>
                <a:latin typeface="Arial Narrow" panose="020B0606020202030204" pitchFamily="34" charset="0"/>
              </a:rPr>
              <a:t>Templates to Use for Uploading via DocuSign</a:t>
            </a:r>
          </a:p>
        </p:txBody>
      </p:sp>
      <p:pic>
        <p:nvPicPr>
          <p:cNvPr id="14" name="Picture 13">
            <a:extLst>
              <a:ext uri="{FF2B5EF4-FFF2-40B4-BE49-F238E27FC236}">
                <a16:creationId xmlns:a16="http://schemas.microsoft.com/office/drawing/2014/main" id="{3EE350BC-627D-458D-BF52-0FD1D4504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4941" y="6444529"/>
            <a:ext cx="1781270" cy="232087"/>
          </a:xfrm>
          <a:prstGeom prst="rect">
            <a:avLst/>
          </a:prstGeom>
        </p:spPr>
      </p:pic>
    </p:spTree>
    <p:extLst>
      <p:ext uri="{BB962C8B-B14F-4D97-AF65-F5344CB8AC3E}">
        <p14:creationId xmlns:p14="http://schemas.microsoft.com/office/powerpoint/2010/main" val="205871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5618522" y="2188707"/>
            <a:ext cx="608756"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5618522" y="3704892"/>
            <a:ext cx="608756"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5605865" y="5163485"/>
            <a:ext cx="621413"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F81D591-53D3-4810-A476-611582F351F8}"/>
              </a:ext>
            </a:extLst>
          </p:cNvPr>
          <p:cNvSpPr txBox="1"/>
          <p:nvPr/>
        </p:nvSpPr>
        <p:spPr>
          <a:xfrm>
            <a:off x="6336415" y="1817391"/>
            <a:ext cx="5455480" cy="646331"/>
          </a:xfrm>
          <a:prstGeom prst="rect">
            <a:avLst/>
          </a:prstGeom>
          <a:noFill/>
          <a:ln>
            <a:solidFill>
              <a:schemeClr val="accent2"/>
            </a:solidFill>
          </a:ln>
        </p:spPr>
        <p:txBody>
          <a:bodyPr wrap="square" rtlCol="0">
            <a:spAutoFit/>
          </a:bodyPr>
          <a:lstStyle/>
          <a:p>
            <a:r>
              <a:rPr lang="en-US" b="1" dirty="0">
                <a:solidFill>
                  <a:srgbClr val="002060"/>
                </a:solidFill>
                <a:latin typeface="Arial Narrow" panose="020B0606020202030204" pitchFamily="34" charset="0"/>
              </a:rPr>
              <a:t>This section is used to create or delete NEW access of a supervisor or designee in TCP.</a:t>
            </a:r>
          </a:p>
        </p:txBody>
      </p:sp>
      <p:sp>
        <p:nvSpPr>
          <p:cNvPr id="15" name="TextBox 14">
            <a:extLst>
              <a:ext uri="{FF2B5EF4-FFF2-40B4-BE49-F238E27FC236}">
                <a16:creationId xmlns:a16="http://schemas.microsoft.com/office/drawing/2014/main" id="{56352815-80A0-4052-AC44-CC21959F71A9}"/>
              </a:ext>
            </a:extLst>
          </p:cNvPr>
          <p:cNvSpPr txBox="1"/>
          <p:nvPr/>
        </p:nvSpPr>
        <p:spPr>
          <a:xfrm>
            <a:off x="6336414" y="3203349"/>
            <a:ext cx="5455481" cy="923330"/>
          </a:xfrm>
          <a:prstGeom prst="rect">
            <a:avLst/>
          </a:prstGeom>
          <a:noFill/>
          <a:ln>
            <a:solidFill>
              <a:schemeClr val="accent2"/>
            </a:solidFill>
          </a:ln>
        </p:spPr>
        <p:txBody>
          <a:bodyPr wrap="square" rtlCol="0">
            <a:spAutoFit/>
          </a:bodyPr>
          <a:lstStyle/>
          <a:p>
            <a:r>
              <a:rPr lang="en-US" b="1" dirty="0">
                <a:solidFill>
                  <a:srgbClr val="002060"/>
                </a:solidFill>
                <a:latin typeface="Arial Narrow" panose="020B0606020202030204" pitchFamily="34" charset="0"/>
              </a:rPr>
              <a:t>This section is used to add or remove an employee from your drop down list. Please make sure to indicate from who they will need to be added or removed from.</a:t>
            </a:r>
          </a:p>
        </p:txBody>
      </p:sp>
      <p:sp>
        <p:nvSpPr>
          <p:cNvPr id="16" name="TextBox 15">
            <a:extLst>
              <a:ext uri="{FF2B5EF4-FFF2-40B4-BE49-F238E27FC236}">
                <a16:creationId xmlns:a16="http://schemas.microsoft.com/office/drawing/2014/main" id="{4EF24B1E-8A69-4239-AFA6-6FA739F2242A}"/>
              </a:ext>
            </a:extLst>
          </p:cNvPr>
          <p:cNvSpPr txBox="1"/>
          <p:nvPr/>
        </p:nvSpPr>
        <p:spPr>
          <a:xfrm>
            <a:off x="6336416" y="4654695"/>
            <a:ext cx="5455479" cy="923330"/>
          </a:xfrm>
          <a:prstGeom prst="rect">
            <a:avLst/>
          </a:prstGeom>
          <a:noFill/>
          <a:ln>
            <a:solidFill>
              <a:schemeClr val="accent2"/>
            </a:solidFill>
          </a:ln>
        </p:spPr>
        <p:txBody>
          <a:bodyPr wrap="square" rtlCol="0">
            <a:spAutoFit/>
          </a:bodyPr>
          <a:lstStyle/>
          <a:p>
            <a:r>
              <a:rPr lang="en-US" b="1" dirty="0">
                <a:solidFill>
                  <a:srgbClr val="002060"/>
                </a:solidFill>
                <a:latin typeface="Arial Narrow" panose="020B0606020202030204" pitchFamily="34" charset="0"/>
              </a:rPr>
              <a:t>Statement of compliance section and Required Signature Approval has to be signed by supervisor and/or FM if different.</a:t>
            </a:r>
          </a:p>
        </p:txBody>
      </p:sp>
      <p:sp>
        <p:nvSpPr>
          <p:cNvPr id="17" name="TextBox 16">
            <a:extLst>
              <a:ext uri="{FF2B5EF4-FFF2-40B4-BE49-F238E27FC236}">
                <a16:creationId xmlns:a16="http://schemas.microsoft.com/office/drawing/2014/main" id="{FCE27CE7-5D7D-488C-9635-50E552114963}"/>
              </a:ext>
            </a:extLst>
          </p:cNvPr>
          <p:cNvSpPr txBox="1"/>
          <p:nvPr/>
        </p:nvSpPr>
        <p:spPr>
          <a:xfrm>
            <a:off x="6336414" y="5991396"/>
            <a:ext cx="5455479" cy="369332"/>
          </a:xfrm>
          <a:prstGeom prst="rect">
            <a:avLst/>
          </a:prstGeom>
          <a:noFill/>
          <a:ln>
            <a:solidFill>
              <a:schemeClr val="accent2"/>
            </a:solidFill>
          </a:ln>
        </p:spPr>
        <p:txBody>
          <a:bodyPr wrap="square" rtlCol="0">
            <a:spAutoFit/>
          </a:bodyPr>
          <a:lstStyle/>
          <a:p>
            <a:r>
              <a:rPr lang="en-US" b="1" dirty="0">
                <a:solidFill>
                  <a:srgbClr val="FF0000"/>
                </a:solidFill>
                <a:latin typeface="Arial Narrow" panose="020B0606020202030204" pitchFamily="34" charset="0"/>
              </a:rPr>
              <a:t>BO-7710 submission through DocuSign coming soon!!</a:t>
            </a:r>
          </a:p>
        </p:txBody>
      </p:sp>
      <p:sp>
        <p:nvSpPr>
          <p:cNvPr id="19" name="Rectangle 18">
            <a:extLst>
              <a:ext uri="{FF2B5EF4-FFF2-40B4-BE49-F238E27FC236}">
                <a16:creationId xmlns:a16="http://schemas.microsoft.com/office/drawing/2014/main" id="{EF994D11-39F3-470B-A3CC-E618D479BE20}"/>
              </a:ext>
            </a:extLst>
          </p:cNvPr>
          <p:cNvSpPr/>
          <p:nvPr/>
        </p:nvSpPr>
        <p:spPr>
          <a:xfrm>
            <a:off x="245948" y="189608"/>
            <a:ext cx="10604773" cy="646331"/>
          </a:xfrm>
          <a:prstGeom prst="rect">
            <a:avLst/>
          </a:prstGeom>
        </p:spPr>
        <p:txBody>
          <a:bodyPr wrap="square">
            <a:spAutoFit/>
          </a:bodyPr>
          <a:lstStyle/>
          <a:p>
            <a:pPr algn="ctr"/>
            <a:r>
              <a:rPr lang="en-US" sz="3600" b="1" dirty="0">
                <a:solidFill>
                  <a:srgbClr val="002060"/>
                </a:solidFill>
                <a:latin typeface="Arial Narrow" panose="020B0606020202030204" pitchFamily="34" charset="0"/>
              </a:rPr>
              <a:t>BO-7710 </a:t>
            </a:r>
            <a:r>
              <a:rPr lang="en-US" sz="3600" b="1" dirty="0" err="1">
                <a:solidFill>
                  <a:srgbClr val="002060"/>
                </a:solidFill>
                <a:latin typeface="Arial Narrow" panose="020B0606020202030204" pitchFamily="34" charset="0"/>
              </a:rPr>
              <a:t>TimeClock</a:t>
            </a:r>
            <a:r>
              <a:rPr lang="en-US" sz="3600" b="1" dirty="0">
                <a:solidFill>
                  <a:srgbClr val="002060"/>
                </a:solidFill>
                <a:latin typeface="Arial Narrow" panose="020B0606020202030204" pitchFamily="34" charset="0"/>
              </a:rPr>
              <a:t> Plus-Access Authorization Form</a:t>
            </a:r>
          </a:p>
        </p:txBody>
      </p:sp>
      <p:pic>
        <p:nvPicPr>
          <p:cNvPr id="2" name="Picture 1">
            <a:extLst>
              <a:ext uri="{FF2B5EF4-FFF2-40B4-BE49-F238E27FC236}">
                <a16:creationId xmlns:a16="http://schemas.microsoft.com/office/drawing/2014/main" id="{8A059D32-7CD3-4336-885A-4CED91564ED1}"/>
              </a:ext>
            </a:extLst>
          </p:cNvPr>
          <p:cNvPicPr>
            <a:picLocks noChangeAspect="1"/>
          </p:cNvPicPr>
          <p:nvPr/>
        </p:nvPicPr>
        <p:blipFill>
          <a:blip r:embed="rId2"/>
          <a:stretch>
            <a:fillRect/>
          </a:stretch>
        </p:blipFill>
        <p:spPr>
          <a:xfrm>
            <a:off x="1343323" y="864537"/>
            <a:ext cx="4166061" cy="5828635"/>
          </a:xfrm>
          <a:prstGeom prst="rect">
            <a:avLst/>
          </a:prstGeom>
        </p:spPr>
      </p:pic>
      <p:pic>
        <p:nvPicPr>
          <p:cNvPr id="20" name="Picture 19">
            <a:extLst>
              <a:ext uri="{FF2B5EF4-FFF2-40B4-BE49-F238E27FC236}">
                <a16:creationId xmlns:a16="http://schemas.microsoft.com/office/drawing/2014/main" id="{28B4D50B-8261-433A-B5A2-5AF8EBFDB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733" y="6427694"/>
            <a:ext cx="1910478" cy="248922"/>
          </a:xfrm>
          <a:prstGeom prst="rect">
            <a:avLst/>
          </a:prstGeom>
        </p:spPr>
      </p:pic>
    </p:spTree>
    <p:extLst>
      <p:ext uri="{BB962C8B-B14F-4D97-AF65-F5344CB8AC3E}">
        <p14:creationId xmlns:p14="http://schemas.microsoft.com/office/powerpoint/2010/main" val="1898888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a:cxnSpLocks/>
          </p:cNvCxnSpPr>
          <p:nvPr/>
        </p:nvCxnSpPr>
        <p:spPr>
          <a:xfrm>
            <a:off x="4236339" y="3789015"/>
            <a:ext cx="442426" cy="0"/>
          </a:xfrm>
          <a:prstGeom prst="straightConnector1">
            <a:avLst/>
          </a:prstGeom>
          <a:ln w="57150">
            <a:solidFill>
              <a:srgbClr val="002060"/>
            </a:solidFill>
            <a:tailEnd type="triangle"/>
          </a:ln>
        </p:spPr>
        <p:style>
          <a:lnRef idx="2">
            <a:schemeClr val="accent4"/>
          </a:lnRef>
          <a:fillRef idx="0">
            <a:schemeClr val="accent4"/>
          </a:fillRef>
          <a:effectRef idx="1">
            <a:schemeClr val="accent4"/>
          </a:effectRef>
          <a:fontRef idx="minor">
            <a:schemeClr val="tx1"/>
          </a:fontRef>
        </p:style>
      </p:cxnSp>
      <p:sp>
        <p:nvSpPr>
          <p:cNvPr id="11" name="TextBox 10"/>
          <p:cNvSpPr txBox="1"/>
          <p:nvPr/>
        </p:nvSpPr>
        <p:spPr>
          <a:xfrm>
            <a:off x="7897114" y="5437203"/>
            <a:ext cx="4166023" cy="738664"/>
          </a:xfrm>
          <a:prstGeom prst="rect">
            <a:avLst/>
          </a:prstGeom>
          <a:noFill/>
        </p:spPr>
        <p:txBody>
          <a:bodyPr wrap="square" rtlCol="0">
            <a:spAutoFit/>
          </a:bodyPr>
          <a:lstStyle/>
          <a:p>
            <a:pPr>
              <a:buClr>
                <a:schemeClr val="accent1"/>
              </a:buClr>
            </a:pPr>
            <a:r>
              <a:rPr lang="en-US" sz="1400" b="1" dirty="0">
                <a:solidFill>
                  <a:srgbClr val="FF0000"/>
                </a:solidFill>
                <a:latin typeface="Arial Narrow" panose="020B0606020202030204" pitchFamily="34" charset="0"/>
              </a:rPr>
              <a:t>Paper form will only be allowed when employee does not have access to a computer or phone to submit ETARF or no electricity or internet is available.</a:t>
            </a:r>
          </a:p>
        </p:txBody>
      </p:sp>
      <p:sp>
        <p:nvSpPr>
          <p:cNvPr id="12" name="Rectangle 11">
            <a:extLst>
              <a:ext uri="{FF2B5EF4-FFF2-40B4-BE49-F238E27FC236}">
                <a16:creationId xmlns:a16="http://schemas.microsoft.com/office/drawing/2014/main" id="{6EDEE46F-B4EA-4FFB-A9FD-1A685A2E3CB6}"/>
              </a:ext>
            </a:extLst>
          </p:cNvPr>
          <p:cNvSpPr/>
          <p:nvPr/>
        </p:nvSpPr>
        <p:spPr>
          <a:xfrm>
            <a:off x="245948" y="189608"/>
            <a:ext cx="10604773" cy="646331"/>
          </a:xfrm>
          <a:prstGeom prst="rect">
            <a:avLst/>
          </a:prstGeom>
        </p:spPr>
        <p:txBody>
          <a:bodyPr wrap="square">
            <a:spAutoFit/>
          </a:bodyPr>
          <a:lstStyle/>
          <a:p>
            <a:pPr algn="ctr"/>
            <a:r>
              <a:rPr lang="en-US" sz="3600" b="1" dirty="0">
                <a:solidFill>
                  <a:srgbClr val="002060"/>
                </a:solidFill>
                <a:latin typeface="Arial Narrow" panose="020B0606020202030204" pitchFamily="34" charset="0"/>
              </a:rPr>
              <a:t>BO-7710 Electronic Time Adjustment Form</a:t>
            </a:r>
          </a:p>
        </p:txBody>
      </p:sp>
      <p:sp>
        <p:nvSpPr>
          <p:cNvPr id="13" name="TextBox 12">
            <a:extLst>
              <a:ext uri="{FF2B5EF4-FFF2-40B4-BE49-F238E27FC236}">
                <a16:creationId xmlns:a16="http://schemas.microsoft.com/office/drawing/2014/main" id="{95F33E8C-0D14-4E5C-8254-5C9C80C90C85}"/>
              </a:ext>
            </a:extLst>
          </p:cNvPr>
          <p:cNvSpPr txBox="1"/>
          <p:nvPr/>
        </p:nvSpPr>
        <p:spPr>
          <a:xfrm>
            <a:off x="7871702" y="1605462"/>
            <a:ext cx="4153317" cy="1200329"/>
          </a:xfrm>
          <a:prstGeom prst="rect">
            <a:avLst/>
          </a:prstGeom>
          <a:noFill/>
          <a:ln>
            <a:solidFill>
              <a:schemeClr val="accent2"/>
            </a:solidFill>
          </a:ln>
        </p:spPr>
        <p:txBody>
          <a:bodyPr wrap="square" rtlCol="0">
            <a:spAutoFit/>
          </a:bodyPr>
          <a:lstStyle/>
          <a:p>
            <a:pPr>
              <a:buClr>
                <a:schemeClr val="accent1"/>
              </a:buClr>
            </a:pPr>
            <a:r>
              <a:rPr lang="en-US" b="1" dirty="0">
                <a:solidFill>
                  <a:srgbClr val="002060"/>
                </a:solidFill>
                <a:latin typeface="Arial Narrow" panose="020B0606020202030204" pitchFamily="34" charset="0"/>
              </a:rPr>
              <a:t>When is a TARF needed by the employee?</a:t>
            </a:r>
          </a:p>
          <a:p>
            <a:pPr marL="285750" indent="-285750">
              <a:buClr>
                <a:schemeClr val="accent1"/>
              </a:buClr>
              <a:buFont typeface="Wingdings" panose="05000000000000000000" pitchFamily="2" charset="2"/>
              <a:buChar char="§"/>
            </a:pPr>
            <a:r>
              <a:rPr lang="en-US" b="1" dirty="0">
                <a:solidFill>
                  <a:srgbClr val="002060"/>
                </a:solidFill>
                <a:latin typeface="Arial Narrow" panose="020B0606020202030204" pitchFamily="34" charset="0"/>
              </a:rPr>
              <a:t>To edit hours on an employees timecard.</a:t>
            </a:r>
          </a:p>
          <a:p>
            <a:pPr marL="285750" indent="-285750">
              <a:buClr>
                <a:schemeClr val="accent1"/>
              </a:buClr>
              <a:buFont typeface="Wingdings" panose="05000000000000000000" pitchFamily="2" charset="2"/>
              <a:buChar char="§"/>
            </a:pPr>
            <a:r>
              <a:rPr lang="en-US" b="1" dirty="0">
                <a:solidFill>
                  <a:srgbClr val="002060"/>
                </a:solidFill>
                <a:latin typeface="Arial Narrow" panose="020B0606020202030204" pitchFamily="34" charset="0"/>
              </a:rPr>
              <a:t>To add conference/travel hours.</a:t>
            </a:r>
          </a:p>
          <a:p>
            <a:pPr marL="285750" indent="-285750">
              <a:buClr>
                <a:schemeClr val="accent1"/>
              </a:buClr>
              <a:buFont typeface="Wingdings" panose="05000000000000000000" pitchFamily="2" charset="2"/>
              <a:buChar char="§"/>
            </a:pPr>
            <a:r>
              <a:rPr lang="en-US" b="1" dirty="0">
                <a:solidFill>
                  <a:srgbClr val="002060"/>
                </a:solidFill>
                <a:latin typeface="Arial Narrow" panose="020B0606020202030204" pitchFamily="34" charset="0"/>
              </a:rPr>
              <a:t>To add HR orientation day hours.</a:t>
            </a:r>
          </a:p>
        </p:txBody>
      </p:sp>
      <p:sp>
        <p:nvSpPr>
          <p:cNvPr id="14" name="TextBox 13">
            <a:extLst>
              <a:ext uri="{FF2B5EF4-FFF2-40B4-BE49-F238E27FC236}">
                <a16:creationId xmlns:a16="http://schemas.microsoft.com/office/drawing/2014/main" id="{39E7A605-9054-4F3E-BE43-A03DFCF105F5}"/>
              </a:ext>
            </a:extLst>
          </p:cNvPr>
          <p:cNvSpPr txBox="1"/>
          <p:nvPr/>
        </p:nvSpPr>
        <p:spPr>
          <a:xfrm>
            <a:off x="7897114" y="3429000"/>
            <a:ext cx="4153317" cy="1754326"/>
          </a:xfrm>
          <a:prstGeom prst="rect">
            <a:avLst/>
          </a:prstGeom>
          <a:noFill/>
          <a:ln>
            <a:solidFill>
              <a:schemeClr val="accent2"/>
            </a:solidFill>
          </a:ln>
        </p:spPr>
        <p:txBody>
          <a:bodyPr wrap="square" rtlCol="0">
            <a:spAutoFit/>
          </a:bodyPr>
          <a:lstStyle/>
          <a:p>
            <a:pPr>
              <a:buClr>
                <a:schemeClr val="accent1"/>
              </a:buClr>
            </a:pPr>
            <a:r>
              <a:rPr lang="en-US" b="1" i="1" u="sng" dirty="0">
                <a:solidFill>
                  <a:srgbClr val="002060"/>
                </a:solidFill>
                <a:latin typeface="Arial Narrow" panose="020B0606020202030204" pitchFamily="34" charset="0"/>
              </a:rPr>
              <a:t>Supervisor Note:</a:t>
            </a:r>
            <a:r>
              <a:rPr lang="en-US" b="1" dirty="0">
                <a:solidFill>
                  <a:srgbClr val="002060"/>
                </a:solidFill>
                <a:latin typeface="Arial Narrow" panose="020B0606020202030204" pitchFamily="34" charset="0"/>
              </a:rPr>
              <a:t> </a:t>
            </a:r>
          </a:p>
          <a:p>
            <a:pPr>
              <a:buClr>
                <a:schemeClr val="accent1"/>
              </a:buClr>
            </a:pPr>
            <a:r>
              <a:rPr lang="en-US" b="1" dirty="0">
                <a:solidFill>
                  <a:srgbClr val="002060"/>
                </a:solidFill>
                <a:latin typeface="Arial Narrow" panose="020B0606020202030204" pitchFamily="34" charset="0"/>
              </a:rPr>
              <a:t>If pay period has been locked and you were not able to enter time for employee. Submit ETARF email from Microsoft Flow or original TARF to Business Office-Payroll so hours can be added/adjusted for the employee.</a:t>
            </a:r>
          </a:p>
        </p:txBody>
      </p:sp>
      <p:pic>
        <p:nvPicPr>
          <p:cNvPr id="2" name="Picture 1">
            <a:extLst>
              <a:ext uri="{FF2B5EF4-FFF2-40B4-BE49-F238E27FC236}">
                <a16:creationId xmlns:a16="http://schemas.microsoft.com/office/drawing/2014/main" id="{9A35A78B-B8D3-4702-AD79-99B5784EDF57}"/>
              </a:ext>
            </a:extLst>
          </p:cNvPr>
          <p:cNvPicPr>
            <a:picLocks noChangeAspect="1"/>
          </p:cNvPicPr>
          <p:nvPr/>
        </p:nvPicPr>
        <p:blipFill rotWithShape="1">
          <a:blip r:embed="rId2"/>
          <a:srcRect r="2396"/>
          <a:stretch/>
        </p:blipFill>
        <p:spPr>
          <a:xfrm>
            <a:off x="4678765" y="861452"/>
            <a:ext cx="3105065" cy="5619836"/>
          </a:xfrm>
          <a:prstGeom prst="rect">
            <a:avLst/>
          </a:prstGeom>
        </p:spPr>
      </p:pic>
      <p:pic>
        <p:nvPicPr>
          <p:cNvPr id="15" name="Picture 14">
            <a:extLst>
              <a:ext uri="{FF2B5EF4-FFF2-40B4-BE49-F238E27FC236}">
                <a16:creationId xmlns:a16="http://schemas.microsoft.com/office/drawing/2014/main" id="{F1AB6410-9BDC-41A6-A828-24FA57D15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999" y="6409488"/>
            <a:ext cx="2050211" cy="267128"/>
          </a:xfrm>
          <a:prstGeom prst="rect">
            <a:avLst/>
          </a:prstGeom>
        </p:spPr>
      </p:pic>
      <p:pic>
        <p:nvPicPr>
          <p:cNvPr id="4" name="Picture 3">
            <a:extLst>
              <a:ext uri="{FF2B5EF4-FFF2-40B4-BE49-F238E27FC236}">
                <a16:creationId xmlns:a16="http://schemas.microsoft.com/office/drawing/2014/main" id="{4C06D083-87E5-4F35-89BA-5260582AD7FE}"/>
              </a:ext>
            </a:extLst>
          </p:cNvPr>
          <p:cNvPicPr>
            <a:picLocks noChangeAspect="1"/>
          </p:cNvPicPr>
          <p:nvPr/>
        </p:nvPicPr>
        <p:blipFill>
          <a:blip r:embed="rId4"/>
          <a:stretch>
            <a:fillRect/>
          </a:stretch>
        </p:blipFill>
        <p:spPr>
          <a:xfrm>
            <a:off x="88538" y="835939"/>
            <a:ext cx="4147801" cy="5619836"/>
          </a:xfrm>
          <a:prstGeom prst="rect">
            <a:avLst/>
          </a:prstGeom>
        </p:spPr>
      </p:pic>
    </p:spTree>
    <p:extLst>
      <p:ext uri="{BB962C8B-B14F-4D97-AF65-F5344CB8AC3E}">
        <p14:creationId xmlns:p14="http://schemas.microsoft.com/office/powerpoint/2010/main" val="3611274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7286" y="6112512"/>
            <a:ext cx="6209141" cy="861774"/>
          </a:xfrm>
          <a:prstGeom prst="rect">
            <a:avLst/>
          </a:prstGeom>
        </p:spPr>
        <p:txBody>
          <a:bodyPr wrap="square">
            <a:spAutoFit/>
          </a:bodyPr>
          <a:lstStyle/>
          <a:p>
            <a:r>
              <a:rPr lang="en-US" b="1" dirty="0">
                <a:solidFill>
                  <a:srgbClr val="C00000"/>
                </a:solidFill>
                <a:latin typeface="Arial Narrow" panose="020B0606020202030204" pitchFamily="34" charset="0"/>
                <a:hlinkClick r:id="rId2" tooltip="Policies link">
                  <a:extLst>
                    <a:ext uri="{A12FA001-AC4F-418D-AE19-62706E023703}">
                      <ahyp:hlinkClr xmlns:ahyp="http://schemas.microsoft.com/office/drawing/2018/hyperlinkcolor" val="tx"/>
                    </a:ext>
                  </a:extLst>
                </a:hlinkClick>
              </a:rPr>
              <a:t>https://admin.southtexascollege.edu/president/policies/ch4.html</a:t>
            </a:r>
            <a:endParaRPr lang="en-US" b="1" dirty="0">
              <a:solidFill>
                <a:srgbClr val="C00000"/>
              </a:solidFill>
              <a:latin typeface="Arial Narrow" panose="020B0606020202030204" pitchFamily="34" charset="0"/>
            </a:endParaRPr>
          </a:p>
          <a:p>
            <a:endParaRPr lang="en-US" sz="1400" b="1" dirty="0">
              <a:ln>
                <a:solidFill>
                  <a:schemeClr val="tx1"/>
                </a:solidFill>
              </a:ln>
              <a:latin typeface="Ebrima" panose="02000000000000000000" pitchFamily="2" charset="0"/>
              <a:ea typeface="Ebrima" panose="02000000000000000000" pitchFamily="2" charset="0"/>
              <a:cs typeface="Ebrima" panose="02000000000000000000" pitchFamily="2" charset="0"/>
            </a:endParaRPr>
          </a:p>
          <a:p>
            <a:endParaRPr lang="en-US" dirty="0"/>
          </a:p>
        </p:txBody>
      </p:sp>
      <p:sp>
        <p:nvSpPr>
          <p:cNvPr id="9" name="Rectangle 8">
            <a:extLst>
              <a:ext uri="{FF2B5EF4-FFF2-40B4-BE49-F238E27FC236}">
                <a16:creationId xmlns:a16="http://schemas.microsoft.com/office/drawing/2014/main" id="{704F7F67-18A0-4EEC-A286-F92A5E1828D5}"/>
              </a:ext>
            </a:extLst>
          </p:cNvPr>
          <p:cNvSpPr/>
          <p:nvPr/>
        </p:nvSpPr>
        <p:spPr>
          <a:xfrm>
            <a:off x="245948" y="189608"/>
            <a:ext cx="10604773" cy="646331"/>
          </a:xfrm>
          <a:prstGeom prst="rect">
            <a:avLst/>
          </a:prstGeom>
        </p:spPr>
        <p:txBody>
          <a:bodyPr wrap="square">
            <a:spAutoFit/>
          </a:bodyPr>
          <a:lstStyle/>
          <a:p>
            <a:pPr algn="ctr"/>
            <a:r>
              <a:rPr lang="en-US" sz="3600" b="1" dirty="0">
                <a:solidFill>
                  <a:srgbClr val="002060"/>
                </a:solidFill>
                <a:latin typeface="Arial Narrow" panose="020B0606020202030204" pitchFamily="34" charset="0"/>
              </a:rPr>
              <a:t>BO-7721 Request for Overtime Memo</a:t>
            </a:r>
          </a:p>
        </p:txBody>
      </p:sp>
      <p:sp>
        <p:nvSpPr>
          <p:cNvPr id="10" name="TextBox 9">
            <a:extLst>
              <a:ext uri="{FF2B5EF4-FFF2-40B4-BE49-F238E27FC236}">
                <a16:creationId xmlns:a16="http://schemas.microsoft.com/office/drawing/2014/main" id="{971B8D28-56E2-4E45-9F49-4F3D6092F3D9}"/>
              </a:ext>
            </a:extLst>
          </p:cNvPr>
          <p:cNvSpPr txBox="1"/>
          <p:nvPr/>
        </p:nvSpPr>
        <p:spPr>
          <a:xfrm>
            <a:off x="427286" y="877291"/>
            <a:ext cx="6396424" cy="2031325"/>
          </a:xfrm>
          <a:prstGeom prst="rect">
            <a:avLst/>
          </a:prstGeom>
          <a:noFill/>
          <a:ln>
            <a:solidFill>
              <a:schemeClr val="accent2"/>
            </a:solidFill>
          </a:ln>
        </p:spPr>
        <p:txBody>
          <a:bodyPr wrap="square" rtlCol="0">
            <a:spAutoFit/>
          </a:bodyPr>
          <a:lstStyle/>
          <a:p>
            <a:pPr marL="285750" indent="-285750">
              <a:buClr>
                <a:schemeClr val="accent1"/>
              </a:buClr>
              <a:buSzPct val="150000"/>
              <a:buFont typeface="Wingdings" panose="05000000000000000000" pitchFamily="2" charset="2"/>
              <a:buChar char="Ø"/>
            </a:pPr>
            <a:endParaRPr lang="en-US" b="1" dirty="0">
              <a:solidFill>
                <a:srgbClr val="002060"/>
              </a:solidFill>
              <a:latin typeface="Arial Narrow" panose="020B0606020202030204" pitchFamily="34" charset="0"/>
            </a:endParaRPr>
          </a:p>
          <a:p>
            <a:pPr>
              <a:buClr>
                <a:schemeClr val="accent1"/>
              </a:buClr>
              <a:buSzPct val="150000"/>
            </a:pPr>
            <a:r>
              <a:rPr lang="en-US" b="1" dirty="0">
                <a:solidFill>
                  <a:srgbClr val="002060"/>
                </a:solidFill>
                <a:latin typeface="Arial Narrow" panose="020B0606020202030204" pitchFamily="34" charset="0"/>
              </a:rPr>
              <a:t>Policy 4520 - </a:t>
            </a:r>
            <a:r>
              <a:rPr lang="en-US" dirty="0">
                <a:solidFill>
                  <a:srgbClr val="002060"/>
                </a:solidFill>
                <a:latin typeface="Arial Narrow" panose="020B0606020202030204" pitchFamily="34" charset="0"/>
              </a:rPr>
              <a:t>Requests for overtime work for non-exempt employees may only be authorized by the appropriate supervisor with approval of the President. Exceptions may be granted in emergency situations. All overtime worked must be properly authorized including hours to be worked and an explanation of the reason for the overtime. Employees working unauthorized hours may be subject to disciplinary action.</a:t>
            </a:r>
          </a:p>
        </p:txBody>
      </p:sp>
      <p:sp>
        <p:nvSpPr>
          <p:cNvPr id="11" name="TextBox 10">
            <a:extLst>
              <a:ext uri="{FF2B5EF4-FFF2-40B4-BE49-F238E27FC236}">
                <a16:creationId xmlns:a16="http://schemas.microsoft.com/office/drawing/2014/main" id="{80A0F94E-80D6-469E-A4BB-07C606492EE9}"/>
              </a:ext>
            </a:extLst>
          </p:cNvPr>
          <p:cNvSpPr txBox="1"/>
          <p:nvPr/>
        </p:nvSpPr>
        <p:spPr>
          <a:xfrm>
            <a:off x="427286" y="3100103"/>
            <a:ext cx="6396424" cy="1908215"/>
          </a:xfrm>
          <a:prstGeom prst="rect">
            <a:avLst/>
          </a:prstGeom>
          <a:noFill/>
          <a:ln>
            <a:solidFill>
              <a:schemeClr val="accent2"/>
            </a:solidFill>
          </a:ln>
        </p:spPr>
        <p:txBody>
          <a:bodyPr wrap="square" rtlCol="0">
            <a:spAutoFit/>
          </a:bodyPr>
          <a:lstStyle/>
          <a:p>
            <a:pPr>
              <a:buClr>
                <a:schemeClr val="accent1"/>
              </a:buClr>
              <a:buSzPct val="150000"/>
            </a:pPr>
            <a:r>
              <a:rPr lang="en-US" b="1" dirty="0">
                <a:solidFill>
                  <a:srgbClr val="002060"/>
                </a:solidFill>
                <a:latin typeface="Arial Narrow" panose="020B0606020202030204" pitchFamily="34" charset="0"/>
              </a:rPr>
              <a:t>Supervisors must submit the “Request for Overtime” form (BO-7721) the </a:t>
            </a:r>
            <a:r>
              <a:rPr lang="en-US" b="1" i="1" u="sng" dirty="0">
                <a:solidFill>
                  <a:srgbClr val="FF0000"/>
                </a:solidFill>
                <a:latin typeface="Arial Narrow" panose="020B0606020202030204" pitchFamily="34" charset="0"/>
              </a:rPr>
              <a:t>month prior </a:t>
            </a:r>
            <a:r>
              <a:rPr lang="en-US" b="1" dirty="0">
                <a:solidFill>
                  <a:srgbClr val="002060"/>
                </a:solidFill>
                <a:latin typeface="Arial Narrow" panose="020B0606020202030204" pitchFamily="34" charset="0"/>
              </a:rPr>
              <a:t>to the overtime being worked</a:t>
            </a:r>
            <a:r>
              <a:rPr lang="en-US" dirty="0">
                <a:solidFill>
                  <a:srgbClr val="002060"/>
                </a:solidFill>
                <a:latin typeface="Arial Narrow" panose="020B0606020202030204" pitchFamily="34" charset="0"/>
              </a:rPr>
              <a:t>.</a:t>
            </a:r>
            <a:r>
              <a:rPr lang="en-US" b="1" dirty="0">
                <a:solidFill>
                  <a:srgbClr val="002060"/>
                </a:solidFill>
                <a:latin typeface="Arial Narrow" panose="020B0606020202030204" pitchFamily="34" charset="0"/>
              </a:rPr>
              <a:t> Regardless of the number of overtime hours anticipated to be worked</a:t>
            </a:r>
            <a:r>
              <a:rPr lang="en-US" dirty="0">
                <a:solidFill>
                  <a:srgbClr val="002060"/>
                </a:solidFill>
                <a:latin typeface="Arial Narrow" panose="020B0606020202030204" pitchFamily="34" charset="0"/>
              </a:rPr>
              <a:t>. </a:t>
            </a:r>
          </a:p>
          <a:p>
            <a:pPr marL="742950" lvl="1" indent="-285750">
              <a:buClr>
                <a:schemeClr val="accent1"/>
              </a:buClr>
              <a:buSzPct val="150000"/>
              <a:buFont typeface="Arial" panose="020B0604020202020204" pitchFamily="34" charset="0"/>
              <a:buChar char="•"/>
            </a:pPr>
            <a:r>
              <a:rPr lang="en-US" sz="1600" dirty="0">
                <a:solidFill>
                  <a:srgbClr val="002060"/>
                </a:solidFill>
                <a:latin typeface="Arial Narrow" panose="020B0606020202030204" pitchFamily="34" charset="0"/>
              </a:rPr>
              <a:t>Employees are not required to work all the hours stated on Form BO-7721.  The hours are only an </a:t>
            </a:r>
            <a:r>
              <a:rPr lang="en-US" sz="1600" b="1" i="1" dirty="0">
                <a:solidFill>
                  <a:srgbClr val="002060"/>
                </a:solidFill>
                <a:latin typeface="Arial Narrow" panose="020B0606020202030204" pitchFamily="34" charset="0"/>
              </a:rPr>
              <a:t>estimate</a:t>
            </a:r>
            <a:r>
              <a:rPr lang="en-US" sz="1600" dirty="0">
                <a:solidFill>
                  <a:srgbClr val="002060"/>
                </a:solidFill>
                <a:latin typeface="Arial Narrow" panose="020B0606020202030204" pitchFamily="34" charset="0"/>
              </a:rPr>
              <a:t>.</a:t>
            </a:r>
          </a:p>
          <a:p>
            <a:pPr marL="742950" lvl="1" indent="-285750">
              <a:buClr>
                <a:schemeClr val="accent1"/>
              </a:buClr>
              <a:buSzPct val="150000"/>
              <a:buFont typeface="Arial" panose="020B0604020202020204" pitchFamily="34" charset="0"/>
              <a:buChar char="•"/>
            </a:pPr>
            <a:r>
              <a:rPr lang="en-US" sz="1600" dirty="0">
                <a:solidFill>
                  <a:srgbClr val="002060"/>
                </a:solidFill>
                <a:latin typeface="Arial Narrow" panose="020B0606020202030204" pitchFamily="34" charset="0"/>
              </a:rPr>
              <a:t>All non-exempt employees must have </a:t>
            </a:r>
            <a:r>
              <a:rPr lang="en-US" sz="1600" b="1" i="1" dirty="0">
                <a:solidFill>
                  <a:srgbClr val="002060"/>
                </a:solidFill>
                <a:latin typeface="Arial Narrow" panose="020B0606020202030204" pitchFamily="34" charset="0"/>
              </a:rPr>
              <a:t>prior</a:t>
            </a:r>
            <a:r>
              <a:rPr lang="en-US" sz="1600" dirty="0">
                <a:solidFill>
                  <a:srgbClr val="002060"/>
                </a:solidFill>
                <a:latin typeface="Arial Narrow" panose="020B0606020202030204" pitchFamily="34" charset="0"/>
              </a:rPr>
              <a:t> written approval when working overtime and/or straight time hours.</a:t>
            </a:r>
          </a:p>
        </p:txBody>
      </p:sp>
      <p:sp>
        <p:nvSpPr>
          <p:cNvPr id="12" name="TextBox 11">
            <a:extLst>
              <a:ext uri="{FF2B5EF4-FFF2-40B4-BE49-F238E27FC236}">
                <a16:creationId xmlns:a16="http://schemas.microsoft.com/office/drawing/2014/main" id="{A1A0385A-E0C9-48ED-BCE7-311EEAEC2AB4}"/>
              </a:ext>
            </a:extLst>
          </p:cNvPr>
          <p:cNvSpPr txBox="1"/>
          <p:nvPr/>
        </p:nvSpPr>
        <p:spPr>
          <a:xfrm>
            <a:off x="464074" y="5375749"/>
            <a:ext cx="5058185" cy="369332"/>
          </a:xfrm>
          <a:prstGeom prst="rect">
            <a:avLst/>
          </a:prstGeom>
          <a:noFill/>
          <a:ln>
            <a:solidFill>
              <a:schemeClr val="accent2"/>
            </a:solidFill>
          </a:ln>
        </p:spPr>
        <p:txBody>
          <a:bodyPr wrap="square" rtlCol="0">
            <a:spAutoFit/>
          </a:bodyPr>
          <a:lstStyle/>
          <a:p>
            <a:pPr>
              <a:buClr>
                <a:schemeClr val="accent1"/>
              </a:buClr>
              <a:buSzPct val="150000"/>
            </a:pPr>
            <a:r>
              <a:rPr lang="en-US" b="1" dirty="0">
                <a:solidFill>
                  <a:srgbClr val="541C54"/>
                </a:solidFill>
                <a:highlight>
                  <a:srgbClr val="FFFF00"/>
                </a:highlight>
                <a:latin typeface="Arial Narrow" panose="020B0606020202030204" pitchFamily="34" charset="0"/>
              </a:rPr>
              <a:t>USE THIS AS TEMPLETE TO SUBMIT VIA DOCUSIGN</a:t>
            </a:r>
            <a:endParaRPr lang="en-US" dirty="0">
              <a:solidFill>
                <a:srgbClr val="541C54"/>
              </a:solidFill>
              <a:highlight>
                <a:srgbClr val="FFFF00"/>
              </a:highlight>
              <a:latin typeface="Arial Narrow" panose="020B0606020202030204" pitchFamily="34" charset="0"/>
            </a:endParaRPr>
          </a:p>
        </p:txBody>
      </p:sp>
      <p:pic>
        <p:nvPicPr>
          <p:cNvPr id="13" name="Picture 12">
            <a:extLst>
              <a:ext uri="{FF2B5EF4-FFF2-40B4-BE49-F238E27FC236}">
                <a16:creationId xmlns:a16="http://schemas.microsoft.com/office/drawing/2014/main" id="{231DB22F-F3FF-41F6-AFD6-D1F048390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6481" y="116869"/>
            <a:ext cx="1116537" cy="145477"/>
          </a:xfrm>
          <a:prstGeom prst="rect">
            <a:avLst/>
          </a:prstGeom>
        </p:spPr>
      </p:pic>
      <p:pic>
        <p:nvPicPr>
          <p:cNvPr id="4" name="Picture 3">
            <a:extLst>
              <a:ext uri="{FF2B5EF4-FFF2-40B4-BE49-F238E27FC236}">
                <a16:creationId xmlns:a16="http://schemas.microsoft.com/office/drawing/2014/main" id="{A0EDC2F4-B32A-4F15-BB1B-099B2F1924EA}"/>
              </a:ext>
            </a:extLst>
          </p:cNvPr>
          <p:cNvPicPr>
            <a:picLocks noChangeAspect="1"/>
          </p:cNvPicPr>
          <p:nvPr/>
        </p:nvPicPr>
        <p:blipFill>
          <a:blip r:embed="rId4"/>
          <a:stretch>
            <a:fillRect/>
          </a:stretch>
        </p:blipFill>
        <p:spPr>
          <a:xfrm>
            <a:off x="7353326" y="773200"/>
            <a:ext cx="4506979" cy="6084800"/>
          </a:xfrm>
          <a:prstGeom prst="rect">
            <a:avLst/>
          </a:prstGeom>
        </p:spPr>
      </p:pic>
    </p:spTree>
    <p:extLst>
      <p:ext uri="{BB962C8B-B14F-4D97-AF65-F5344CB8AC3E}">
        <p14:creationId xmlns:p14="http://schemas.microsoft.com/office/powerpoint/2010/main" val="853630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 name="TextBox 5"/>
          <p:cNvSpPr txBox="1"/>
          <p:nvPr/>
        </p:nvSpPr>
        <p:spPr>
          <a:xfrm>
            <a:off x="5646198" y="1491449"/>
            <a:ext cx="6286721" cy="1754326"/>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en-US" dirty="0">
                <a:solidFill>
                  <a:srgbClr val="002060"/>
                </a:solidFill>
                <a:latin typeface="Arial Narrow" panose="020B0606020202030204" pitchFamily="34" charset="0"/>
              </a:rPr>
              <a:t>Form BO-7723 Annual Overtime Request is to be used by employees anticipating to work </a:t>
            </a:r>
            <a:r>
              <a:rPr lang="en-US" b="1" dirty="0">
                <a:solidFill>
                  <a:srgbClr val="002060"/>
                </a:solidFill>
                <a:latin typeface="Arial Narrow" panose="020B0606020202030204" pitchFamily="34" charset="0"/>
              </a:rPr>
              <a:t>5 hours or less</a:t>
            </a:r>
            <a:r>
              <a:rPr lang="en-US" dirty="0">
                <a:solidFill>
                  <a:srgbClr val="002060"/>
                </a:solidFill>
                <a:latin typeface="Arial Narrow" panose="020B0606020202030204" pitchFamily="34" charset="0"/>
              </a:rPr>
              <a:t> overtime and/or straight time in each month throughout the Fiscal Year. Any overtime over 5 hours in any month will require a monthly submission of BO-7721.</a:t>
            </a:r>
          </a:p>
          <a:p>
            <a:pPr marL="742950" lvl="1" indent="-285750">
              <a:buClr>
                <a:schemeClr val="accent1"/>
              </a:buClr>
              <a:buFont typeface="Arial" panose="020B0604020202020204" pitchFamily="34" charset="0"/>
              <a:buChar char="•"/>
            </a:pPr>
            <a:r>
              <a:rPr lang="en-US" dirty="0">
                <a:solidFill>
                  <a:srgbClr val="002060"/>
                </a:solidFill>
                <a:latin typeface="Arial Narrow" panose="020B0606020202030204" pitchFamily="34" charset="0"/>
              </a:rPr>
              <a:t>All procedures applied to Form BO-7721 Request for Overtime apply to BO-7723 with the exception in the amount of hours.</a:t>
            </a:r>
          </a:p>
        </p:txBody>
      </p:sp>
      <p:sp>
        <p:nvSpPr>
          <p:cNvPr id="8" name="Rectangle 7">
            <a:extLst>
              <a:ext uri="{FF2B5EF4-FFF2-40B4-BE49-F238E27FC236}">
                <a16:creationId xmlns:a16="http://schemas.microsoft.com/office/drawing/2014/main" id="{58855495-D995-4ADB-895A-95E9F04455D4}"/>
              </a:ext>
            </a:extLst>
          </p:cNvPr>
          <p:cNvSpPr/>
          <p:nvPr/>
        </p:nvSpPr>
        <p:spPr>
          <a:xfrm>
            <a:off x="272790" y="212299"/>
            <a:ext cx="10604773" cy="646331"/>
          </a:xfrm>
          <a:prstGeom prst="rect">
            <a:avLst/>
          </a:prstGeom>
        </p:spPr>
        <p:txBody>
          <a:bodyPr wrap="square">
            <a:spAutoFit/>
          </a:bodyPr>
          <a:lstStyle/>
          <a:p>
            <a:pPr algn="ctr"/>
            <a:r>
              <a:rPr lang="en-US" sz="3600" b="1" dirty="0">
                <a:solidFill>
                  <a:srgbClr val="002060"/>
                </a:solidFill>
                <a:latin typeface="Arial Narrow" panose="020B0606020202030204" pitchFamily="34" charset="0"/>
              </a:rPr>
              <a:t>BO-7723 Annual Overtime Request Form</a:t>
            </a:r>
          </a:p>
        </p:txBody>
      </p:sp>
      <p:pic>
        <p:nvPicPr>
          <p:cNvPr id="10" name="Picture 9">
            <a:extLst>
              <a:ext uri="{FF2B5EF4-FFF2-40B4-BE49-F238E27FC236}">
                <a16:creationId xmlns:a16="http://schemas.microsoft.com/office/drawing/2014/main" id="{7218B1BF-F73B-4222-AAD8-14073CB46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3929" y="6411824"/>
            <a:ext cx="2032282" cy="264792"/>
          </a:xfrm>
          <a:prstGeom prst="rect">
            <a:avLst/>
          </a:prstGeom>
        </p:spPr>
      </p:pic>
      <p:pic>
        <p:nvPicPr>
          <p:cNvPr id="4" name="Picture 3">
            <a:extLst>
              <a:ext uri="{FF2B5EF4-FFF2-40B4-BE49-F238E27FC236}">
                <a16:creationId xmlns:a16="http://schemas.microsoft.com/office/drawing/2014/main" id="{FE5298D4-7471-450B-9F7C-EC7D7654732B}"/>
              </a:ext>
            </a:extLst>
          </p:cNvPr>
          <p:cNvPicPr>
            <a:picLocks noChangeAspect="1"/>
          </p:cNvPicPr>
          <p:nvPr/>
        </p:nvPicPr>
        <p:blipFill>
          <a:blip r:embed="rId4"/>
          <a:stretch>
            <a:fillRect/>
          </a:stretch>
        </p:blipFill>
        <p:spPr>
          <a:xfrm>
            <a:off x="712503" y="780520"/>
            <a:ext cx="4155334" cy="5982248"/>
          </a:xfrm>
          <a:prstGeom prst="rect">
            <a:avLst/>
          </a:prstGeom>
        </p:spPr>
      </p:pic>
      <p:sp>
        <p:nvSpPr>
          <p:cNvPr id="11" name="TextBox 10">
            <a:extLst>
              <a:ext uri="{FF2B5EF4-FFF2-40B4-BE49-F238E27FC236}">
                <a16:creationId xmlns:a16="http://schemas.microsoft.com/office/drawing/2014/main" id="{1991F6F9-C367-422A-8735-CF091A79B6EF}"/>
              </a:ext>
            </a:extLst>
          </p:cNvPr>
          <p:cNvSpPr txBox="1"/>
          <p:nvPr/>
        </p:nvSpPr>
        <p:spPr>
          <a:xfrm>
            <a:off x="5646198" y="4985180"/>
            <a:ext cx="5058185" cy="369332"/>
          </a:xfrm>
          <a:prstGeom prst="rect">
            <a:avLst/>
          </a:prstGeom>
          <a:noFill/>
          <a:ln>
            <a:solidFill>
              <a:schemeClr val="accent2"/>
            </a:solidFill>
          </a:ln>
        </p:spPr>
        <p:txBody>
          <a:bodyPr wrap="square" rtlCol="0">
            <a:spAutoFit/>
          </a:bodyPr>
          <a:lstStyle/>
          <a:p>
            <a:pPr>
              <a:buClr>
                <a:schemeClr val="accent1"/>
              </a:buClr>
              <a:buSzPct val="150000"/>
            </a:pPr>
            <a:r>
              <a:rPr lang="en-US" b="1" dirty="0">
                <a:solidFill>
                  <a:srgbClr val="541C54"/>
                </a:solidFill>
                <a:highlight>
                  <a:srgbClr val="FFFF00"/>
                </a:highlight>
                <a:latin typeface="Arial Narrow" panose="020B0606020202030204" pitchFamily="34" charset="0"/>
              </a:rPr>
              <a:t>USE THIS AS TEMPLETE TO SUBMIT VIA DOCUSIGN</a:t>
            </a:r>
            <a:endParaRPr lang="en-US" dirty="0">
              <a:solidFill>
                <a:srgbClr val="541C54"/>
              </a:solidFill>
              <a:highlight>
                <a:srgbClr val="FFFF00"/>
              </a:highlight>
              <a:latin typeface="Arial Narrow" panose="020B0606020202030204" pitchFamily="34" charset="0"/>
            </a:endParaRPr>
          </a:p>
        </p:txBody>
      </p:sp>
    </p:spTree>
    <p:extLst>
      <p:ext uri="{BB962C8B-B14F-4D97-AF65-F5344CB8AC3E}">
        <p14:creationId xmlns:p14="http://schemas.microsoft.com/office/powerpoint/2010/main" val="107253402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66730" y="359528"/>
            <a:ext cx="4483223" cy="708025"/>
          </a:xfrm>
          <a:solidFill>
            <a:schemeClr val="accent4">
              <a:lumMod val="20000"/>
              <a:lumOff val="80000"/>
            </a:schemeClr>
          </a:solidFill>
          <a:ln>
            <a:solidFill>
              <a:schemeClr val="accent1"/>
            </a:solidFill>
          </a:ln>
        </p:spPr>
        <p:txBody>
          <a:bodyPr>
            <a:noAutofit/>
          </a:bodyPr>
          <a:lstStyle/>
          <a:p>
            <a:r>
              <a:rPr lang="en-US" sz="3600" b="1" dirty="0">
                <a:solidFill>
                  <a:srgbClr val="002060"/>
                </a:solidFill>
                <a:latin typeface="Arial Narrow" panose="020B0606020202030204" pitchFamily="34" charset="0"/>
                <a:ea typeface="+mn-ea"/>
                <a:cs typeface="+mn-cs"/>
              </a:rPr>
              <a:t>Do’s and Don'ts </a:t>
            </a:r>
          </a:p>
        </p:txBody>
      </p:sp>
      <p:sp>
        <p:nvSpPr>
          <p:cNvPr id="10" name="Text Box 2"/>
          <p:cNvSpPr txBox="1">
            <a:spLocks noChangeArrowheads="1"/>
          </p:cNvSpPr>
          <p:nvPr/>
        </p:nvSpPr>
        <p:spPr bwMode="auto">
          <a:xfrm>
            <a:off x="506031" y="1448182"/>
            <a:ext cx="4767094" cy="382195"/>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b="1" dirty="0">
                <a:solidFill>
                  <a:schemeClr val="tx2"/>
                </a:solidFill>
                <a:effectLst/>
                <a:latin typeface="Arial Narrow" panose="020B0606020202030204" pitchFamily="34" charset="0"/>
                <a:ea typeface="Calibri" panose="020F0502020204030204" pitchFamily="34" charset="0"/>
                <a:cs typeface="Calibri" panose="020F0502020204030204" pitchFamily="34" charset="0"/>
              </a:rPr>
              <a:t>Do’s for Clock In/Out</a:t>
            </a:r>
            <a:endParaRPr lang="en-US"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2" name="Text Box 222"/>
          <p:cNvSpPr txBox="1">
            <a:spLocks noChangeArrowheads="1"/>
          </p:cNvSpPr>
          <p:nvPr/>
        </p:nvSpPr>
        <p:spPr bwMode="auto">
          <a:xfrm>
            <a:off x="6144284" y="1460172"/>
            <a:ext cx="4695339" cy="370205"/>
          </a:xfrm>
          <a:prstGeom prst="rect">
            <a:avLst/>
          </a:prstGeom>
          <a:solidFill>
            <a:schemeClr val="accent6">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b="1"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rPr>
              <a:t>Don’ts for Clocking In/Out</a:t>
            </a:r>
            <a:endParaRPr lang="en-US"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6" name="Text Box 2"/>
          <p:cNvSpPr txBox="1">
            <a:spLocks noChangeArrowheads="1"/>
          </p:cNvSpPr>
          <p:nvPr/>
        </p:nvSpPr>
        <p:spPr bwMode="auto">
          <a:xfrm>
            <a:off x="506031" y="1935331"/>
            <a:ext cx="4767094" cy="4545367"/>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b="1" u="sng"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Do’s</a:t>
            </a:r>
            <a:endParaRPr lang="en-US" sz="1400" u="sng"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Clock in/out using the time clock in your department’s building or your assigned STC computer when entering or leaving work.</a:t>
            </a:r>
            <a:endParaRPr lang="en-US"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Properly clock in/out at scheduled time to begin/finish work.</a:t>
            </a:r>
            <a:endParaRPr lang="en-US"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Arrive and depart your working assignment according to your schedule.</a:t>
            </a: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Use STC Time Adjustment Request Form (BO-7700) for working travel hours.</a:t>
            </a:r>
            <a:endParaRPr lang="en-US"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Review and verify your timecard timely on TCP, before weekly deadline.</a:t>
            </a:r>
            <a:endParaRPr lang="en-US"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Keep all payroll related documentation available in your record retention files for auditing purposes for the following:</a:t>
            </a:r>
          </a:p>
          <a:p>
            <a:pPr marL="800100" lvl="1" indent="-342900">
              <a:lnSpc>
                <a:spcPct val="107000"/>
              </a:lnSpc>
              <a:spcAft>
                <a:spcPts val="800"/>
              </a:spcAft>
              <a:buFont typeface="Arial" panose="020B0604020202020204" pitchFamily="34" charset="0"/>
              <a:buChar char="•"/>
            </a:pPr>
            <a:r>
              <a:rPr lang="en-US" sz="1400" dirty="0">
                <a:solidFill>
                  <a:srgbClr val="002060"/>
                </a:solidFill>
                <a:latin typeface="Arial Narrow" panose="020B0606020202030204" pitchFamily="34" charset="0"/>
                <a:ea typeface="Calibri" panose="020F0502020204030204" pitchFamily="34" charset="0"/>
                <a:cs typeface="Calibri" panose="020F0502020204030204" pitchFamily="34" charset="0"/>
              </a:rPr>
              <a:t>Fiscal Year End (FE) + 3 years for all employees</a:t>
            </a:r>
            <a:endParaRPr lang="en-US" sz="14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1400" b="1" dirty="0">
                <a:solidFill>
                  <a:srgbClr val="FF0000"/>
                </a:solidFill>
                <a:effectLst/>
                <a:latin typeface="Arial Narrow" panose="020B0606020202030204" pitchFamily="34" charset="0"/>
                <a:ea typeface="Calibri" panose="020F0502020204030204" pitchFamily="34" charset="0"/>
                <a:cs typeface="Calibri" panose="020F0502020204030204" pitchFamily="34" charset="0"/>
              </a:rPr>
              <a:t>Any forms of abuse are considered acts of fraud. Auditors review exceptions and request justifications.</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8" name="Text Box 2"/>
          <p:cNvSpPr txBox="1">
            <a:spLocks noChangeArrowheads="1"/>
          </p:cNvSpPr>
          <p:nvPr/>
        </p:nvSpPr>
        <p:spPr bwMode="auto">
          <a:xfrm>
            <a:off x="6144285" y="1935331"/>
            <a:ext cx="4695348" cy="4545367"/>
          </a:xfrm>
          <a:prstGeom prst="rect">
            <a:avLst/>
          </a:prstGeom>
          <a:solidFill>
            <a:schemeClr val="accent6">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b="1" u="sng"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Don’ts</a:t>
            </a:r>
            <a:endParaRPr lang="en-US" sz="1400" u="sng"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Don’t share your TimeClock Plus online web access username and password.</a:t>
            </a:r>
            <a:endParaRPr lang="en-US"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Clock in/out through the College’s wireless network utilizing personal equipment.</a:t>
            </a:r>
            <a:endParaRPr lang="en-US"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Abuse working hours.</a:t>
            </a:r>
            <a:endParaRPr lang="en-US"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0"/>
              </a:spcAft>
              <a:buFont typeface="Arial" panose="020B0604020202020204" pitchFamily="34" charset="0"/>
              <a:buChar char="•"/>
            </a:pPr>
            <a:r>
              <a:rPr lang="en-US" sz="14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Clock in/out or authorize another individual to clock you in/out for non-working hours.</a:t>
            </a:r>
            <a:endParaRPr lang="en-US"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0"/>
              </a:spcAft>
              <a:buFont typeface="Arial" panose="020B0604020202020204" pitchFamily="34" charset="0"/>
              <a:buChar char="•"/>
            </a:pPr>
            <a:r>
              <a:rPr lang="en-US" sz="14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Clock in/out in a building you don’t work in to adjust your arrival/departure time.</a:t>
            </a:r>
            <a:endParaRPr lang="en-US"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0"/>
              </a:spcAft>
              <a:buFont typeface="Arial" panose="020B0604020202020204" pitchFamily="34" charset="0"/>
              <a:buChar char="•"/>
            </a:pPr>
            <a:r>
              <a:rPr lang="en-US" sz="14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Clock in, go park your car, and then go back to work.</a:t>
            </a:r>
            <a:endParaRPr lang="en-US"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0"/>
              </a:spcAft>
              <a:buFont typeface="Arial" panose="020B0604020202020204" pitchFamily="34" charset="0"/>
              <a:buChar char="•"/>
            </a:pPr>
            <a:r>
              <a:rPr lang="en-US" sz="14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Clock in/out of another building when going to lunch or returning from lunch.</a:t>
            </a:r>
            <a:endParaRPr lang="en-US"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0"/>
              </a:spcAft>
              <a:buFont typeface="Arial" panose="020B0604020202020204" pitchFamily="34" charset="0"/>
              <a:buChar char="•"/>
            </a:pPr>
            <a:r>
              <a:rPr lang="en-US" sz="14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Clock in and use working time for personal use.</a:t>
            </a:r>
            <a:endParaRPr lang="en-US"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0"/>
              </a:spcAft>
              <a:buFont typeface="Arial" panose="020B0604020202020204" pitchFamily="34" charset="0"/>
              <a:buChar char="•"/>
            </a:pPr>
            <a:r>
              <a:rPr lang="en-US" sz="1400" dirty="0">
                <a:solidFill>
                  <a:srgbClr val="002060"/>
                </a:solidFill>
                <a:latin typeface="Arial Narrow" panose="020B0606020202030204" pitchFamily="34" charset="0"/>
                <a:ea typeface="Calibri" panose="020F0502020204030204" pitchFamily="34" charset="0"/>
                <a:cs typeface="Times New Roman" panose="02020603050405020304" pitchFamily="18" charset="0"/>
              </a:rPr>
              <a:t>A</a:t>
            </a:r>
            <a:r>
              <a:rPr lang="en-US"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buse the 15 minute rounding time setups in TCP.</a:t>
            </a:r>
          </a:p>
          <a:p>
            <a:pPr marL="685800" marR="0" indent="-228600">
              <a:lnSpc>
                <a:spcPct val="107000"/>
              </a:lnSpc>
              <a:spcBef>
                <a:spcPts val="0"/>
              </a:spcBef>
              <a:spcAft>
                <a:spcPts val="800"/>
              </a:spcAft>
              <a:buFont typeface="Arial" panose="020B0604020202020204" pitchFamily="34" charset="0"/>
              <a:buChar char="•"/>
            </a:pPr>
            <a:r>
              <a:rPr lang="en-US" sz="14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Overuse the STC Time Adjustment Request Form (BO-7700) to adjust your working hours. Frequent use of this form, which is displayed in your timecard, may cause audit issues. </a:t>
            </a:r>
            <a:endParaRPr lang="en-US"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4112D1A9-D1E7-456B-8ADD-511A73F2E6EC}"/>
              </a:ext>
            </a:extLst>
          </p:cNvPr>
          <p:cNvCxnSpPr>
            <a:cxnSpLocks/>
          </p:cNvCxnSpPr>
          <p:nvPr/>
        </p:nvCxnSpPr>
        <p:spPr>
          <a:xfrm>
            <a:off x="5708342" y="1225118"/>
            <a:ext cx="0" cy="506027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7E4E2CE-8C64-4DF4-9E03-0DCCD37EC3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9623" y="6525673"/>
            <a:ext cx="1089694" cy="141979"/>
          </a:xfrm>
          <a:prstGeom prst="rect">
            <a:avLst/>
          </a:prstGeom>
        </p:spPr>
      </p:pic>
    </p:spTree>
    <p:extLst>
      <p:ext uri="{BB962C8B-B14F-4D97-AF65-F5344CB8AC3E}">
        <p14:creationId xmlns:p14="http://schemas.microsoft.com/office/powerpoint/2010/main" val="3171030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9806" y="6405460"/>
            <a:ext cx="8277756" cy="646331"/>
          </a:xfrm>
          <a:prstGeom prst="rect">
            <a:avLst/>
          </a:prstGeom>
        </p:spPr>
        <p:txBody>
          <a:bodyPr wrap="square">
            <a:spAutoFit/>
          </a:bodyPr>
          <a:lstStyle/>
          <a:p>
            <a:r>
              <a:rPr lang="en-US" b="1" dirty="0">
                <a:solidFill>
                  <a:srgbClr val="7030A0"/>
                </a:solidFill>
                <a:latin typeface="Arial Narrow" panose="020B0606020202030204" pitchFamily="34" charset="0"/>
                <a:hlinkClick r:id="rId3">
                  <a:extLst>
                    <a:ext uri="{A12FA001-AC4F-418D-AE19-62706E023703}">
                      <ahyp:hlinkClr xmlns:ahyp="http://schemas.microsoft.com/office/drawing/2018/hyperlinkcolor" val="tx"/>
                    </a:ext>
                  </a:extLst>
                </a:hlinkClick>
              </a:rPr>
              <a:t>https://finance.southtexascollege.edu/businessoffice/timeclock.html</a:t>
            </a:r>
            <a:endParaRPr lang="en-US" b="1" dirty="0">
              <a:solidFill>
                <a:srgbClr val="7030A0"/>
              </a:solidFill>
              <a:latin typeface="Arial Narrow" panose="020B0606020202030204" pitchFamily="34" charset="0"/>
            </a:endParaRPr>
          </a:p>
          <a:p>
            <a:endParaRPr lang="en-US" dirty="0">
              <a:solidFill>
                <a:srgbClr val="0070C0"/>
              </a:solidFill>
            </a:endParaRPr>
          </a:p>
        </p:txBody>
      </p:sp>
      <p:pic>
        <p:nvPicPr>
          <p:cNvPr id="7" name="Picture 6">
            <a:extLst>
              <a:ext uri="{FF2B5EF4-FFF2-40B4-BE49-F238E27FC236}">
                <a16:creationId xmlns:a16="http://schemas.microsoft.com/office/drawing/2014/main" id="{77A94E70-2ED7-41DE-8227-4B2FABEECB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6023" y="6375615"/>
            <a:ext cx="2310187" cy="301001"/>
          </a:xfrm>
          <a:prstGeom prst="rect">
            <a:avLst/>
          </a:prstGeom>
        </p:spPr>
      </p:pic>
      <p:pic>
        <p:nvPicPr>
          <p:cNvPr id="8" name="Picture 7">
            <a:extLst>
              <a:ext uri="{FF2B5EF4-FFF2-40B4-BE49-F238E27FC236}">
                <a16:creationId xmlns:a16="http://schemas.microsoft.com/office/drawing/2014/main" id="{78504521-A673-470D-974F-9095318E0678}"/>
              </a:ext>
            </a:extLst>
          </p:cNvPr>
          <p:cNvPicPr>
            <a:picLocks noChangeAspect="1"/>
          </p:cNvPicPr>
          <p:nvPr/>
        </p:nvPicPr>
        <p:blipFill>
          <a:blip r:embed="rId5"/>
          <a:stretch>
            <a:fillRect/>
          </a:stretch>
        </p:blipFill>
        <p:spPr>
          <a:xfrm>
            <a:off x="3733800" y="4763"/>
            <a:ext cx="4415901" cy="6401276"/>
          </a:xfrm>
          <a:prstGeom prst="rect">
            <a:avLst/>
          </a:prstGeom>
        </p:spPr>
      </p:pic>
      <p:pic>
        <p:nvPicPr>
          <p:cNvPr id="9" name="Picture 25">
            <a:extLst>
              <a:ext uri="{FF2B5EF4-FFF2-40B4-BE49-F238E27FC236}">
                <a16:creationId xmlns:a16="http://schemas.microsoft.com/office/drawing/2014/main" id="{A0477BF1-B534-4828-902F-C4164CB315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196" y="263686"/>
            <a:ext cx="1813607" cy="4471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01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881" y="205430"/>
            <a:ext cx="9209694" cy="1200329"/>
          </a:xfrm>
          <a:prstGeom prst="rect">
            <a:avLst/>
          </a:prstGeom>
        </p:spPr>
        <p:txBody>
          <a:bodyPr wrap="square">
            <a:spAutoFit/>
          </a:bodyPr>
          <a:lstStyle/>
          <a:p>
            <a:pPr algn="ctr"/>
            <a:r>
              <a:rPr lang="en-US" sz="3600" b="1" dirty="0">
                <a:solidFill>
                  <a:srgbClr val="002060"/>
                </a:solidFill>
                <a:latin typeface="Arial Narrow" panose="020B0606020202030204" pitchFamily="34" charset="0"/>
                <a:ea typeface="+mj-ea"/>
                <a:cs typeface="+mj-cs"/>
              </a:rPr>
              <a:t>Approving Leave Request using Computer-Supervisor Role</a:t>
            </a:r>
          </a:p>
        </p:txBody>
      </p:sp>
      <p:sp>
        <p:nvSpPr>
          <p:cNvPr id="8" name="Text Box 2"/>
          <p:cNvSpPr txBox="1">
            <a:spLocks noChangeArrowheads="1"/>
          </p:cNvSpPr>
          <p:nvPr/>
        </p:nvSpPr>
        <p:spPr bwMode="auto">
          <a:xfrm>
            <a:off x="8877670" y="4269683"/>
            <a:ext cx="3038513" cy="743002"/>
          </a:xfrm>
          <a:prstGeom prst="rect">
            <a:avLst/>
          </a:prstGeom>
          <a:noFill/>
          <a:ln w="9525">
            <a:solidFill>
              <a:schemeClr val="accent2"/>
            </a:solidFill>
            <a:miter lim="800000"/>
            <a:headEnd/>
            <a:tailEnd/>
          </a:ln>
        </p:spPr>
        <p:txBody>
          <a:bodyPr rot="0" vert="horz" wrap="square" lIns="91440" tIns="45720" rIns="91440" bIns="45720" anchor="ctr" anchorCtr="0">
            <a:noAutofit/>
          </a:bodyPr>
          <a:lstStyle/>
          <a:p>
            <a:pPr>
              <a:lnSpc>
                <a:spcPct val="107000"/>
              </a:lnSpc>
              <a:spcAft>
                <a:spcPts val="800"/>
              </a:spcAft>
              <a:buClr>
                <a:schemeClr val="accent1"/>
              </a:buClr>
            </a:pPr>
            <a:r>
              <a:rPr lang="en-US" sz="2400" dirty="0">
                <a:solidFill>
                  <a:srgbClr val="002060"/>
                </a:solidFill>
                <a:latin typeface="Arial Narrow" panose="020B0606020202030204" pitchFamily="34" charset="0"/>
                <a:ea typeface="Ebrima" panose="02000000000000000000" pitchFamily="2" charset="0"/>
                <a:cs typeface="Ebrima" panose="02000000000000000000" pitchFamily="2" charset="0"/>
              </a:rPr>
              <a:t> </a:t>
            </a:r>
          </a:p>
          <a:p>
            <a:pPr>
              <a:lnSpc>
                <a:spcPct val="107000"/>
              </a:lnSpc>
              <a:spcAft>
                <a:spcPts val="800"/>
              </a:spcAft>
              <a:buClr>
                <a:schemeClr val="accent1"/>
              </a:buClr>
            </a:pP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Supervisor will click on “Jump to Request Manager”.</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sp>
        <p:nvSpPr>
          <p:cNvPr id="3" name="TextBox 2">
            <a:extLst>
              <a:ext uri="{FF2B5EF4-FFF2-40B4-BE49-F238E27FC236}">
                <a16:creationId xmlns:a16="http://schemas.microsoft.com/office/drawing/2014/main" id="{BB667B7B-5379-4B8F-AA02-323FD13A8517}"/>
              </a:ext>
            </a:extLst>
          </p:cNvPr>
          <p:cNvSpPr txBox="1"/>
          <p:nvPr/>
        </p:nvSpPr>
        <p:spPr>
          <a:xfrm>
            <a:off x="8877670" y="2308132"/>
            <a:ext cx="3038513" cy="646331"/>
          </a:xfrm>
          <a:prstGeom prst="rect">
            <a:avLst/>
          </a:prstGeom>
          <a:noFill/>
          <a:ln>
            <a:solidFill>
              <a:schemeClr val="accent2"/>
            </a:solidFill>
          </a:ln>
        </p:spPr>
        <p:txBody>
          <a:bodyPr wrap="square" rtlCol="0">
            <a:spAutoFit/>
          </a:bodyPr>
          <a:lstStyle/>
          <a:p>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When supervisors log in, they will arrive at “My Dashboard”.</a:t>
            </a:r>
            <a:endParaRPr lang="en-US" dirty="0"/>
          </a:p>
        </p:txBody>
      </p:sp>
      <p:sp>
        <p:nvSpPr>
          <p:cNvPr id="4" name="TextBox 3">
            <a:extLst>
              <a:ext uri="{FF2B5EF4-FFF2-40B4-BE49-F238E27FC236}">
                <a16:creationId xmlns:a16="http://schemas.microsoft.com/office/drawing/2014/main" id="{81322180-1D28-4B32-8E65-CFFDABB7E207}"/>
              </a:ext>
            </a:extLst>
          </p:cNvPr>
          <p:cNvSpPr txBox="1"/>
          <p:nvPr/>
        </p:nvSpPr>
        <p:spPr>
          <a:xfrm>
            <a:off x="8877670" y="3175947"/>
            <a:ext cx="3038513" cy="958852"/>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Under Pending Time Off Requests, they will see all pending requests.  </a:t>
            </a:r>
          </a:p>
        </p:txBody>
      </p:sp>
      <p:pic>
        <p:nvPicPr>
          <p:cNvPr id="9" name="Picture 8">
            <a:extLst>
              <a:ext uri="{FF2B5EF4-FFF2-40B4-BE49-F238E27FC236}">
                <a16:creationId xmlns:a16="http://schemas.microsoft.com/office/drawing/2014/main" id="{93252AE2-2EAF-4374-90B7-E7B3BB80D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0929" y="6326743"/>
            <a:ext cx="2685282" cy="349873"/>
          </a:xfrm>
          <a:prstGeom prst="rect">
            <a:avLst/>
          </a:prstGeom>
        </p:spPr>
      </p:pic>
      <p:pic>
        <p:nvPicPr>
          <p:cNvPr id="7" name="Picture 6">
            <a:extLst>
              <a:ext uri="{FF2B5EF4-FFF2-40B4-BE49-F238E27FC236}">
                <a16:creationId xmlns:a16="http://schemas.microsoft.com/office/drawing/2014/main" id="{B7D54E80-02B6-49E0-86BF-0B5F00847BAA}"/>
              </a:ext>
            </a:extLst>
          </p:cNvPr>
          <p:cNvPicPr>
            <a:picLocks noChangeAspect="1"/>
          </p:cNvPicPr>
          <p:nvPr/>
        </p:nvPicPr>
        <p:blipFill>
          <a:blip r:embed="rId4"/>
          <a:stretch>
            <a:fillRect/>
          </a:stretch>
        </p:blipFill>
        <p:spPr>
          <a:xfrm>
            <a:off x="71716" y="1405758"/>
            <a:ext cx="8674939" cy="3999959"/>
          </a:xfrm>
          <a:prstGeom prst="rect">
            <a:avLst/>
          </a:prstGeom>
        </p:spPr>
      </p:pic>
      <p:cxnSp>
        <p:nvCxnSpPr>
          <p:cNvPr id="11" name="Straight Arrow Connector 10">
            <a:extLst>
              <a:ext uri="{FF2B5EF4-FFF2-40B4-BE49-F238E27FC236}">
                <a16:creationId xmlns:a16="http://schemas.microsoft.com/office/drawing/2014/main" id="{AA1CF706-184D-4248-A67D-A0FBC4820C98}"/>
              </a:ext>
            </a:extLst>
          </p:cNvPr>
          <p:cNvCxnSpPr>
            <a:stCxn id="8" idx="1"/>
          </p:cNvCxnSpPr>
          <p:nvPr/>
        </p:nvCxnSpPr>
        <p:spPr>
          <a:xfrm flipH="1" flipV="1">
            <a:off x="5880847" y="4269683"/>
            <a:ext cx="2996823" cy="37150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195472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8754" y="2199427"/>
            <a:ext cx="5164249" cy="4183618"/>
          </a:xfrm>
        </p:spPr>
        <p:txBody>
          <a:bodyPr>
            <a:normAutofit lnSpcReduction="10000"/>
          </a:bodyPr>
          <a:lstStyle/>
          <a:p>
            <a:pPr marL="0" indent="0">
              <a:spcBef>
                <a:spcPts val="0"/>
              </a:spcBef>
              <a:buNone/>
            </a:pPr>
            <a:r>
              <a:rPr lang="en-US" sz="1900" b="1" dirty="0">
                <a:latin typeface="Arial Narrow" panose="020B0606020202030204" pitchFamily="34" charset="0"/>
              </a:rPr>
              <a:t>Vanessa Balderrama, Accounting Group Manager</a:t>
            </a:r>
            <a:br>
              <a:rPr lang="en-US" sz="1900" dirty="0">
                <a:latin typeface="Arial Narrow" panose="020B0606020202030204" pitchFamily="34" charset="0"/>
              </a:rPr>
            </a:br>
            <a:r>
              <a:rPr lang="en-US" sz="1900" dirty="0">
                <a:latin typeface="Arial Narrow" panose="020B0606020202030204" pitchFamily="34" charset="0"/>
              </a:rPr>
              <a:t>Email: </a:t>
            </a:r>
            <a:r>
              <a:rPr lang="en-US" sz="1900" u="sng" dirty="0">
                <a:solidFill>
                  <a:srgbClr val="002060"/>
                </a:solidFill>
                <a:latin typeface="Arial Narrow" panose="020B0606020202030204" pitchFamily="34" charset="0"/>
                <a:hlinkClick r:id="rId3">
                  <a:extLst>
                    <a:ext uri="{A12FA001-AC4F-418D-AE19-62706E023703}">
                      <ahyp:hlinkClr xmlns:ahyp="http://schemas.microsoft.com/office/drawing/2018/hyperlinkcolor" val="tx"/>
                    </a:ext>
                  </a:extLst>
                </a:hlinkClick>
              </a:rPr>
              <a:t>vbalderrama@southtexascollege.edu</a:t>
            </a:r>
            <a:br>
              <a:rPr lang="en-US" sz="1900" dirty="0">
                <a:latin typeface="Arial Narrow" panose="020B0606020202030204" pitchFamily="34" charset="0"/>
              </a:rPr>
            </a:br>
            <a:r>
              <a:rPr lang="en-US" sz="1900" dirty="0">
                <a:latin typeface="Arial Narrow" panose="020B0606020202030204" pitchFamily="34" charset="0"/>
              </a:rPr>
              <a:t>Phone: 956-872-4674</a:t>
            </a:r>
          </a:p>
          <a:p>
            <a:pPr marL="0" indent="0">
              <a:spcBef>
                <a:spcPts val="0"/>
              </a:spcBef>
              <a:buNone/>
            </a:pPr>
            <a:endParaRPr lang="en-US" sz="1900" b="1" dirty="0">
              <a:latin typeface="Arial Narrow" panose="020B0606020202030204" pitchFamily="34" charset="0"/>
            </a:endParaRPr>
          </a:p>
          <a:p>
            <a:pPr marL="0" indent="0">
              <a:spcBef>
                <a:spcPts val="0"/>
              </a:spcBef>
              <a:buNone/>
            </a:pPr>
            <a:r>
              <a:rPr lang="en-US" sz="1900" b="1" dirty="0">
                <a:latin typeface="Arial Narrow" panose="020B0606020202030204" pitchFamily="34" charset="0"/>
              </a:rPr>
              <a:t>Elida Rangel, Payroll Accountant </a:t>
            </a:r>
            <a:br>
              <a:rPr lang="en-US" sz="1900" dirty="0">
                <a:latin typeface="Arial Narrow" panose="020B0606020202030204" pitchFamily="34" charset="0"/>
              </a:rPr>
            </a:br>
            <a:r>
              <a:rPr lang="en-US" sz="1900" dirty="0">
                <a:latin typeface="Arial Narrow" panose="020B0606020202030204" pitchFamily="34" charset="0"/>
              </a:rPr>
              <a:t>Email: </a:t>
            </a:r>
            <a:r>
              <a:rPr lang="en-US" sz="1900" u="sng" dirty="0">
                <a:solidFill>
                  <a:srgbClr val="002060"/>
                </a:solidFill>
                <a:latin typeface="Arial Narrow" panose="020B0606020202030204" pitchFamily="34" charset="0"/>
                <a:hlinkClick r:id="rId4">
                  <a:extLst>
                    <a:ext uri="{A12FA001-AC4F-418D-AE19-62706E023703}">
                      <ahyp:hlinkClr xmlns:ahyp="http://schemas.microsoft.com/office/drawing/2018/hyperlinkcolor" val="tx"/>
                    </a:ext>
                  </a:extLst>
                </a:hlinkClick>
              </a:rPr>
              <a:t>evaldez_3158@southtexascollege.edu</a:t>
            </a:r>
            <a:br>
              <a:rPr lang="en-US" sz="1900" dirty="0">
                <a:latin typeface="Arial Narrow" panose="020B0606020202030204" pitchFamily="34" charset="0"/>
              </a:rPr>
            </a:br>
            <a:r>
              <a:rPr lang="en-US" sz="1900" dirty="0">
                <a:latin typeface="Arial Narrow" panose="020B0606020202030204" pitchFamily="34" charset="0"/>
              </a:rPr>
              <a:t>Phone: 956-872-4641</a:t>
            </a:r>
          </a:p>
          <a:p>
            <a:pPr marL="0" indent="0">
              <a:spcBef>
                <a:spcPts val="0"/>
              </a:spcBef>
              <a:buNone/>
            </a:pPr>
            <a:endParaRPr lang="en-US" sz="1900" dirty="0">
              <a:latin typeface="Arial Narrow" panose="020B0606020202030204" pitchFamily="34" charset="0"/>
            </a:endParaRPr>
          </a:p>
          <a:p>
            <a:pPr marL="0" indent="0">
              <a:spcBef>
                <a:spcPts val="0"/>
              </a:spcBef>
              <a:buNone/>
            </a:pPr>
            <a:r>
              <a:rPr lang="en-US" sz="1900" b="1" dirty="0">
                <a:latin typeface="Arial Narrow" panose="020B0606020202030204" pitchFamily="34" charset="0"/>
              </a:rPr>
              <a:t>Sonya Moreno, Payroll Specialist</a:t>
            </a:r>
          </a:p>
          <a:p>
            <a:pPr marL="0" indent="0">
              <a:spcBef>
                <a:spcPts val="0"/>
              </a:spcBef>
              <a:buNone/>
            </a:pPr>
            <a:r>
              <a:rPr lang="en-US" sz="1900" dirty="0">
                <a:latin typeface="Arial Narrow" panose="020B0606020202030204" pitchFamily="34" charset="0"/>
              </a:rPr>
              <a:t>Email: </a:t>
            </a:r>
            <a:r>
              <a:rPr lang="en-US" sz="1900" dirty="0">
                <a:solidFill>
                  <a:srgbClr val="002060"/>
                </a:solidFill>
                <a:latin typeface="Arial Narrow" panose="020B0606020202030204" pitchFamily="34" charset="0"/>
              </a:rPr>
              <a:t>smartinez_0388@southtexascollege.edu</a:t>
            </a:r>
          </a:p>
          <a:p>
            <a:pPr marL="0" indent="0">
              <a:spcBef>
                <a:spcPts val="0"/>
              </a:spcBef>
              <a:buNone/>
            </a:pPr>
            <a:r>
              <a:rPr lang="en-US" sz="1900" dirty="0">
                <a:latin typeface="Arial Narrow" panose="020B0606020202030204" pitchFamily="34" charset="0"/>
              </a:rPr>
              <a:t>Phone: 956-872-4604</a:t>
            </a:r>
          </a:p>
          <a:p>
            <a:pPr marL="0" indent="0">
              <a:spcBef>
                <a:spcPts val="0"/>
              </a:spcBef>
              <a:buNone/>
            </a:pPr>
            <a:endParaRPr lang="en-US" sz="1900" dirty="0">
              <a:latin typeface="Arial Narrow" panose="020B0606020202030204" pitchFamily="34" charset="0"/>
            </a:endParaRPr>
          </a:p>
          <a:p>
            <a:pPr marL="0" indent="0">
              <a:spcBef>
                <a:spcPts val="0"/>
              </a:spcBef>
              <a:buNone/>
            </a:pPr>
            <a:r>
              <a:rPr lang="en-US" sz="1900" b="1" dirty="0">
                <a:latin typeface="Arial Narrow" panose="020B0606020202030204" pitchFamily="34" charset="0"/>
              </a:rPr>
              <a:t>Michelle Chan, Accounting Specialist</a:t>
            </a:r>
          </a:p>
          <a:p>
            <a:pPr marL="0" indent="0">
              <a:spcBef>
                <a:spcPts val="0"/>
              </a:spcBef>
              <a:buNone/>
            </a:pPr>
            <a:r>
              <a:rPr lang="en-US" sz="1900" dirty="0">
                <a:latin typeface="Arial Narrow" panose="020B0606020202030204" pitchFamily="34" charset="0"/>
              </a:rPr>
              <a:t>Email: </a:t>
            </a:r>
            <a:r>
              <a:rPr lang="en-US" sz="1900" dirty="0">
                <a:solidFill>
                  <a:srgbClr val="002060"/>
                </a:solidFill>
                <a:latin typeface="Arial Narrow" panose="020B0606020202030204" pitchFamily="34" charset="0"/>
                <a:hlinkClick r:id="rId5">
                  <a:extLst>
                    <a:ext uri="{A12FA001-AC4F-418D-AE19-62706E023703}">
                      <ahyp:hlinkClr xmlns:ahyp="http://schemas.microsoft.com/office/drawing/2018/hyperlinkcolor" val="tx"/>
                    </a:ext>
                  </a:extLst>
                </a:hlinkClick>
              </a:rPr>
              <a:t>mchan3@southtexascollege.edu</a:t>
            </a:r>
            <a:endParaRPr lang="en-US" sz="1900" dirty="0">
              <a:solidFill>
                <a:srgbClr val="002060"/>
              </a:solidFill>
              <a:latin typeface="Arial Narrow" panose="020B0606020202030204" pitchFamily="34" charset="0"/>
            </a:endParaRPr>
          </a:p>
          <a:p>
            <a:pPr marL="0" indent="0">
              <a:spcBef>
                <a:spcPts val="0"/>
              </a:spcBef>
              <a:buNone/>
            </a:pPr>
            <a:r>
              <a:rPr lang="en-US" sz="1900" dirty="0">
                <a:latin typeface="Arial Narrow" panose="020B0606020202030204" pitchFamily="34" charset="0"/>
              </a:rPr>
              <a:t>Phone: 956-872-4629</a:t>
            </a:r>
          </a:p>
          <a:p>
            <a:pPr marL="0" indent="0">
              <a:spcBef>
                <a:spcPts val="0"/>
              </a:spcBef>
              <a:buNone/>
            </a:pPr>
            <a:endParaRPr lang="en-US" sz="1200" b="1" dirty="0"/>
          </a:p>
        </p:txBody>
      </p:sp>
      <p:sp>
        <p:nvSpPr>
          <p:cNvPr id="14" name="Content Placeholder 13"/>
          <p:cNvSpPr>
            <a:spLocks noGrp="1"/>
          </p:cNvSpPr>
          <p:nvPr>
            <p:ph sz="quarter" idx="4"/>
          </p:nvPr>
        </p:nvSpPr>
        <p:spPr>
          <a:xfrm>
            <a:off x="6096000" y="2199426"/>
            <a:ext cx="4829711" cy="3884409"/>
          </a:xfrm>
        </p:spPr>
        <p:txBody>
          <a:bodyPr>
            <a:noAutofit/>
          </a:bodyPr>
          <a:lstStyle/>
          <a:p>
            <a:pPr marL="0" indent="0">
              <a:spcBef>
                <a:spcPts val="0"/>
              </a:spcBef>
              <a:buNone/>
            </a:pPr>
            <a:r>
              <a:rPr lang="en-US" sz="1800" b="1" dirty="0">
                <a:latin typeface="Arial Narrow" panose="020B0606020202030204" pitchFamily="34" charset="0"/>
              </a:rPr>
              <a:t>Michelle Garcia, TCP Admin, Payroll Assistant</a:t>
            </a:r>
          </a:p>
          <a:p>
            <a:pPr marL="0" indent="0">
              <a:spcBef>
                <a:spcPts val="0"/>
              </a:spcBef>
              <a:buNone/>
            </a:pPr>
            <a:r>
              <a:rPr lang="en-US" sz="1800" dirty="0">
                <a:latin typeface="Arial Narrow" panose="020B0606020202030204" pitchFamily="34" charset="0"/>
              </a:rPr>
              <a:t>Email: </a:t>
            </a:r>
            <a:r>
              <a:rPr lang="en-US" sz="1800" dirty="0">
                <a:solidFill>
                  <a:srgbClr val="002060"/>
                </a:solidFill>
                <a:latin typeface="Arial Narrow" panose="020B0606020202030204" pitchFamily="34" charset="0"/>
                <a:hlinkClick r:id="rId6">
                  <a:extLst>
                    <a:ext uri="{A12FA001-AC4F-418D-AE19-62706E023703}">
                      <ahyp:hlinkClr xmlns:ahyp="http://schemas.microsoft.com/office/drawing/2018/hyperlinkcolor" val="tx"/>
                    </a:ext>
                  </a:extLst>
                </a:hlinkClick>
              </a:rPr>
              <a:t>mgarc447@southtexascollege.edu</a:t>
            </a:r>
            <a:r>
              <a:rPr lang="en-US" sz="1800" dirty="0">
                <a:solidFill>
                  <a:srgbClr val="002060"/>
                </a:solidFill>
                <a:latin typeface="Arial Narrow" panose="020B0606020202030204" pitchFamily="34" charset="0"/>
              </a:rPr>
              <a:t> </a:t>
            </a:r>
          </a:p>
          <a:p>
            <a:pPr marL="0" indent="0">
              <a:spcBef>
                <a:spcPts val="0"/>
              </a:spcBef>
              <a:buNone/>
            </a:pPr>
            <a:r>
              <a:rPr lang="en-US" sz="1800" dirty="0">
                <a:latin typeface="Arial Narrow" panose="020B0606020202030204" pitchFamily="34" charset="0"/>
              </a:rPr>
              <a:t>Phone: 956-872-2696</a:t>
            </a:r>
          </a:p>
          <a:p>
            <a:pPr marL="0" indent="0">
              <a:spcBef>
                <a:spcPts val="0"/>
              </a:spcBef>
              <a:buNone/>
            </a:pPr>
            <a:endParaRPr lang="en-US" sz="900" b="1" dirty="0">
              <a:latin typeface="Arial Narrow" panose="020B0606020202030204" pitchFamily="34" charset="0"/>
            </a:endParaRPr>
          </a:p>
          <a:p>
            <a:pPr marL="0" indent="0">
              <a:spcBef>
                <a:spcPts val="0"/>
              </a:spcBef>
              <a:buNone/>
            </a:pPr>
            <a:r>
              <a:rPr lang="en-US" sz="1800" b="1" dirty="0">
                <a:latin typeface="Arial Narrow" panose="020B0606020202030204" pitchFamily="34" charset="0"/>
              </a:rPr>
              <a:t>Blanca Sanchez, Accounting Assistant</a:t>
            </a:r>
            <a:br>
              <a:rPr lang="en-US" sz="1800" dirty="0">
                <a:latin typeface="Arial Narrow" panose="020B0606020202030204" pitchFamily="34" charset="0"/>
              </a:rPr>
            </a:br>
            <a:r>
              <a:rPr lang="en-US" sz="1800" dirty="0">
                <a:latin typeface="Arial Narrow" panose="020B0606020202030204" pitchFamily="34" charset="0"/>
              </a:rPr>
              <a:t>Monthly Payroll Processing</a:t>
            </a:r>
            <a:br>
              <a:rPr lang="en-US" sz="1800" dirty="0">
                <a:latin typeface="Arial Narrow" panose="020B0606020202030204" pitchFamily="34" charset="0"/>
              </a:rPr>
            </a:br>
            <a:r>
              <a:rPr lang="en-US" sz="1800" dirty="0">
                <a:latin typeface="Arial Narrow" panose="020B0606020202030204" pitchFamily="34" charset="0"/>
              </a:rPr>
              <a:t>Email: </a:t>
            </a:r>
            <a:r>
              <a:rPr lang="en-US" sz="1800" u="sng" dirty="0">
                <a:solidFill>
                  <a:srgbClr val="002060"/>
                </a:solidFill>
                <a:latin typeface="Arial Narrow" panose="020B0606020202030204" pitchFamily="34" charset="0"/>
                <a:hlinkClick r:id="rId7">
                  <a:extLst>
                    <a:ext uri="{A12FA001-AC4F-418D-AE19-62706E023703}">
                      <ahyp:hlinkClr xmlns:ahyp="http://schemas.microsoft.com/office/drawing/2018/hyperlinkcolor" val="tx"/>
                    </a:ext>
                  </a:extLst>
                </a:hlinkClick>
              </a:rPr>
              <a:t>bsanchez_2699@southtexascollege.edu</a:t>
            </a:r>
            <a:br>
              <a:rPr lang="en-US" sz="1800" dirty="0">
                <a:latin typeface="Arial Narrow" panose="020B0606020202030204" pitchFamily="34" charset="0"/>
              </a:rPr>
            </a:br>
            <a:r>
              <a:rPr lang="en-US" sz="1800" dirty="0">
                <a:latin typeface="Arial Narrow" panose="020B0606020202030204" pitchFamily="34" charset="0"/>
              </a:rPr>
              <a:t>Phone: 956-872-4613</a:t>
            </a:r>
            <a:br>
              <a:rPr lang="en-US" sz="1800" dirty="0">
                <a:latin typeface="Arial Narrow" panose="020B0606020202030204" pitchFamily="34" charset="0"/>
              </a:rPr>
            </a:br>
            <a:endParaRPr lang="en-US" sz="900" dirty="0">
              <a:latin typeface="Arial Narrow" panose="020B0606020202030204" pitchFamily="34" charset="0"/>
            </a:endParaRPr>
          </a:p>
          <a:p>
            <a:pPr marL="0" indent="0">
              <a:spcBef>
                <a:spcPts val="0"/>
              </a:spcBef>
              <a:buNone/>
            </a:pPr>
            <a:r>
              <a:rPr lang="en-US" sz="1800" b="1" dirty="0">
                <a:latin typeface="Arial Narrow" panose="020B0606020202030204" pitchFamily="34" charset="0"/>
              </a:rPr>
              <a:t>Rachel Jaramillo, Accounting Assistant </a:t>
            </a:r>
            <a:br>
              <a:rPr lang="en-US" sz="1800" dirty="0">
                <a:latin typeface="Arial Narrow" panose="020B0606020202030204" pitchFamily="34" charset="0"/>
              </a:rPr>
            </a:br>
            <a:r>
              <a:rPr lang="en-US" sz="1800" dirty="0">
                <a:latin typeface="Arial Narrow" panose="020B0606020202030204" pitchFamily="34" charset="0"/>
              </a:rPr>
              <a:t>Semi-Monthly Payroll Processing</a:t>
            </a:r>
            <a:br>
              <a:rPr lang="en-US" sz="1800" dirty="0">
                <a:latin typeface="Arial Narrow" panose="020B0606020202030204" pitchFamily="34" charset="0"/>
              </a:rPr>
            </a:br>
            <a:r>
              <a:rPr lang="en-US" sz="1800" dirty="0">
                <a:latin typeface="Arial Narrow" panose="020B0606020202030204" pitchFamily="34" charset="0"/>
              </a:rPr>
              <a:t>Email</a:t>
            </a:r>
            <a:r>
              <a:rPr lang="en-US" sz="1800" dirty="0">
                <a:solidFill>
                  <a:srgbClr val="002060"/>
                </a:solidFill>
                <a:latin typeface="Arial Narrow" panose="020B0606020202030204" pitchFamily="34" charset="0"/>
              </a:rPr>
              <a:t>: </a:t>
            </a:r>
            <a:r>
              <a:rPr lang="en-US" sz="1800" u="sng" dirty="0">
                <a:solidFill>
                  <a:srgbClr val="002060"/>
                </a:solidFill>
                <a:latin typeface="Arial Narrow" panose="020B0606020202030204" pitchFamily="34" charset="0"/>
                <a:hlinkClick r:id="rId8">
                  <a:extLst>
                    <a:ext uri="{A12FA001-AC4F-418D-AE19-62706E023703}">
                      <ahyp:hlinkClr xmlns:ahyp="http://schemas.microsoft.com/office/drawing/2018/hyperlinkcolor" val="tx"/>
                    </a:ext>
                  </a:extLst>
                </a:hlinkClick>
              </a:rPr>
              <a:t>rjaramillo_8214@southtexascollege</a:t>
            </a:r>
            <a:r>
              <a:rPr lang="en-US" sz="1800" u="sng" dirty="0">
                <a:latin typeface="Arial Narrow" panose="020B0606020202030204" pitchFamily="34" charset="0"/>
                <a:hlinkClick r:id="rId8">
                  <a:extLst>
                    <a:ext uri="{A12FA001-AC4F-418D-AE19-62706E023703}">
                      <ahyp:hlinkClr xmlns:ahyp="http://schemas.microsoft.com/office/drawing/2018/hyperlinkcolor" val="tx"/>
                    </a:ext>
                  </a:extLst>
                </a:hlinkClick>
              </a:rPr>
              <a:t>.edu</a:t>
            </a:r>
            <a:br>
              <a:rPr lang="en-US" sz="1800" dirty="0">
                <a:latin typeface="Arial Narrow" panose="020B0606020202030204" pitchFamily="34" charset="0"/>
              </a:rPr>
            </a:br>
            <a:r>
              <a:rPr lang="en-US" sz="1800" dirty="0">
                <a:latin typeface="Arial Narrow" panose="020B0606020202030204" pitchFamily="34" charset="0"/>
              </a:rPr>
              <a:t>Phone: 956-872-4606</a:t>
            </a:r>
            <a:endParaRPr lang="en-US" sz="1800" b="1" dirty="0">
              <a:latin typeface="Arial Narrow" panose="020B0606020202030204" pitchFamily="34" charset="0"/>
            </a:endParaRPr>
          </a:p>
          <a:p>
            <a:endParaRPr lang="en-US" dirty="0"/>
          </a:p>
        </p:txBody>
      </p:sp>
      <p:sp>
        <p:nvSpPr>
          <p:cNvPr id="15" name="Rectangle 14"/>
          <p:cNvSpPr/>
          <p:nvPr/>
        </p:nvSpPr>
        <p:spPr>
          <a:xfrm>
            <a:off x="2599015" y="279157"/>
            <a:ext cx="6347976" cy="1600438"/>
          </a:xfrm>
          <a:prstGeom prst="rect">
            <a:avLst/>
          </a:prstGeom>
        </p:spPr>
        <p:txBody>
          <a:bodyPr wrap="square">
            <a:spAutoFit/>
          </a:bodyPr>
          <a:lstStyle/>
          <a:p>
            <a:pPr algn="ctr"/>
            <a:r>
              <a:rPr lang="en-US" sz="4800" dirty="0">
                <a:latin typeface="Arial Narrow" panose="020B0606020202030204" pitchFamily="34" charset="0"/>
              </a:rPr>
              <a:t>Thank You!</a:t>
            </a:r>
          </a:p>
          <a:p>
            <a:pPr algn="ctr"/>
            <a:endParaRPr lang="en-US" sz="1400" dirty="0">
              <a:latin typeface="Arial Narrow" panose="020B0606020202030204" pitchFamily="34" charset="0"/>
            </a:endParaRPr>
          </a:p>
          <a:p>
            <a:pPr algn="ctr"/>
            <a:r>
              <a:rPr lang="en-US" sz="3600" dirty="0">
                <a:effectLst>
                  <a:outerShdw blurRad="38100" dist="38100" dir="2700000" algn="tl">
                    <a:srgbClr val="000000">
                      <a:alpha val="43137"/>
                    </a:srgbClr>
                  </a:outerShdw>
                </a:effectLst>
                <a:latin typeface="Arial Narrow" panose="020B0606020202030204" pitchFamily="34" charset="0"/>
              </a:rPr>
              <a:t>Questions contact us @ </a:t>
            </a:r>
          </a:p>
        </p:txBody>
      </p:sp>
      <p:sp>
        <p:nvSpPr>
          <p:cNvPr id="16" name="Content Placeholder 3">
            <a:extLst>
              <a:ext uri="{FF2B5EF4-FFF2-40B4-BE49-F238E27FC236}">
                <a16:creationId xmlns:a16="http://schemas.microsoft.com/office/drawing/2014/main" id="{B20099B0-B011-443F-94EC-7392CEAF4477}"/>
              </a:ext>
            </a:extLst>
          </p:cNvPr>
          <p:cNvSpPr txBox="1">
            <a:spLocks/>
          </p:cNvSpPr>
          <p:nvPr/>
        </p:nvSpPr>
        <p:spPr>
          <a:xfrm>
            <a:off x="6096001" y="5510452"/>
            <a:ext cx="4829710" cy="101858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4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4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4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4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400" kern="1200" baseline="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sz="1900" b="1" dirty="0">
              <a:latin typeface="Arial Narrow" panose="020B0606020202030204" pitchFamily="34" charset="0"/>
            </a:endParaRPr>
          </a:p>
          <a:p>
            <a:pPr marL="0" indent="0">
              <a:spcBef>
                <a:spcPts val="0"/>
              </a:spcBef>
              <a:buFont typeface="Arial" panose="020B0604020202020204" pitchFamily="34" charset="0"/>
              <a:buNone/>
            </a:pPr>
            <a:r>
              <a:rPr lang="en-US" sz="1900" b="1" dirty="0">
                <a:latin typeface="Arial Narrow" panose="020B0606020202030204" pitchFamily="34" charset="0"/>
              </a:rPr>
              <a:t>Payroll Department</a:t>
            </a:r>
          </a:p>
          <a:p>
            <a:pPr marL="0" indent="0">
              <a:spcBef>
                <a:spcPts val="0"/>
              </a:spcBef>
              <a:buFont typeface="Arial" panose="020B0604020202020204" pitchFamily="34" charset="0"/>
              <a:buNone/>
            </a:pPr>
            <a:r>
              <a:rPr lang="en-US" sz="1900" dirty="0">
                <a:solidFill>
                  <a:srgbClr val="002060"/>
                </a:solidFill>
                <a:latin typeface="Arial Narrow" panose="020B0606020202030204" pitchFamily="34" charset="0"/>
                <a:hlinkClick r:id="rId9">
                  <a:extLst>
                    <a:ext uri="{A12FA001-AC4F-418D-AE19-62706E023703}">
                      <ahyp:hlinkClr xmlns:ahyp="http://schemas.microsoft.com/office/drawing/2018/hyperlinkcolor" val="tx"/>
                    </a:ext>
                  </a:extLst>
                </a:hlinkClick>
              </a:rPr>
              <a:t>payroll@southtexascollege.edu</a:t>
            </a:r>
            <a:br>
              <a:rPr lang="en-US" dirty="0"/>
            </a:br>
            <a:br>
              <a:rPr lang="en-US" sz="1200" dirty="0"/>
            </a:br>
            <a:endParaRPr lang="en-US" sz="1200" b="1" dirty="0"/>
          </a:p>
        </p:txBody>
      </p:sp>
      <p:pic>
        <p:nvPicPr>
          <p:cNvPr id="12" name="Picture 11">
            <a:extLst>
              <a:ext uri="{FF2B5EF4-FFF2-40B4-BE49-F238E27FC236}">
                <a16:creationId xmlns:a16="http://schemas.microsoft.com/office/drawing/2014/main" id="{68118707-9B28-4885-9343-55662332FCA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54235" y="6467890"/>
            <a:ext cx="1601976" cy="208726"/>
          </a:xfrm>
          <a:prstGeom prst="rect">
            <a:avLst/>
          </a:prstGeom>
        </p:spPr>
      </p:pic>
      <p:cxnSp>
        <p:nvCxnSpPr>
          <p:cNvPr id="17" name="Straight Connector 16">
            <a:extLst>
              <a:ext uri="{FF2B5EF4-FFF2-40B4-BE49-F238E27FC236}">
                <a16:creationId xmlns:a16="http://schemas.microsoft.com/office/drawing/2014/main" id="{0A622D92-54CC-40C5-B4C3-9F62BFA326E2}"/>
              </a:ext>
            </a:extLst>
          </p:cNvPr>
          <p:cNvCxnSpPr/>
          <p:nvPr/>
        </p:nvCxnSpPr>
        <p:spPr>
          <a:xfrm>
            <a:off x="1095911" y="1141776"/>
            <a:ext cx="98298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pic>
        <p:nvPicPr>
          <p:cNvPr id="10" name="Picture 2" descr="image">
            <a:extLst>
              <a:ext uri="{FF2B5EF4-FFF2-40B4-BE49-F238E27FC236}">
                <a16:creationId xmlns:a16="http://schemas.microsoft.com/office/drawing/2014/main" id="{7E0C499B-52F4-4F37-B05F-72879ECE2F8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3270" y="147917"/>
            <a:ext cx="706306" cy="706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671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1569" y="162678"/>
            <a:ext cx="9543969" cy="1200329"/>
          </a:xfrm>
          <a:prstGeom prst="rect">
            <a:avLst/>
          </a:prstGeom>
        </p:spPr>
        <p:txBody>
          <a:bodyPr wrap="square">
            <a:spAutoFit/>
          </a:bodyPr>
          <a:lstStyle/>
          <a:p>
            <a:pPr algn="ctr"/>
            <a:r>
              <a:rPr lang="en-US" sz="3600" b="1" dirty="0">
                <a:solidFill>
                  <a:srgbClr val="002060"/>
                </a:solidFill>
                <a:latin typeface="Arial Narrow" panose="020B0606020202030204" pitchFamily="34" charset="0"/>
                <a:ea typeface="+mj-ea"/>
                <a:cs typeface="+mj-cs"/>
              </a:rPr>
              <a:t>Approving Leave Request using Computer-Supervisor Role</a:t>
            </a:r>
          </a:p>
        </p:txBody>
      </p:sp>
      <p:pic>
        <p:nvPicPr>
          <p:cNvPr id="2" name="Picture 1">
            <a:extLst>
              <a:ext uri="{FF2B5EF4-FFF2-40B4-BE49-F238E27FC236}">
                <a16:creationId xmlns:a16="http://schemas.microsoft.com/office/drawing/2014/main" id="{64DF8A96-7DAA-4E83-ACAD-A9F2384166A7}"/>
              </a:ext>
            </a:extLst>
          </p:cNvPr>
          <p:cNvPicPr>
            <a:picLocks noChangeAspect="1"/>
          </p:cNvPicPr>
          <p:nvPr/>
        </p:nvPicPr>
        <p:blipFill rotWithShape="1">
          <a:blip r:embed="rId3"/>
          <a:srcRect t="14250" r="57437" b="19444"/>
          <a:stretch/>
        </p:blipFill>
        <p:spPr>
          <a:xfrm>
            <a:off x="354329" y="1531620"/>
            <a:ext cx="9134936" cy="4366260"/>
          </a:xfrm>
          <a:prstGeom prst="rect">
            <a:avLst/>
          </a:prstGeom>
        </p:spPr>
      </p:pic>
      <p:sp>
        <p:nvSpPr>
          <p:cNvPr id="9" name="TextBox 8">
            <a:extLst>
              <a:ext uri="{FF2B5EF4-FFF2-40B4-BE49-F238E27FC236}">
                <a16:creationId xmlns:a16="http://schemas.microsoft.com/office/drawing/2014/main" id="{74A35CC1-7E6E-4359-95C3-F9DF1ADE9903}"/>
              </a:ext>
            </a:extLst>
          </p:cNvPr>
          <p:cNvSpPr txBox="1"/>
          <p:nvPr/>
        </p:nvSpPr>
        <p:spPr>
          <a:xfrm>
            <a:off x="9685538" y="1819922"/>
            <a:ext cx="2230645" cy="958852"/>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If leave request is approved, click on blue Manage button.  </a:t>
            </a:r>
          </a:p>
        </p:txBody>
      </p:sp>
      <p:sp>
        <p:nvSpPr>
          <p:cNvPr id="10" name="TextBox 9">
            <a:extLst>
              <a:ext uri="{FF2B5EF4-FFF2-40B4-BE49-F238E27FC236}">
                <a16:creationId xmlns:a16="http://schemas.microsoft.com/office/drawing/2014/main" id="{2DE621DF-CF62-4B75-BA2E-574525BE76C5}"/>
              </a:ext>
            </a:extLst>
          </p:cNvPr>
          <p:cNvSpPr txBox="1"/>
          <p:nvPr/>
        </p:nvSpPr>
        <p:spPr>
          <a:xfrm>
            <a:off x="9685538" y="2947387"/>
            <a:ext cx="2230645" cy="662489"/>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Click on Approve Request Level 1.</a:t>
            </a:r>
          </a:p>
        </p:txBody>
      </p:sp>
      <p:pic>
        <p:nvPicPr>
          <p:cNvPr id="7" name="Picture 6">
            <a:extLst>
              <a:ext uri="{FF2B5EF4-FFF2-40B4-BE49-F238E27FC236}">
                <a16:creationId xmlns:a16="http://schemas.microsoft.com/office/drawing/2014/main" id="{6D59A0A3-01DC-4F72-89DF-3655C5969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0929" y="6326743"/>
            <a:ext cx="2685282" cy="349873"/>
          </a:xfrm>
          <a:prstGeom prst="rect">
            <a:avLst/>
          </a:prstGeom>
        </p:spPr>
      </p:pic>
    </p:spTree>
    <p:extLst>
      <p:ext uri="{BB962C8B-B14F-4D97-AF65-F5344CB8AC3E}">
        <p14:creationId xmlns:p14="http://schemas.microsoft.com/office/powerpoint/2010/main" val="177038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1569" y="192457"/>
            <a:ext cx="9620623" cy="1200329"/>
          </a:xfrm>
          <a:prstGeom prst="rect">
            <a:avLst/>
          </a:prstGeom>
        </p:spPr>
        <p:txBody>
          <a:bodyPr wrap="square">
            <a:spAutoFit/>
          </a:bodyPr>
          <a:lstStyle/>
          <a:p>
            <a:pPr algn="ctr"/>
            <a:r>
              <a:rPr lang="en-US" sz="3600" b="1" dirty="0">
                <a:solidFill>
                  <a:srgbClr val="002060"/>
                </a:solidFill>
                <a:latin typeface="Arial Narrow" panose="020B0606020202030204" pitchFamily="34" charset="0"/>
                <a:ea typeface="+mj-ea"/>
                <a:cs typeface="+mj-cs"/>
              </a:rPr>
              <a:t>Approving Leave Request using Computer-Supervisor Role</a:t>
            </a:r>
          </a:p>
        </p:txBody>
      </p:sp>
      <p:sp>
        <p:nvSpPr>
          <p:cNvPr id="7" name="TextBox 6">
            <a:extLst>
              <a:ext uri="{FF2B5EF4-FFF2-40B4-BE49-F238E27FC236}">
                <a16:creationId xmlns:a16="http://schemas.microsoft.com/office/drawing/2014/main" id="{4D00E5A1-89C6-46A4-815A-6BF7D4980FC6}"/>
              </a:ext>
            </a:extLst>
          </p:cNvPr>
          <p:cNvSpPr txBox="1"/>
          <p:nvPr/>
        </p:nvSpPr>
        <p:spPr>
          <a:xfrm>
            <a:off x="9302244" y="2130298"/>
            <a:ext cx="2647099" cy="995421"/>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Once approved, the status will change from Pending to Approved. </a:t>
            </a:r>
          </a:p>
        </p:txBody>
      </p:sp>
      <p:sp>
        <p:nvSpPr>
          <p:cNvPr id="10" name="TextBox 9">
            <a:extLst>
              <a:ext uri="{FF2B5EF4-FFF2-40B4-BE49-F238E27FC236}">
                <a16:creationId xmlns:a16="http://schemas.microsoft.com/office/drawing/2014/main" id="{93B0144B-8A46-4A0C-8BC5-625B8C5A3797}"/>
              </a:ext>
            </a:extLst>
          </p:cNvPr>
          <p:cNvSpPr txBox="1"/>
          <p:nvPr/>
        </p:nvSpPr>
        <p:spPr>
          <a:xfrm>
            <a:off x="9302245" y="3429000"/>
            <a:ext cx="2647099" cy="1255215"/>
          </a:xfrm>
          <a:prstGeom prst="rect">
            <a:avLst/>
          </a:prstGeom>
          <a:noFill/>
          <a:ln>
            <a:solidFill>
              <a:schemeClr val="accent2"/>
            </a:solidFill>
          </a:ln>
        </p:spPr>
        <p:txBody>
          <a:bodyPr wrap="square" rtlCol="0">
            <a:spAutoFit/>
          </a:bodyPr>
          <a:lstStyle/>
          <a:p>
            <a:pPr>
              <a:lnSpc>
                <a:spcPct val="107000"/>
              </a:lnSpc>
              <a:spcAft>
                <a:spcPts val="800"/>
              </a:spcAft>
            </a:pPr>
            <a:r>
              <a:rPr lang="en-US" dirty="0">
                <a:solidFill>
                  <a:srgbClr val="002060"/>
                </a:solidFill>
                <a:latin typeface="Arial Narrow" panose="020B0606020202030204" pitchFamily="34" charset="0"/>
                <a:ea typeface="Ebrima" panose="02000000000000000000" pitchFamily="2" charset="0"/>
                <a:cs typeface="Ebrima" panose="02000000000000000000" pitchFamily="2" charset="0"/>
              </a:rPr>
              <a:t>Employee will get an email notification letting them know that their leave is approved or denied. </a:t>
            </a:r>
          </a:p>
        </p:txBody>
      </p:sp>
      <p:pic>
        <p:nvPicPr>
          <p:cNvPr id="3" name="Picture 2">
            <a:extLst>
              <a:ext uri="{FF2B5EF4-FFF2-40B4-BE49-F238E27FC236}">
                <a16:creationId xmlns:a16="http://schemas.microsoft.com/office/drawing/2014/main" id="{59298971-A341-426C-BC40-30A70A576658}"/>
              </a:ext>
            </a:extLst>
          </p:cNvPr>
          <p:cNvPicPr>
            <a:picLocks noChangeAspect="1"/>
          </p:cNvPicPr>
          <p:nvPr/>
        </p:nvPicPr>
        <p:blipFill>
          <a:blip r:embed="rId3"/>
          <a:stretch>
            <a:fillRect/>
          </a:stretch>
        </p:blipFill>
        <p:spPr>
          <a:xfrm>
            <a:off x="242656" y="1540449"/>
            <a:ext cx="8905642" cy="4176770"/>
          </a:xfrm>
          <a:prstGeom prst="rect">
            <a:avLst/>
          </a:prstGeom>
        </p:spPr>
      </p:pic>
      <p:pic>
        <p:nvPicPr>
          <p:cNvPr id="9" name="Picture 8">
            <a:extLst>
              <a:ext uri="{FF2B5EF4-FFF2-40B4-BE49-F238E27FC236}">
                <a16:creationId xmlns:a16="http://schemas.microsoft.com/office/drawing/2014/main" id="{AF4BE202-8722-4B03-A826-26270E9417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0929" y="6326743"/>
            <a:ext cx="2685282" cy="349873"/>
          </a:xfrm>
          <a:prstGeom prst="rect">
            <a:avLst/>
          </a:prstGeom>
        </p:spPr>
      </p:pic>
    </p:spTree>
    <p:extLst>
      <p:ext uri="{BB962C8B-B14F-4D97-AF65-F5344CB8AC3E}">
        <p14:creationId xmlns:p14="http://schemas.microsoft.com/office/powerpoint/2010/main" val="319526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1573" y="445836"/>
            <a:ext cx="10666927" cy="1200329"/>
          </a:xfrm>
          <a:prstGeom prst="rect">
            <a:avLst/>
          </a:prstGeom>
        </p:spPr>
        <p:txBody>
          <a:bodyPr wrap="square">
            <a:spAutoFit/>
          </a:bodyPr>
          <a:lstStyle/>
          <a:p>
            <a:pPr algn="ctr"/>
            <a:r>
              <a:rPr lang="en-US" sz="3600" b="1" dirty="0">
                <a:solidFill>
                  <a:srgbClr val="002060"/>
                </a:solidFill>
                <a:latin typeface="Arial Narrow" panose="020B0606020202030204" pitchFamily="34" charset="0"/>
                <a:ea typeface="+mj-ea"/>
                <a:cs typeface="+mj-cs"/>
              </a:rPr>
              <a:t>Approving Missed Punches using Computer – </a:t>
            </a:r>
          </a:p>
          <a:p>
            <a:pPr algn="ctr"/>
            <a:r>
              <a:rPr lang="en-US" sz="3600" b="1" dirty="0">
                <a:solidFill>
                  <a:srgbClr val="002060"/>
                </a:solidFill>
                <a:latin typeface="Arial Narrow" panose="020B0606020202030204" pitchFamily="34" charset="0"/>
                <a:ea typeface="+mj-ea"/>
                <a:cs typeface="+mj-cs"/>
              </a:rPr>
              <a:t>Supervisor Role</a:t>
            </a:r>
          </a:p>
        </p:txBody>
      </p:sp>
      <p:pic>
        <p:nvPicPr>
          <p:cNvPr id="2" name="Picture 1">
            <a:extLst>
              <a:ext uri="{FF2B5EF4-FFF2-40B4-BE49-F238E27FC236}">
                <a16:creationId xmlns:a16="http://schemas.microsoft.com/office/drawing/2014/main" id="{D55CF44F-EA6C-43BC-BBA4-E44D06940F37}"/>
              </a:ext>
            </a:extLst>
          </p:cNvPr>
          <p:cNvPicPr>
            <a:picLocks noChangeAspect="1"/>
          </p:cNvPicPr>
          <p:nvPr/>
        </p:nvPicPr>
        <p:blipFill>
          <a:blip r:embed="rId3"/>
          <a:stretch>
            <a:fillRect/>
          </a:stretch>
        </p:blipFill>
        <p:spPr>
          <a:xfrm>
            <a:off x="191573" y="2022222"/>
            <a:ext cx="8939578" cy="3539343"/>
          </a:xfrm>
          <a:prstGeom prst="rect">
            <a:avLst/>
          </a:prstGeom>
        </p:spPr>
      </p:pic>
      <p:sp>
        <p:nvSpPr>
          <p:cNvPr id="7" name="TextBox 6">
            <a:extLst>
              <a:ext uri="{FF2B5EF4-FFF2-40B4-BE49-F238E27FC236}">
                <a16:creationId xmlns:a16="http://schemas.microsoft.com/office/drawing/2014/main" id="{6D013A40-76EC-4225-8CDD-6DF936EA6614}"/>
              </a:ext>
            </a:extLst>
          </p:cNvPr>
          <p:cNvSpPr txBox="1"/>
          <p:nvPr/>
        </p:nvSpPr>
        <p:spPr>
          <a:xfrm>
            <a:off x="9353328" y="1783329"/>
            <a:ext cx="2647099" cy="959622"/>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When supervisors log in, they will arrive at “My Dashboard”. </a:t>
            </a:r>
          </a:p>
        </p:txBody>
      </p:sp>
      <p:sp>
        <p:nvSpPr>
          <p:cNvPr id="9" name="TextBox 8">
            <a:extLst>
              <a:ext uri="{FF2B5EF4-FFF2-40B4-BE49-F238E27FC236}">
                <a16:creationId xmlns:a16="http://schemas.microsoft.com/office/drawing/2014/main" id="{29D32A65-DF9C-4ECA-B0B4-60CBFFA71A70}"/>
              </a:ext>
            </a:extLst>
          </p:cNvPr>
          <p:cNvSpPr txBox="1"/>
          <p:nvPr/>
        </p:nvSpPr>
        <p:spPr>
          <a:xfrm>
            <a:off x="9353328" y="3854191"/>
            <a:ext cx="2647099" cy="1552348"/>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Under MISSED PUNCHES, they will see all revised/missing punches that need review and approval.</a:t>
            </a:r>
          </a:p>
        </p:txBody>
      </p:sp>
      <p:sp>
        <p:nvSpPr>
          <p:cNvPr id="11" name="TextBox 10">
            <a:extLst>
              <a:ext uri="{FF2B5EF4-FFF2-40B4-BE49-F238E27FC236}">
                <a16:creationId xmlns:a16="http://schemas.microsoft.com/office/drawing/2014/main" id="{1BB0FFC0-5C84-4EC6-B110-F051C7243804}"/>
              </a:ext>
            </a:extLst>
          </p:cNvPr>
          <p:cNvSpPr txBox="1"/>
          <p:nvPr/>
        </p:nvSpPr>
        <p:spPr>
          <a:xfrm>
            <a:off x="9353328" y="2966942"/>
            <a:ext cx="2647099" cy="663258"/>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Click on Jump to Group Hours</a:t>
            </a:r>
          </a:p>
        </p:txBody>
      </p:sp>
      <p:pic>
        <p:nvPicPr>
          <p:cNvPr id="8" name="Picture 7">
            <a:extLst>
              <a:ext uri="{FF2B5EF4-FFF2-40B4-BE49-F238E27FC236}">
                <a16:creationId xmlns:a16="http://schemas.microsoft.com/office/drawing/2014/main" id="{D4A279EE-5D01-4A49-9285-D7970E0136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0929" y="6326743"/>
            <a:ext cx="2685282" cy="349873"/>
          </a:xfrm>
          <a:prstGeom prst="rect">
            <a:avLst/>
          </a:prstGeom>
        </p:spPr>
      </p:pic>
    </p:spTree>
    <p:extLst>
      <p:ext uri="{BB962C8B-B14F-4D97-AF65-F5344CB8AC3E}">
        <p14:creationId xmlns:p14="http://schemas.microsoft.com/office/powerpoint/2010/main" val="3247974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1573" y="251250"/>
            <a:ext cx="10712647" cy="1200329"/>
          </a:xfrm>
          <a:prstGeom prst="rect">
            <a:avLst/>
          </a:prstGeom>
        </p:spPr>
        <p:txBody>
          <a:bodyPr wrap="square">
            <a:spAutoFit/>
          </a:bodyPr>
          <a:lstStyle/>
          <a:p>
            <a:pPr algn="ctr"/>
            <a:r>
              <a:rPr lang="en-US" sz="3600" b="1" dirty="0">
                <a:solidFill>
                  <a:srgbClr val="002060"/>
                </a:solidFill>
                <a:latin typeface="Arial Narrow" panose="020B0606020202030204" pitchFamily="34" charset="0"/>
                <a:ea typeface="+mj-ea"/>
                <a:cs typeface="+mj-cs"/>
              </a:rPr>
              <a:t>Approving Miss punches using Computer – </a:t>
            </a:r>
          </a:p>
          <a:p>
            <a:pPr algn="ctr"/>
            <a:r>
              <a:rPr lang="en-US" sz="3600" b="1" dirty="0">
                <a:solidFill>
                  <a:srgbClr val="002060"/>
                </a:solidFill>
                <a:latin typeface="Arial Narrow" panose="020B0606020202030204" pitchFamily="34" charset="0"/>
                <a:ea typeface="+mj-ea"/>
                <a:cs typeface="+mj-cs"/>
              </a:rPr>
              <a:t>Supervisor Role</a:t>
            </a:r>
          </a:p>
        </p:txBody>
      </p:sp>
      <p:pic>
        <p:nvPicPr>
          <p:cNvPr id="2" name="Picture 1">
            <a:extLst>
              <a:ext uri="{FF2B5EF4-FFF2-40B4-BE49-F238E27FC236}">
                <a16:creationId xmlns:a16="http://schemas.microsoft.com/office/drawing/2014/main" id="{AAAB3C48-31F8-49FA-829E-61E6D2F378A1}"/>
              </a:ext>
            </a:extLst>
          </p:cNvPr>
          <p:cNvPicPr>
            <a:picLocks noChangeAspect="1"/>
          </p:cNvPicPr>
          <p:nvPr/>
        </p:nvPicPr>
        <p:blipFill>
          <a:blip r:embed="rId3"/>
          <a:stretch>
            <a:fillRect/>
          </a:stretch>
        </p:blipFill>
        <p:spPr>
          <a:xfrm>
            <a:off x="191573" y="1451579"/>
            <a:ext cx="9774502" cy="4281626"/>
          </a:xfrm>
          <a:prstGeom prst="rect">
            <a:avLst/>
          </a:prstGeom>
        </p:spPr>
      </p:pic>
      <p:sp>
        <p:nvSpPr>
          <p:cNvPr id="8" name="TextBox 7">
            <a:extLst>
              <a:ext uri="{FF2B5EF4-FFF2-40B4-BE49-F238E27FC236}">
                <a16:creationId xmlns:a16="http://schemas.microsoft.com/office/drawing/2014/main" id="{0CF537BE-4F36-4C3B-AAC6-F7A1E84668D5}"/>
              </a:ext>
            </a:extLst>
          </p:cNvPr>
          <p:cNvSpPr txBox="1"/>
          <p:nvPr/>
        </p:nvSpPr>
        <p:spPr>
          <a:xfrm>
            <a:off x="10294155" y="1800255"/>
            <a:ext cx="1706272" cy="959622"/>
          </a:xfrm>
          <a:prstGeom prst="rect">
            <a:avLst/>
          </a:prstGeom>
          <a:noFill/>
          <a:ln>
            <a:solidFill>
              <a:schemeClr val="accent2"/>
            </a:solidFill>
          </a:ln>
        </p:spPr>
        <p:txBody>
          <a:bodyPr wrap="square" rtlCol="0">
            <a:spAutoFit/>
          </a:bodyPr>
          <a:lstStyle/>
          <a:p>
            <a:pPr algn="ctr">
              <a:lnSpc>
                <a:spcPct val="107000"/>
              </a:lnSpc>
              <a:spcAft>
                <a:spcPts val="800"/>
              </a:spcAft>
              <a:buClr>
                <a:schemeClr val="accent1"/>
              </a:buClr>
            </a:pP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Click on the Exception Filter</a:t>
            </a:r>
          </a:p>
        </p:txBody>
      </p:sp>
      <p:pic>
        <p:nvPicPr>
          <p:cNvPr id="7" name="Picture 6">
            <a:extLst>
              <a:ext uri="{FF2B5EF4-FFF2-40B4-BE49-F238E27FC236}">
                <a16:creationId xmlns:a16="http://schemas.microsoft.com/office/drawing/2014/main" id="{F92D3D0F-FEF0-48D1-99CA-92AA9BC87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0929" y="6326743"/>
            <a:ext cx="2685282" cy="349873"/>
          </a:xfrm>
          <a:prstGeom prst="rect">
            <a:avLst/>
          </a:prstGeom>
        </p:spPr>
      </p:pic>
    </p:spTree>
    <p:extLst>
      <p:ext uri="{BB962C8B-B14F-4D97-AF65-F5344CB8AC3E}">
        <p14:creationId xmlns:p14="http://schemas.microsoft.com/office/powerpoint/2010/main" val="2275857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252" y="77578"/>
            <a:ext cx="9425615" cy="1200329"/>
          </a:xfrm>
          <a:prstGeom prst="rect">
            <a:avLst/>
          </a:prstGeom>
        </p:spPr>
        <p:txBody>
          <a:bodyPr wrap="square">
            <a:spAutoFit/>
          </a:bodyPr>
          <a:lstStyle/>
          <a:p>
            <a:pPr algn="ctr"/>
            <a:r>
              <a:rPr lang="en-US" sz="3600" b="1" dirty="0">
                <a:solidFill>
                  <a:srgbClr val="002060"/>
                </a:solidFill>
                <a:latin typeface="Arial Narrow" panose="020B0606020202030204" pitchFamily="34" charset="0"/>
                <a:ea typeface="+mj-ea"/>
                <a:cs typeface="+mj-cs"/>
              </a:rPr>
              <a:t>Approving Missed Punches using Computer – Supervisor Role</a:t>
            </a:r>
          </a:p>
        </p:txBody>
      </p:sp>
      <p:pic>
        <p:nvPicPr>
          <p:cNvPr id="2" name="Picture 1">
            <a:extLst>
              <a:ext uri="{FF2B5EF4-FFF2-40B4-BE49-F238E27FC236}">
                <a16:creationId xmlns:a16="http://schemas.microsoft.com/office/drawing/2014/main" id="{BAF703EC-DB06-4151-A0B9-64B97C161569}"/>
              </a:ext>
            </a:extLst>
          </p:cNvPr>
          <p:cNvPicPr>
            <a:picLocks noChangeAspect="1"/>
          </p:cNvPicPr>
          <p:nvPr/>
        </p:nvPicPr>
        <p:blipFill>
          <a:blip r:embed="rId3"/>
          <a:stretch>
            <a:fillRect/>
          </a:stretch>
        </p:blipFill>
        <p:spPr>
          <a:xfrm>
            <a:off x="3537010" y="1251367"/>
            <a:ext cx="6086383" cy="5529055"/>
          </a:xfrm>
          <a:prstGeom prst="rect">
            <a:avLst/>
          </a:prstGeom>
        </p:spPr>
      </p:pic>
      <p:sp>
        <p:nvSpPr>
          <p:cNvPr id="7" name="TextBox 6">
            <a:extLst>
              <a:ext uri="{FF2B5EF4-FFF2-40B4-BE49-F238E27FC236}">
                <a16:creationId xmlns:a16="http://schemas.microsoft.com/office/drawing/2014/main" id="{0502130E-E817-45AA-A817-5198D082E2B8}"/>
              </a:ext>
            </a:extLst>
          </p:cNvPr>
          <p:cNvSpPr txBox="1"/>
          <p:nvPr/>
        </p:nvSpPr>
        <p:spPr>
          <a:xfrm>
            <a:off x="410844" y="1910613"/>
            <a:ext cx="2399432" cy="663258"/>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There are many Exceptions</a:t>
            </a:r>
          </a:p>
        </p:txBody>
      </p:sp>
      <p:sp>
        <p:nvSpPr>
          <p:cNvPr id="9" name="TextBox 8">
            <a:extLst>
              <a:ext uri="{FF2B5EF4-FFF2-40B4-BE49-F238E27FC236}">
                <a16:creationId xmlns:a16="http://schemas.microsoft.com/office/drawing/2014/main" id="{7DC536E2-B9EE-407B-A459-65D504745049}"/>
              </a:ext>
            </a:extLst>
          </p:cNvPr>
          <p:cNvSpPr txBox="1"/>
          <p:nvPr/>
        </p:nvSpPr>
        <p:spPr>
          <a:xfrm>
            <a:off x="410845" y="2947386"/>
            <a:ext cx="2399432" cy="961425"/>
          </a:xfrm>
          <a:prstGeom prst="rect">
            <a:avLst/>
          </a:prstGeom>
          <a:noFill/>
          <a:ln>
            <a:solidFill>
              <a:schemeClr val="accent2"/>
            </a:solidFill>
          </a:ln>
        </p:spPr>
        <p:txBody>
          <a:bodyPr wrap="square" rtlCol="0">
            <a:spAutoFit/>
          </a:bodyPr>
          <a:lstStyle/>
          <a:p>
            <a:pPr>
              <a:lnSpc>
                <a:spcPct val="107000"/>
              </a:lnSpc>
              <a:spcAft>
                <a:spcPts val="800"/>
              </a:spcAft>
            </a:pP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For this example, we are isolating Missed Punches.</a:t>
            </a:r>
          </a:p>
        </p:txBody>
      </p:sp>
      <p:sp>
        <p:nvSpPr>
          <p:cNvPr id="11" name="TextBox 10">
            <a:extLst>
              <a:ext uri="{FF2B5EF4-FFF2-40B4-BE49-F238E27FC236}">
                <a16:creationId xmlns:a16="http://schemas.microsoft.com/office/drawing/2014/main" id="{C1A67049-A437-4C1E-A7C9-FEE4C87FDDA9}"/>
              </a:ext>
            </a:extLst>
          </p:cNvPr>
          <p:cNvSpPr txBox="1"/>
          <p:nvPr/>
        </p:nvSpPr>
        <p:spPr>
          <a:xfrm>
            <a:off x="410844" y="4282326"/>
            <a:ext cx="2399431" cy="366895"/>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Click Filter</a:t>
            </a:r>
          </a:p>
        </p:txBody>
      </p:sp>
      <p:pic>
        <p:nvPicPr>
          <p:cNvPr id="8" name="Picture 7">
            <a:extLst>
              <a:ext uri="{FF2B5EF4-FFF2-40B4-BE49-F238E27FC236}">
                <a16:creationId xmlns:a16="http://schemas.microsoft.com/office/drawing/2014/main" id="{5B6E2299-D4C3-48DE-B646-2CA211B071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8123" y="6409765"/>
            <a:ext cx="2048087" cy="266851"/>
          </a:xfrm>
          <a:prstGeom prst="rect">
            <a:avLst/>
          </a:prstGeom>
        </p:spPr>
      </p:pic>
    </p:spTree>
    <p:extLst>
      <p:ext uri="{BB962C8B-B14F-4D97-AF65-F5344CB8AC3E}">
        <p14:creationId xmlns:p14="http://schemas.microsoft.com/office/powerpoint/2010/main" val="2996173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449564"/>
            <a:ext cx="9938551" cy="1200329"/>
          </a:xfrm>
          <a:prstGeom prst="rect">
            <a:avLst/>
          </a:prstGeom>
        </p:spPr>
        <p:txBody>
          <a:bodyPr wrap="square">
            <a:spAutoFit/>
          </a:bodyPr>
          <a:lstStyle/>
          <a:p>
            <a:pPr algn="ctr"/>
            <a:r>
              <a:rPr lang="en-US" sz="3600" b="1" dirty="0">
                <a:solidFill>
                  <a:srgbClr val="002060"/>
                </a:solidFill>
                <a:latin typeface="Arial Narrow" panose="020B0606020202030204" pitchFamily="34" charset="0"/>
                <a:ea typeface="+mj-ea"/>
                <a:cs typeface="+mj-cs"/>
              </a:rPr>
              <a:t>Approving Missed punches using Computer -Supervisor Role</a:t>
            </a:r>
          </a:p>
        </p:txBody>
      </p:sp>
      <p:pic>
        <p:nvPicPr>
          <p:cNvPr id="3" name="Picture 2">
            <a:extLst>
              <a:ext uri="{FF2B5EF4-FFF2-40B4-BE49-F238E27FC236}">
                <a16:creationId xmlns:a16="http://schemas.microsoft.com/office/drawing/2014/main" id="{B1DCAB2A-1955-4B6A-89C0-EAC1D7783CD8}"/>
              </a:ext>
            </a:extLst>
          </p:cNvPr>
          <p:cNvPicPr>
            <a:picLocks noChangeAspect="1"/>
          </p:cNvPicPr>
          <p:nvPr/>
        </p:nvPicPr>
        <p:blipFill>
          <a:blip r:embed="rId3"/>
          <a:stretch>
            <a:fillRect/>
          </a:stretch>
        </p:blipFill>
        <p:spPr>
          <a:xfrm>
            <a:off x="152723" y="1781261"/>
            <a:ext cx="8458616" cy="4318195"/>
          </a:xfrm>
          <a:prstGeom prst="rect">
            <a:avLst/>
          </a:prstGeom>
        </p:spPr>
      </p:pic>
      <p:sp>
        <p:nvSpPr>
          <p:cNvPr id="7" name="TextBox 6">
            <a:extLst>
              <a:ext uri="{FF2B5EF4-FFF2-40B4-BE49-F238E27FC236}">
                <a16:creationId xmlns:a16="http://schemas.microsoft.com/office/drawing/2014/main" id="{F2C697F0-419B-4293-993F-8AB4AE23E5E9}"/>
              </a:ext>
            </a:extLst>
          </p:cNvPr>
          <p:cNvSpPr txBox="1"/>
          <p:nvPr/>
        </p:nvSpPr>
        <p:spPr>
          <a:xfrm>
            <a:off x="8963890" y="2679704"/>
            <a:ext cx="2465519" cy="959622"/>
          </a:xfrm>
          <a:prstGeom prst="rect">
            <a:avLst/>
          </a:prstGeom>
          <a:noFill/>
          <a:ln>
            <a:solidFill>
              <a:schemeClr val="accent2"/>
            </a:solidFill>
          </a:ln>
        </p:spPr>
        <p:txBody>
          <a:bodyPr wrap="square" rtlCol="0">
            <a:spAutoFit/>
          </a:bodyPr>
          <a:lstStyle/>
          <a:p>
            <a:pPr>
              <a:lnSpc>
                <a:spcPct val="107000"/>
              </a:lnSpc>
              <a:spcAft>
                <a:spcPts val="800"/>
              </a:spcAft>
              <a:buClr>
                <a:schemeClr val="accent1"/>
              </a:buClr>
            </a:pP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You may Click on Notes for more detail on this occurrence.</a:t>
            </a:r>
          </a:p>
        </p:txBody>
      </p:sp>
      <p:pic>
        <p:nvPicPr>
          <p:cNvPr id="8" name="Picture 7">
            <a:extLst>
              <a:ext uri="{FF2B5EF4-FFF2-40B4-BE49-F238E27FC236}">
                <a16:creationId xmlns:a16="http://schemas.microsoft.com/office/drawing/2014/main" id="{DD4F5B18-F5EA-48FA-957F-9D5B3DF4C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0929" y="6326743"/>
            <a:ext cx="2685282" cy="349873"/>
          </a:xfrm>
          <a:prstGeom prst="rect">
            <a:avLst/>
          </a:prstGeom>
        </p:spPr>
      </p:pic>
    </p:spTree>
    <p:extLst>
      <p:ext uri="{BB962C8B-B14F-4D97-AF65-F5344CB8AC3E}">
        <p14:creationId xmlns:p14="http://schemas.microsoft.com/office/powerpoint/2010/main" val="2676206529"/>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8464</TotalTime>
  <Words>2046</Words>
  <Application>Microsoft Office PowerPoint</Application>
  <PresentationFormat>Widescreen</PresentationFormat>
  <Paragraphs>209</Paragraphs>
  <Slides>30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Narrow</vt:lpstr>
      <vt:lpstr>Calibri</vt:lpstr>
      <vt:lpstr>Ebrima</vt:lpstr>
      <vt:lpstr>Gill Sans MT</vt:lpstr>
      <vt:lpstr>Symbol</vt:lpstr>
      <vt:lpstr>Wingdings</vt:lpstr>
      <vt:lpstr>Parcel</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Do’s and Don'ts </vt:lpstr>
      <vt:lpstr>PowerPoint Presentation</vt:lpstr>
      <vt:lpstr>PowerPoint Presentation</vt:lpstr>
    </vt:vector>
  </TitlesOfParts>
  <Company>South Texas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Gonzalez</dc:creator>
  <cp:lastModifiedBy>Sonya Moreno</cp:lastModifiedBy>
  <cp:revision>247</cp:revision>
  <cp:lastPrinted>2017-08-15T16:17:47Z</cp:lastPrinted>
  <dcterms:created xsi:type="dcterms:W3CDTF">2017-08-11T19:12:38Z</dcterms:created>
  <dcterms:modified xsi:type="dcterms:W3CDTF">2023-06-14T21:47:27Z</dcterms:modified>
</cp:coreProperties>
</file>