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68" r:id="rId2"/>
    <p:sldId id="306" r:id="rId3"/>
    <p:sldId id="314" r:id="rId4"/>
    <p:sldId id="315" r:id="rId5"/>
    <p:sldId id="316" r:id="rId6"/>
    <p:sldId id="318" r:id="rId7"/>
    <p:sldId id="329" r:id="rId8"/>
    <p:sldId id="394" r:id="rId9"/>
    <p:sldId id="332" r:id="rId10"/>
    <p:sldId id="331" r:id="rId11"/>
    <p:sldId id="334" r:id="rId12"/>
    <p:sldId id="337" r:id="rId13"/>
    <p:sldId id="401" r:id="rId14"/>
    <p:sldId id="338" r:id="rId15"/>
    <p:sldId id="344" r:id="rId16"/>
    <p:sldId id="377" r:id="rId17"/>
    <p:sldId id="378" r:id="rId18"/>
    <p:sldId id="379" r:id="rId19"/>
    <p:sldId id="380" r:id="rId20"/>
    <p:sldId id="382" r:id="rId21"/>
    <p:sldId id="340" r:id="rId22"/>
    <p:sldId id="341" r:id="rId23"/>
    <p:sldId id="342" r:id="rId24"/>
    <p:sldId id="402" r:id="rId25"/>
    <p:sldId id="345" r:id="rId26"/>
    <p:sldId id="346" r:id="rId27"/>
    <p:sldId id="353" r:id="rId28"/>
    <p:sldId id="354" r:id="rId29"/>
    <p:sldId id="350" r:id="rId30"/>
    <p:sldId id="351" r:id="rId31"/>
    <p:sldId id="352" r:id="rId32"/>
    <p:sldId id="355" r:id="rId33"/>
    <p:sldId id="363" r:id="rId34"/>
    <p:sldId id="364" r:id="rId35"/>
    <p:sldId id="365" r:id="rId36"/>
    <p:sldId id="367" r:id="rId37"/>
    <p:sldId id="368" r:id="rId38"/>
    <p:sldId id="369" r:id="rId39"/>
    <p:sldId id="370" r:id="rId40"/>
    <p:sldId id="371" r:id="rId41"/>
    <p:sldId id="347" r:id="rId42"/>
    <p:sldId id="348" r:id="rId43"/>
    <p:sldId id="404" r:id="rId44"/>
    <p:sldId id="395" r:id="rId45"/>
    <p:sldId id="396" r:id="rId46"/>
    <p:sldId id="397" r:id="rId47"/>
    <p:sldId id="357" r:id="rId48"/>
    <p:sldId id="358" r:id="rId49"/>
    <p:sldId id="359" r:id="rId50"/>
    <p:sldId id="360" r:id="rId51"/>
    <p:sldId id="361" r:id="rId52"/>
    <p:sldId id="362" r:id="rId53"/>
    <p:sldId id="383" r:id="rId54"/>
    <p:sldId id="384" r:id="rId55"/>
    <p:sldId id="414" r:id="rId56"/>
    <p:sldId id="413" r:id="rId57"/>
    <p:sldId id="385" r:id="rId58"/>
    <p:sldId id="386" r:id="rId59"/>
    <p:sldId id="388" r:id="rId60"/>
    <p:sldId id="411" r:id="rId61"/>
    <p:sldId id="403" r:id="rId62"/>
    <p:sldId id="390" r:id="rId63"/>
    <p:sldId id="392" r:id="rId64"/>
    <p:sldId id="393" r:id="rId65"/>
    <p:sldId id="374" r:id="rId66"/>
    <p:sldId id="416" r:id="rId67"/>
    <p:sldId id="415" r:id="rId68"/>
  </p:sldIdLst>
  <p:sldSz cx="12192000" cy="6858000"/>
  <p:notesSz cx="6973888" cy="92360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437" autoAdjust="0"/>
    <p:restoredTop sz="81567" autoAdjust="0"/>
  </p:normalViewPr>
  <p:slideViewPr>
    <p:cSldViewPr snapToGrid="0">
      <p:cViewPr varScale="1">
        <p:scale>
          <a:sx n="70" d="100"/>
          <a:sy n="70" d="100"/>
        </p:scale>
        <p:origin x="1099" y="4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22018" cy="463407"/>
          </a:xfrm>
          <a:prstGeom prst="rect">
            <a:avLst/>
          </a:prstGeom>
        </p:spPr>
        <p:txBody>
          <a:bodyPr vert="horz" lIns="92602" tIns="46302" rIns="92602" bIns="46302" rtlCol="0"/>
          <a:lstStyle>
            <a:lvl1pPr algn="l">
              <a:defRPr sz="1200"/>
            </a:lvl1pPr>
          </a:lstStyle>
          <a:p>
            <a:endParaRPr lang="en-US"/>
          </a:p>
        </p:txBody>
      </p:sp>
      <p:sp>
        <p:nvSpPr>
          <p:cNvPr id="3" name="Date Placeholder 2"/>
          <p:cNvSpPr>
            <a:spLocks noGrp="1"/>
          </p:cNvSpPr>
          <p:nvPr>
            <p:ph type="dt" idx="1"/>
          </p:nvPr>
        </p:nvSpPr>
        <p:spPr>
          <a:xfrm>
            <a:off x="3950257" y="1"/>
            <a:ext cx="3022018" cy="463407"/>
          </a:xfrm>
          <a:prstGeom prst="rect">
            <a:avLst/>
          </a:prstGeom>
        </p:spPr>
        <p:txBody>
          <a:bodyPr vert="horz" lIns="92602" tIns="46302" rIns="92602" bIns="46302" rtlCol="0"/>
          <a:lstStyle>
            <a:lvl1pPr algn="r">
              <a:defRPr sz="1200"/>
            </a:lvl1pPr>
          </a:lstStyle>
          <a:p>
            <a:fld id="{89611D6C-450B-4CCE-8479-EF4A89623500}" type="datetimeFigureOut">
              <a:rPr lang="en-US" smtClean="0"/>
              <a:t>6/14/2023</a:t>
            </a:fld>
            <a:endParaRPr lang="en-US"/>
          </a:p>
        </p:txBody>
      </p:sp>
      <p:sp>
        <p:nvSpPr>
          <p:cNvPr id="4" name="Slide Image Placeholder 3"/>
          <p:cNvSpPr>
            <a:spLocks noGrp="1" noRot="1" noChangeAspect="1"/>
          </p:cNvSpPr>
          <p:nvPr>
            <p:ph type="sldImg" idx="2"/>
          </p:nvPr>
        </p:nvSpPr>
        <p:spPr>
          <a:xfrm>
            <a:off x="715963" y="1154113"/>
            <a:ext cx="5541962" cy="3117850"/>
          </a:xfrm>
          <a:prstGeom prst="rect">
            <a:avLst/>
          </a:prstGeom>
          <a:noFill/>
          <a:ln w="12700">
            <a:solidFill>
              <a:prstClr val="black"/>
            </a:solidFill>
          </a:ln>
        </p:spPr>
        <p:txBody>
          <a:bodyPr vert="horz" lIns="92602" tIns="46302" rIns="92602" bIns="46302" rtlCol="0" anchor="ctr"/>
          <a:lstStyle/>
          <a:p>
            <a:endParaRPr lang="en-US"/>
          </a:p>
        </p:txBody>
      </p:sp>
      <p:sp>
        <p:nvSpPr>
          <p:cNvPr id="5" name="Notes Placeholder 4"/>
          <p:cNvSpPr>
            <a:spLocks noGrp="1"/>
          </p:cNvSpPr>
          <p:nvPr>
            <p:ph type="body" sz="quarter" idx="3"/>
          </p:nvPr>
        </p:nvSpPr>
        <p:spPr>
          <a:xfrm>
            <a:off x="697389" y="4444861"/>
            <a:ext cx="5579110" cy="3636706"/>
          </a:xfrm>
          <a:prstGeom prst="rect">
            <a:avLst/>
          </a:prstGeom>
        </p:spPr>
        <p:txBody>
          <a:bodyPr vert="horz" lIns="92602" tIns="46302" rIns="92602" bIns="46302"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772669"/>
            <a:ext cx="3022018" cy="463406"/>
          </a:xfrm>
          <a:prstGeom prst="rect">
            <a:avLst/>
          </a:prstGeom>
        </p:spPr>
        <p:txBody>
          <a:bodyPr vert="horz" lIns="92602" tIns="46302" rIns="92602" bIns="46302" rtlCol="0" anchor="b"/>
          <a:lstStyle>
            <a:lvl1pPr algn="l">
              <a:defRPr sz="1200"/>
            </a:lvl1pPr>
          </a:lstStyle>
          <a:p>
            <a:endParaRPr lang="en-US"/>
          </a:p>
        </p:txBody>
      </p:sp>
      <p:sp>
        <p:nvSpPr>
          <p:cNvPr id="7" name="Slide Number Placeholder 6"/>
          <p:cNvSpPr>
            <a:spLocks noGrp="1"/>
          </p:cNvSpPr>
          <p:nvPr>
            <p:ph type="sldNum" sz="quarter" idx="5"/>
          </p:nvPr>
        </p:nvSpPr>
        <p:spPr>
          <a:xfrm>
            <a:off x="3950257" y="8772669"/>
            <a:ext cx="3022018" cy="463406"/>
          </a:xfrm>
          <a:prstGeom prst="rect">
            <a:avLst/>
          </a:prstGeom>
        </p:spPr>
        <p:txBody>
          <a:bodyPr vert="horz" lIns="92602" tIns="46302" rIns="92602" bIns="46302" rtlCol="0" anchor="b"/>
          <a:lstStyle>
            <a:lvl1pPr algn="r">
              <a:defRPr sz="1200"/>
            </a:lvl1pPr>
          </a:lstStyle>
          <a:p>
            <a:fld id="{34646A24-DCAC-4B55-BF0F-D979CB356F9F}" type="slidenum">
              <a:rPr lang="en-US" smtClean="0"/>
              <a:t>‹#›</a:t>
            </a:fld>
            <a:endParaRPr lang="en-US"/>
          </a:p>
        </p:txBody>
      </p:sp>
    </p:spTree>
    <p:extLst>
      <p:ext uri="{BB962C8B-B14F-4D97-AF65-F5344CB8AC3E}">
        <p14:creationId xmlns:p14="http://schemas.microsoft.com/office/powerpoint/2010/main" val="269934340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4646A24-DCAC-4B55-BF0F-D979CB356F9F}" type="slidenum">
              <a:rPr lang="en-US" smtClean="0"/>
              <a:t>1</a:t>
            </a:fld>
            <a:endParaRPr lang="en-US"/>
          </a:p>
        </p:txBody>
      </p:sp>
    </p:spTree>
    <p:extLst>
      <p:ext uri="{BB962C8B-B14F-4D97-AF65-F5344CB8AC3E}">
        <p14:creationId xmlns:p14="http://schemas.microsoft.com/office/powerpoint/2010/main" val="295098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10</a:t>
            </a:fld>
            <a:endParaRPr lang="en-US"/>
          </a:p>
        </p:txBody>
      </p:sp>
    </p:spTree>
    <p:extLst>
      <p:ext uri="{BB962C8B-B14F-4D97-AF65-F5344CB8AC3E}">
        <p14:creationId xmlns:p14="http://schemas.microsoft.com/office/powerpoint/2010/main" val="25364660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11</a:t>
            </a:fld>
            <a:endParaRPr lang="en-US"/>
          </a:p>
        </p:txBody>
      </p:sp>
    </p:spTree>
    <p:extLst>
      <p:ext uri="{BB962C8B-B14F-4D97-AF65-F5344CB8AC3E}">
        <p14:creationId xmlns:p14="http://schemas.microsoft.com/office/powerpoint/2010/main" val="36937605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12</a:t>
            </a:fld>
            <a:endParaRPr lang="en-US"/>
          </a:p>
        </p:txBody>
      </p:sp>
    </p:spTree>
    <p:extLst>
      <p:ext uri="{BB962C8B-B14F-4D97-AF65-F5344CB8AC3E}">
        <p14:creationId xmlns:p14="http://schemas.microsoft.com/office/powerpoint/2010/main" val="3822944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13</a:t>
            </a:fld>
            <a:endParaRPr lang="en-US"/>
          </a:p>
        </p:txBody>
      </p:sp>
    </p:spTree>
    <p:extLst>
      <p:ext uri="{BB962C8B-B14F-4D97-AF65-F5344CB8AC3E}">
        <p14:creationId xmlns:p14="http://schemas.microsoft.com/office/powerpoint/2010/main" val="163368040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latin typeface="Gill Sans MT" panose="020B0502020104020203" pitchFamily="34" charset="0"/>
              </a:rPr>
              <a:t>Timeclock</a:t>
            </a:r>
            <a:r>
              <a:rPr lang="en-US" dirty="0">
                <a:latin typeface="Gill Sans MT" panose="020B0502020104020203" pitchFamily="34" charset="0"/>
              </a:rPr>
              <a:t> plus has the ability for supervisors to send messages to their employees.  If you receive a message upon logging into the system, read message, click Mark Read, and continue.</a:t>
            </a:r>
          </a:p>
        </p:txBody>
      </p:sp>
      <p:sp>
        <p:nvSpPr>
          <p:cNvPr id="4" name="Slide Number Placeholder 3"/>
          <p:cNvSpPr>
            <a:spLocks noGrp="1"/>
          </p:cNvSpPr>
          <p:nvPr>
            <p:ph type="sldNum" sz="quarter" idx="10"/>
          </p:nvPr>
        </p:nvSpPr>
        <p:spPr/>
        <p:txBody>
          <a:bodyPr/>
          <a:lstStyle/>
          <a:p>
            <a:fld id="{34646A24-DCAC-4B55-BF0F-D979CB356F9F}" type="slidenum">
              <a:rPr lang="en-US" smtClean="0"/>
              <a:t>14</a:t>
            </a:fld>
            <a:endParaRPr lang="en-US"/>
          </a:p>
        </p:txBody>
      </p:sp>
    </p:spTree>
    <p:extLst>
      <p:ext uri="{BB962C8B-B14F-4D97-AF65-F5344CB8AC3E}">
        <p14:creationId xmlns:p14="http://schemas.microsoft.com/office/powerpoint/2010/main" val="92478778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15</a:t>
            </a:fld>
            <a:endParaRPr lang="en-US"/>
          </a:p>
        </p:txBody>
      </p:sp>
    </p:spTree>
    <p:extLst>
      <p:ext uri="{BB962C8B-B14F-4D97-AF65-F5344CB8AC3E}">
        <p14:creationId xmlns:p14="http://schemas.microsoft.com/office/powerpoint/2010/main" val="355263599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16</a:t>
            </a:fld>
            <a:endParaRPr lang="en-US"/>
          </a:p>
        </p:txBody>
      </p:sp>
    </p:spTree>
    <p:extLst>
      <p:ext uri="{BB962C8B-B14F-4D97-AF65-F5344CB8AC3E}">
        <p14:creationId xmlns:p14="http://schemas.microsoft.com/office/powerpoint/2010/main" val="306967426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17</a:t>
            </a:fld>
            <a:endParaRPr lang="en-US"/>
          </a:p>
        </p:txBody>
      </p:sp>
    </p:spTree>
    <p:extLst>
      <p:ext uri="{BB962C8B-B14F-4D97-AF65-F5344CB8AC3E}">
        <p14:creationId xmlns:p14="http://schemas.microsoft.com/office/powerpoint/2010/main" val="20561463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18</a:t>
            </a:fld>
            <a:endParaRPr lang="en-US"/>
          </a:p>
        </p:txBody>
      </p:sp>
    </p:spTree>
    <p:extLst>
      <p:ext uri="{BB962C8B-B14F-4D97-AF65-F5344CB8AC3E}">
        <p14:creationId xmlns:p14="http://schemas.microsoft.com/office/powerpoint/2010/main" val="165470299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19</a:t>
            </a:fld>
            <a:endParaRPr lang="en-US"/>
          </a:p>
        </p:txBody>
      </p:sp>
    </p:spTree>
    <p:extLst>
      <p:ext uri="{BB962C8B-B14F-4D97-AF65-F5344CB8AC3E}">
        <p14:creationId xmlns:p14="http://schemas.microsoft.com/office/powerpoint/2010/main" val="260505013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a:t>
            </a:fld>
            <a:endParaRPr lang="en-US"/>
          </a:p>
        </p:txBody>
      </p:sp>
    </p:spTree>
    <p:extLst>
      <p:ext uri="{BB962C8B-B14F-4D97-AF65-F5344CB8AC3E}">
        <p14:creationId xmlns:p14="http://schemas.microsoft.com/office/powerpoint/2010/main" val="15134491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20</a:t>
            </a:fld>
            <a:endParaRPr lang="en-US"/>
          </a:p>
        </p:txBody>
      </p:sp>
    </p:spTree>
    <p:extLst>
      <p:ext uri="{BB962C8B-B14F-4D97-AF65-F5344CB8AC3E}">
        <p14:creationId xmlns:p14="http://schemas.microsoft.com/office/powerpoint/2010/main" val="204876108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21</a:t>
            </a:fld>
            <a:endParaRPr lang="en-US"/>
          </a:p>
        </p:txBody>
      </p:sp>
    </p:spTree>
    <p:extLst>
      <p:ext uri="{BB962C8B-B14F-4D97-AF65-F5344CB8AC3E}">
        <p14:creationId xmlns:p14="http://schemas.microsoft.com/office/powerpoint/2010/main" val="68796885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22</a:t>
            </a:fld>
            <a:endParaRPr lang="en-US"/>
          </a:p>
        </p:txBody>
      </p:sp>
    </p:spTree>
    <p:extLst>
      <p:ext uri="{BB962C8B-B14F-4D97-AF65-F5344CB8AC3E}">
        <p14:creationId xmlns:p14="http://schemas.microsoft.com/office/powerpoint/2010/main" val="5136015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23</a:t>
            </a:fld>
            <a:endParaRPr lang="en-US"/>
          </a:p>
        </p:txBody>
      </p:sp>
    </p:spTree>
    <p:extLst>
      <p:ext uri="{BB962C8B-B14F-4D97-AF65-F5344CB8AC3E}">
        <p14:creationId xmlns:p14="http://schemas.microsoft.com/office/powerpoint/2010/main" val="16211608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24</a:t>
            </a:fld>
            <a:endParaRPr lang="en-US"/>
          </a:p>
        </p:txBody>
      </p:sp>
    </p:spTree>
    <p:extLst>
      <p:ext uri="{BB962C8B-B14F-4D97-AF65-F5344CB8AC3E}">
        <p14:creationId xmlns:p14="http://schemas.microsoft.com/office/powerpoint/2010/main" val="166702056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25</a:t>
            </a:fld>
            <a:endParaRPr lang="en-US"/>
          </a:p>
        </p:txBody>
      </p:sp>
    </p:spTree>
    <p:extLst>
      <p:ext uri="{BB962C8B-B14F-4D97-AF65-F5344CB8AC3E}">
        <p14:creationId xmlns:p14="http://schemas.microsoft.com/office/powerpoint/2010/main" val="401256990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26</a:t>
            </a:fld>
            <a:endParaRPr lang="en-US"/>
          </a:p>
        </p:txBody>
      </p:sp>
    </p:spTree>
    <p:extLst>
      <p:ext uri="{BB962C8B-B14F-4D97-AF65-F5344CB8AC3E}">
        <p14:creationId xmlns:p14="http://schemas.microsoft.com/office/powerpoint/2010/main" val="367260531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27</a:t>
            </a:fld>
            <a:endParaRPr lang="en-US"/>
          </a:p>
        </p:txBody>
      </p:sp>
    </p:spTree>
    <p:extLst>
      <p:ext uri="{BB962C8B-B14F-4D97-AF65-F5344CB8AC3E}">
        <p14:creationId xmlns:p14="http://schemas.microsoft.com/office/powerpoint/2010/main" val="143281794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28</a:t>
            </a:fld>
            <a:endParaRPr lang="en-US"/>
          </a:p>
        </p:txBody>
      </p:sp>
    </p:spTree>
    <p:extLst>
      <p:ext uri="{BB962C8B-B14F-4D97-AF65-F5344CB8AC3E}">
        <p14:creationId xmlns:p14="http://schemas.microsoft.com/office/powerpoint/2010/main" val="41519049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29</a:t>
            </a:fld>
            <a:endParaRPr lang="en-US"/>
          </a:p>
        </p:txBody>
      </p:sp>
    </p:spTree>
    <p:extLst>
      <p:ext uri="{BB962C8B-B14F-4D97-AF65-F5344CB8AC3E}">
        <p14:creationId xmlns:p14="http://schemas.microsoft.com/office/powerpoint/2010/main" val="14283845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a:t>
            </a:fld>
            <a:endParaRPr lang="en-US"/>
          </a:p>
        </p:txBody>
      </p:sp>
    </p:spTree>
    <p:extLst>
      <p:ext uri="{BB962C8B-B14F-4D97-AF65-F5344CB8AC3E}">
        <p14:creationId xmlns:p14="http://schemas.microsoft.com/office/powerpoint/2010/main" val="285385327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30</a:t>
            </a:fld>
            <a:endParaRPr lang="en-US"/>
          </a:p>
        </p:txBody>
      </p:sp>
    </p:spTree>
    <p:extLst>
      <p:ext uri="{BB962C8B-B14F-4D97-AF65-F5344CB8AC3E}">
        <p14:creationId xmlns:p14="http://schemas.microsoft.com/office/powerpoint/2010/main" val="28487770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31</a:t>
            </a:fld>
            <a:endParaRPr lang="en-US"/>
          </a:p>
        </p:txBody>
      </p:sp>
    </p:spTree>
    <p:extLst>
      <p:ext uri="{BB962C8B-B14F-4D97-AF65-F5344CB8AC3E}">
        <p14:creationId xmlns:p14="http://schemas.microsoft.com/office/powerpoint/2010/main" val="5646292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32</a:t>
            </a:fld>
            <a:endParaRPr lang="en-US"/>
          </a:p>
        </p:txBody>
      </p:sp>
    </p:spTree>
    <p:extLst>
      <p:ext uri="{BB962C8B-B14F-4D97-AF65-F5344CB8AC3E}">
        <p14:creationId xmlns:p14="http://schemas.microsoft.com/office/powerpoint/2010/main" val="8757587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33</a:t>
            </a:fld>
            <a:endParaRPr lang="en-US"/>
          </a:p>
        </p:txBody>
      </p:sp>
    </p:spTree>
    <p:extLst>
      <p:ext uri="{BB962C8B-B14F-4D97-AF65-F5344CB8AC3E}">
        <p14:creationId xmlns:p14="http://schemas.microsoft.com/office/powerpoint/2010/main" val="235256483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34</a:t>
            </a:fld>
            <a:endParaRPr lang="en-US"/>
          </a:p>
        </p:txBody>
      </p:sp>
    </p:spTree>
    <p:extLst>
      <p:ext uri="{BB962C8B-B14F-4D97-AF65-F5344CB8AC3E}">
        <p14:creationId xmlns:p14="http://schemas.microsoft.com/office/powerpoint/2010/main" val="211897257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Different ways to maneuver around this screen, for this example, we will use the Exception Filter to isolate</a:t>
            </a:r>
          </a:p>
        </p:txBody>
      </p:sp>
      <p:sp>
        <p:nvSpPr>
          <p:cNvPr id="4" name="Slide Number Placeholder 3"/>
          <p:cNvSpPr>
            <a:spLocks noGrp="1"/>
          </p:cNvSpPr>
          <p:nvPr>
            <p:ph type="sldNum" sz="quarter" idx="10"/>
          </p:nvPr>
        </p:nvSpPr>
        <p:spPr/>
        <p:txBody>
          <a:bodyPr/>
          <a:lstStyle/>
          <a:p>
            <a:fld id="{34646A24-DCAC-4B55-BF0F-D979CB356F9F}" type="slidenum">
              <a:rPr lang="en-US" smtClean="0"/>
              <a:t>35</a:t>
            </a:fld>
            <a:endParaRPr lang="en-US"/>
          </a:p>
        </p:txBody>
      </p:sp>
    </p:spTree>
    <p:extLst>
      <p:ext uri="{BB962C8B-B14F-4D97-AF65-F5344CB8AC3E}">
        <p14:creationId xmlns:p14="http://schemas.microsoft.com/office/powerpoint/2010/main" val="34620455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36</a:t>
            </a:fld>
            <a:endParaRPr lang="en-US"/>
          </a:p>
        </p:txBody>
      </p:sp>
    </p:spTree>
    <p:extLst>
      <p:ext uri="{BB962C8B-B14F-4D97-AF65-F5344CB8AC3E}">
        <p14:creationId xmlns:p14="http://schemas.microsoft.com/office/powerpoint/2010/main" val="217783505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37</a:t>
            </a:fld>
            <a:endParaRPr lang="en-US"/>
          </a:p>
        </p:txBody>
      </p:sp>
    </p:spTree>
    <p:extLst>
      <p:ext uri="{BB962C8B-B14F-4D97-AF65-F5344CB8AC3E}">
        <p14:creationId xmlns:p14="http://schemas.microsoft.com/office/powerpoint/2010/main" val="17973676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38</a:t>
            </a:fld>
            <a:endParaRPr lang="en-US"/>
          </a:p>
        </p:txBody>
      </p:sp>
    </p:spTree>
    <p:extLst>
      <p:ext uri="{BB962C8B-B14F-4D97-AF65-F5344CB8AC3E}">
        <p14:creationId xmlns:p14="http://schemas.microsoft.com/office/powerpoint/2010/main" val="3845426136"/>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39</a:t>
            </a:fld>
            <a:endParaRPr lang="en-US"/>
          </a:p>
        </p:txBody>
      </p:sp>
    </p:spTree>
    <p:extLst>
      <p:ext uri="{BB962C8B-B14F-4D97-AF65-F5344CB8AC3E}">
        <p14:creationId xmlns:p14="http://schemas.microsoft.com/office/powerpoint/2010/main" val="18230951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a:t>
            </a:fld>
            <a:endParaRPr lang="en-US"/>
          </a:p>
        </p:txBody>
      </p:sp>
    </p:spTree>
    <p:extLst>
      <p:ext uri="{BB962C8B-B14F-4D97-AF65-F5344CB8AC3E}">
        <p14:creationId xmlns:p14="http://schemas.microsoft.com/office/powerpoint/2010/main" val="246783047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40</a:t>
            </a:fld>
            <a:endParaRPr lang="en-US"/>
          </a:p>
        </p:txBody>
      </p:sp>
    </p:spTree>
    <p:extLst>
      <p:ext uri="{BB962C8B-B14F-4D97-AF65-F5344CB8AC3E}">
        <p14:creationId xmlns:p14="http://schemas.microsoft.com/office/powerpoint/2010/main" val="112826682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41</a:t>
            </a:fld>
            <a:endParaRPr lang="en-US"/>
          </a:p>
        </p:txBody>
      </p:sp>
    </p:spTree>
    <p:extLst>
      <p:ext uri="{BB962C8B-B14F-4D97-AF65-F5344CB8AC3E}">
        <p14:creationId xmlns:p14="http://schemas.microsoft.com/office/powerpoint/2010/main" val="198705668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42</a:t>
            </a:fld>
            <a:endParaRPr lang="en-US"/>
          </a:p>
        </p:txBody>
      </p:sp>
    </p:spTree>
    <p:extLst>
      <p:ext uri="{BB962C8B-B14F-4D97-AF65-F5344CB8AC3E}">
        <p14:creationId xmlns:p14="http://schemas.microsoft.com/office/powerpoint/2010/main" val="170502581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43</a:t>
            </a:fld>
            <a:endParaRPr lang="en-US"/>
          </a:p>
        </p:txBody>
      </p:sp>
    </p:spTree>
    <p:extLst>
      <p:ext uri="{BB962C8B-B14F-4D97-AF65-F5344CB8AC3E}">
        <p14:creationId xmlns:p14="http://schemas.microsoft.com/office/powerpoint/2010/main" val="226858182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44</a:t>
            </a:fld>
            <a:endParaRPr lang="en-US"/>
          </a:p>
        </p:txBody>
      </p:sp>
    </p:spTree>
    <p:extLst>
      <p:ext uri="{BB962C8B-B14F-4D97-AF65-F5344CB8AC3E}">
        <p14:creationId xmlns:p14="http://schemas.microsoft.com/office/powerpoint/2010/main" val="154309573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45</a:t>
            </a:fld>
            <a:endParaRPr lang="en-US"/>
          </a:p>
        </p:txBody>
      </p:sp>
    </p:spTree>
    <p:extLst>
      <p:ext uri="{BB962C8B-B14F-4D97-AF65-F5344CB8AC3E}">
        <p14:creationId xmlns:p14="http://schemas.microsoft.com/office/powerpoint/2010/main" val="4158512642"/>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46</a:t>
            </a:fld>
            <a:endParaRPr lang="en-US"/>
          </a:p>
        </p:txBody>
      </p:sp>
    </p:spTree>
    <p:extLst>
      <p:ext uri="{BB962C8B-B14F-4D97-AF65-F5344CB8AC3E}">
        <p14:creationId xmlns:p14="http://schemas.microsoft.com/office/powerpoint/2010/main" val="254930233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47</a:t>
            </a:fld>
            <a:endParaRPr lang="en-US"/>
          </a:p>
        </p:txBody>
      </p:sp>
    </p:spTree>
    <p:extLst>
      <p:ext uri="{BB962C8B-B14F-4D97-AF65-F5344CB8AC3E}">
        <p14:creationId xmlns:p14="http://schemas.microsoft.com/office/powerpoint/2010/main" val="1938861231"/>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48</a:t>
            </a:fld>
            <a:endParaRPr lang="en-US"/>
          </a:p>
        </p:txBody>
      </p:sp>
    </p:spTree>
    <p:extLst>
      <p:ext uri="{BB962C8B-B14F-4D97-AF65-F5344CB8AC3E}">
        <p14:creationId xmlns:p14="http://schemas.microsoft.com/office/powerpoint/2010/main" val="210702902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49</a:t>
            </a:fld>
            <a:endParaRPr lang="en-US"/>
          </a:p>
        </p:txBody>
      </p:sp>
    </p:spTree>
    <p:extLst>
      <p:ext uri="{BB962C8B-B14F-4D97-AF65-F5344CB8AC3E}">
        <p14:creationId xmlns:p14="http://schemas.microsoft.com/office/powerpoint/2010/main" val="36065633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a:t>
            </a:fld>
            <a:endParaRPr lang="en-US"/>
          </a:p>
        </p:txBody>
      </p:sp>
    </p:spTree>
    <p:extLst>
      <p:ext uri="{BB962C8B-B14F-4D97-AF65-F5344CB8AC3E}">
        <p14:creationId xmlns:p14="http://schemas.microsoft.com/office/powerpoint/2010/main" val="4081149782"/>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50</a:t>
            </a:fld>
            <a:endParaRPr lang="en-US"/>
          </a:p>
        </p:txBody>
      </p:sp>
    </p:spTree>
    <p:extLst>
      <p:ext uri="{BB962C8B-B14F-4D97-AF65-F5344CB8AC3E}">
        <p14:creationId xmlns:p14="http://schemas.microsoft.com/office/powerpoint/2010/main" val="405604574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51</a:t>
            </a:fld>
            <a:endParaRPr lang="en-US"/>
          </a:p>
        </p:txBody>
      </p:sp>
    </p:spTree>
    <p:extLst>
      <p:ext uri="{BB962C8B-B14F-4D97-AF65-F5344CB8AC3E}">
        <p14:creationId xmlns:p14="http://schemas.microsoft.com/office/powerpoint/2010/main" val="40662422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52</a:t>
            </a:fld>
            <a:endParaRPr lang="en-US"/>
          </a:p>
        </p:txBody>
      </p:sp>
    </p:spTree>
    <p:extLst>
      <p:ext uri="{BB962C8B-B14F-4D97-AF65-F5344CB8AC3E}">
        <p14:creationId xmlns:p14="http://schemas.microsoft.com/office/powerpoint/2010/main" val="1236395558"/>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53</a:t>
            </a:fld>
            <a:endParaRPr lang="en-US"/>
          </a:p>
        </p:txBody>
      </p:sp>
    </p:spTree>
    <p:extLst>
      <p:ext uri="{BB962C8B-B14F-4D97-AF65-F5344CB8AC3E}">
        <p14:creationId xmlns:p14="http://schemas.microsoft.com/office/powerpoint/2010/main" val="226546283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54</a:t>
            </a:fld>
            <a:endParaRPr lang="en-US"/>
          </a:p>
        </p:txBody>
      </p:sp>
    </p:spTree>
    <p:extLst>
      <p:ext uri="{BB962C8B-B14F-4D97-AF65-F5344CB8AC3E}">
        <p14:creationId xmlns:p14="http://schemas.microsoft.com/office/powerpoint/2010/main" val="2688690722"/>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55</a:t>
            </a:fld>
            <a:endParaRPr lang="en-US"/>
          </a:p>
        </p:txBody>
      </p:sp>
    </p:spTree>
    <p:extLst>
      <p:ext uri="{BB962C8B-B14F-4D97-AF65-F5344CB8AC3E}">
        <p14:creationId xmlns:p14="http://schemas.microsoft.com/office/powerpoint/2010/main" val="332922603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56</a:t>
            </a:fld>
            <a:endParaRPr lang="en-US"/>
          </a:p>
        </p:txBody>
      </p:sp>
    </p:spTree>
    <p:extLst>
      <p:ext uri="{BB962C8B-B14F-4D97-AF65-F5344CB8AC3E}">
        <p14:creationId xmlns:p14="http://schemas.microsoft.com/office/powerpoint/2010/main" val="31351423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57</a:t>
            </a:fld>
            <a:endParaRPr lang="en-US"/>
          </a:p>
        </p:txBody>
      </p:sp>
    </p:spTree>
    <p:extLst>
      <p:ext uri="{BB962C8B-B14F-4D97-AF65-F5344CB8AC3E}">
        <p14:creationId xmlns:p14="http://schemas.microsoft.com/office/powerpoint/2010/main" val="2045572858"/>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58</a:t>
            </a:fld>
            <a:endParaRPr lang="en-US"/>
          </a:p>
        </p:txBody>
      </p:sp>
    </p:spTree>
    <p:extLst>
      <p:ext uri="{BB962C8B-B14F-4D97-AF65-F5344CB8AC3E}">
        <p14:creationId xmlns:p14="http://schemas.microsoft.com/office/powerpoint/2010/main" val="408112626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59</a:t>
            </a:fld>
            <a:endParaRPr lang="en-US"/>
          </a:p>
        </p:txBody>
      </p:sp>
    </p:spTree>
    <p:extLst>
      <p:ext uri="{BB962C8B-B14F-4D97-AF65-F5344CB8AC3E}">
        <p14:creationId xmlns:p14="http://schemas.microsoft.com/office/powerpoint/2010/main" val="12906250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a:t>
            </a:fld>
            <a:endParaRPr lang="en-US"/>
          </a:p>
        </p:txBody>
      </p:sp>
    </p:spTree>
    <p:extLst>
      <p:ext uri="{BB962C8B-B14F-4D97-AF65-F5344CB8AC3E}">
        <p14:creationId xmlns:p14="http://schemas.microsoft.com/office/powerpoint/2010/main" val="16359701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60</a:t>
            </a:fld>
            <a:endParaRPr lang="en-US"/>
          </a:p>
        </p:txBody>
      </p:sp>
    </p:spTree>
    <p:extLst>
      <p:ext uri="{BB962C8B-B14F-4D97-AF65-F5344CB8AC3E}">
        <p14:creationId xmlns:p14="http://schemas.microsoft.com/office/powerpoint/2010/main" val="314344772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61</a:t>
            </a:fld>
            <a:endParaRPr lang="en-US"/>
          </a:p>
        </p:txBody>
      </p:sp>
    </p:spTree>
    <p:extLst>
      <p:ext uri="{BB962C8B-B14F-4D97-AF65-F5344CB8AC3E}">
        <p14:creationId xmlns:p14="http://schemas.microsoft.com/office/powerpoint/2010/main" val="87959013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62</a:t>
            </a:fld>
            <a:endParaRPr lang="en-US"/>
          </a:p>
        </p:txBody>
      </p:sp>
    </p:spTree>
    <p:extLst>
      <p:ext uri="{BB962C8B-B14F-4D97-AF65-F5344CB8AC3E}">
        <p14:creationId xmlns:p14="http://schemas.microsoft.com/office/powerpoint/2010/main" val="2619583872"/>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63</a:t>
            </a:fld>
            <a:endParaRPr lang="en-US"/>
          </a:p>
        </p:txBody>
      </p:sp>
    </p:spTree>
    <p:extLst>
      <p:ext uri="{BB962C8B-B14F-4D97-AF65-F5344CB8AC3E}">
        <p14:creationId xmlns:p14="http://schemas.microsoft.com/office/powerpoint/2010/main" val="985519984"/>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64</a:t>
            </a:fld>
            <a:endParaRPr lang="en-US"/>
          </a:p>
        </p:txBody>
      </p:sp>
    </p:spTree>
    <p:extLst>
      <p:ext uri="{BB962C8B-B14F-4D97-AF65-F5344CB8AC3E}">
        <p14:creationId xmlns:p14="http://schemas.microsoft.com/office/powerpoint/2010/main" val="2625740946"/>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65</a:t>
            </a:fld>
            <a:endParaRPr lang="en-US"/>
          </a:p>
        </p:txBody>
      </p:sp>
    </p:spTree>
    <p:extLst>
      <p:ext uri="{BB962C8B-B14F-4D97-AF65-F5344CB8AC3E}">
        <p14:creationId xmlns:p14="http://schemas.microsoft.com/office/powerpoint/2010/main" val="1840995247"/>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66</a:t>
            </a:fld>
            <a:endParaRPr lang="en-US"/>
          </a:p>
        </p:txBody>
      </p:sp>
    </p:spTree>
    <p:extLst>
      <p:ext uri="{BB962C8B-B14F-4D97-AF65-F5344CB8AC3E}">
        <p14:creationId xmlns:p14="http://schemas.microsoft.com/office/powerpoint/2010/main" val="322291196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4646A24-DCAC-4B55-BF0F-D979CB356F9F}" type="slidenum">
              <a:rPr lang="en-US" smtClean="0"/>
              <a:t>67</a:t>
            </a:fld>
            <a:endParaRPr lang="en-US"/>
          </a:p>
        </p:txBody>
      </p:sp>
    </p:spTree>
    <p:extLst>
      <p:ext uri="{BB962C8B-B14F-4D97-AF65-F5344CB8AC3E}">
        <p14:creationId xmlns:p14="http://schemas.microsoft.com/office/powerpoint/2010/main" val="1748496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Now what happens</a:t>
            </a:r>
            <a:r>
              <a:rPr lang="en-US" baseline="0" dirty="0">
                <a:latin typeface="Gill Sans MT" panose="020B0502020104020203" pitchFamily="34" charset="0"/>
              </a:rPr>
              <a:t> if you’re trying to punch in but you didn’t punch out?  The system will ask you if you missed a missed a punch and if you want to punch out manually, correct the punch.  Press continue.</a:t>
            </a:r>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7</a:t>
            </a:fld>
            <a:endParaRPr lang="en-US"/>
          </a:p>
        </p:txBody>
      </p:sp>
    </p:spTree>
    <p:extLst>
      <p:ext uri="{BB962C8B-B14F-4D97-AF65-F5344CB8AC3E}">
        <p14:creationId xmlns:p14="http://schemas.microsoft.com/office/powerpoint/2010/main" val="378343950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Gill Sans MT" panose="020B0502020104020203" pitchFamily="34" charset="0"/>
              </a:rPr>
              <a:t>Now what happens</a:t>
            </a:r>
            <a:r>
              <a:rPr lang="en-US" baseline="0" dirty="0">
                <a:latin typeface="Gill Sans MT" panose="020B0502020104020203" pitchFamily="34" charset="0"/>
              </a:rPr>
              <a:t> if you’re trying to punch in but you didn’t punch out?  The system will ask you if you missed a missed a punch and if you want to punch out manually, correct the punch.  Press edit.</a:t>
            </a:r>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8</a:t>
            </a:fld>
            <a:endParaRPr lang="en-US"/>
          </a:p>
        </p:txBody>
      </p:sp>
    </p:spTree>
    <p:extLst>
      <p:ext uri="{BB962C8B-B14F-4D97-AF65-F5344CB8AC3E}">
        <p14:creationId xmlns:p14="http://schemas.microsoft.com/office/powerpoint/2010/main" val="786113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Gill Sans MT" panose="020B0502020104020203" pitchFamily="34" charset="0"/>
            </a:endParaRPr>
          </a:p>
        </p:txBody>
      </p:sp>
      <p:sp>
        <p:nvSpPr>
          <p:cNvPr id="4" name="Slide Number Placeholder 3"/>
          <p:cNvSpPr>
            <a:spLocks noGrp="1"/>
          </p:cNvSpPr>
          <p:nvPr>
            <p:ph type="sldNum" sz="quarter" idx="10"/>
          </p:nvPr>
        </p:nvSpPr>
        <p:spPr/>
        <p:txBody>
          <a:bodyPr/>
          <a:lstStyle/>
          <a:p>
            <a:fld id="{34646A24-DCAC-4B55-BF0F-D979CB356F9F}" type="slidenum">
              <a:rPr lang="en-US" smtClean="0"/>
              <a:t>9</a:t>
            </a:fld>
            <a:endParaRPr lang="en-US"/>
          </a:p>
        </p:txBody>
      </p:sp>
    </p:spTree>
    <p:extLst>
      <p:ext uri="{BB962C8B-B14F-4D97-AF65-F5344CB8AC3E}">
        <p14:creationId xmlns:p14="http://schemas.microsoft.com/office/powerpoint/2010/main" val="257940359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80EA83A8-A437-42A2-95FB-7DECFB77C7F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20197064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A83A8-A437-42A2-95FB-7DECFB77C7F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16644178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A83A8-A437-42A2-95FB-7DECFB77C7F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6924810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0EA83A8-A437-42A2-95FB-7DECFB77C7F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26586238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0EA83A8-A437-42A2-95FB-7DECFB77C7F0}" type="datetimeFigureOut">
              <a:rPr lang="en-US" smtClean="0"/>
              <a:t>6/14/2023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27791772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0EA83A8-A437-42A2-95FB-7DECFB77C7F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39814850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0EA83A8-A437-42A2-95FB-7DECFB77C7F0}" type="datetimeFigureOut">
              <a:rPr lang="en-US" smtClean="0"/>
              <a:t>6/14/2023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2217172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0EA83A8-A437-42A2-95FB-7DECFB77C7F0}" type="datetimeFigureOut">
              <a:rPr lang="en-US" smtClean="0"/>
              <a:t>6/14/2023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7853630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0EA83A8-A437-42A2-95FB-7DECFB77C7F0}" type="datetimeFigureOut">
              <a:rPr lang="en-US" smtClean="0"/>
              <a:t>6/14/2023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377123063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A83A8-A437-42A2-95FB-7DECFB77C7F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8937678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0EA83A8-A437-42A2-95FB-7DECFB77C7F0}" type="datetimeFigureOut">
              <a:rPr lang="en-US" smtClean="0"/>
              <a:t>6/14/2023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8EEEB09-2106-4E7B-A1D9-31CAF2D4C37E}" type="slidenum">
              <a:rPr lang="en-US" smtClean="0"/>
              <a:t>‹#›</a:t>
            </a:fld>
            <a:endParaRPr lang="en-US"/>
          </a:p>
        </p:txBody>
      </p:sp>
    </p:spTree>
    <p:extLst>
      <p:ext uri="{BB962C8B-B14F-4D97-AF65-F5344CB8AC3E}">
        <p14:creationId xmlns:p14="http://schemas.microsoft.com/office/powerpoint/2010/main" val="166032477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0EA83A8-A437-42A2-95FB-7DECFB77C7F0}" type="datetimeFigureOut">
              <a:rPr lang="en-US" smtClean="0"/>
              <a:t>6/14/2023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8EEEB09-2106-4E7B-A1D9-31CAF2D4C37E}" type="slidenum">
              <a:rPr lang="en-US" smtClean="0"/>
              <a:t>‹#›</a:t>
            </a:fld>
            <a:endParaRPr lang="en-US"/>
          </a:p>
        </p:txBody>
      </p:sp>
    </p:spTree>
    <p:extLst>
      <p:ext uri="{BB962C8B-B14F-4D97-AF65-F5344CB8AC3E}">
        <p14:creationId xmlns:p14="http://schemas.microsoft.com/office/powerpoint/2010/main" val="2099045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8.png"/><Relationship Id="rId4" Type="http://schemas.openxmlformats.org/officeDocument/2006/relationships/image" Target="cid:179338f1e503d830e663"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20.png"/><Relationship Id="rId4" Type="http://schemas.openxmlformats.org/officeDocument/2006/relationships/image" Target="cid:179338efb9d882d33672"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2.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cid:179338edd85d2d758681" TargetMode="External"/></Relationships>
</file>

<file path=ppt/slides/_rels/slide13.xml.rels><?xml version="1.0" encoding="UTF-8" standalone="yes"?>
<Relationships xmlns="http://schemas.openxmlformats.org/package/2006/relationships"><Relationship Id="rId3" Type="http://schemas.openxmlformats.org/officeDocument/2006/relationships/hyperlink" Target="http://www.southtexascollege.edu/go/tarf" TargetMode="External"/><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22.png"/></Relationships>
</file>

<file path=ppt/slides/_rels/slide14.xml.rels><?xml version="1.0" encoding="UTF-8" standalone="yes"?>
<Relationships xmlns="http://schemas.openxmlformats.org/package/2006/relationships"><Relationship Id="rId8" Type="http://schemas.openxmlformats.org/officeDocument/2006/relationships/image" Target="../media/image1.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jpeg"/></Relationships>
</file>

<file path=ppt/slides/_rels/slide1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34.jpe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jpeg"/></Relationships>
</file>

<file path=ppt/slides/_rels/slide2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7"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37.png"/><Relationship Id="rId5" Type="http://schemas.openxmlformats.org/officeDocument/2006/relationships/image" Target="cid:1791a572aa91e0b54614" TargetMode="External"/><Relationship Id="rId4" Type="http://schemas.openxmlformats.org/officeDocument/2006/relationships/image" Target="../media/image36.jpeg"/></Relationships>
</file>

<file path=ppt/slides/_rels/slide2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4.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cid:1791a57166368b579623"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7"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hyperlink" Target="https://172441.tcplusondemand.com/app/webclock/#/EmployeeLogOn/172441/1" TargetMode="External"/><Relationship Id="rId4" Type="http://schemas.openxmlformats.org/officeDocument/2006/relationships/image" Target="../media/image40.png"/></Relationships>
</file>

<file path=ppt/slides/_rels/slide2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42.png"/></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7.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3" Type="http://schemas.openxmlformats.org/officeDocument/2006/relationships/hyperlink" Target="https://172441.tcplusondemand.com/app/manager/#/ManagerLogOn/172441"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7.xml"/><Relationship Id="rId4" Type="http://schemas.openxmlformats.org/officeDocument/2006/relationships/image" Target="../media/image49.png"/></Relationships>
</file>

<file path=ppt/slides/_rels/slide3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5.xml"/><Relationship Id="rId1" Type="http://schemas.openxmlformats.org/officeDocument/2006/relationships/slideLayout" Target="../slideLayouts/slideLayout7.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image" Target="../media/image52.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7.xml"/><Relationship Id="rId4" Type="http://schemas.openxmlformats.org/officeDocument/2006/relationships/image" Target="../media/image53.png"/></Relationships>
</file>

<file path=ppt/slides/_rels/slide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8.xml"/><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7.xml"/><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0.xml"/><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7.xml"/><Relationship Id="rId5" Type="http://schemas.openxmlformats.org/officeDocument/2006/relationships/image" Target="../media/image58.png"/><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2.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6.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6.xml"/><Relationship Id="rId1" Type="http://schemas.openxmlformats.org/officeDocument/2006/relationships/slideLayout" Target="../slideLayouts/slideLayout4.xml"/><Relationship Id="rId4" Type="http://schemas.openxmlformats.org/officeDocument/2006/relationships/image" Target="../media/image1.png"/></Relationships>
</file>

<file path=ppt/slides/_rels/slide4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7.xml"/><Relationship Id="rId1" Type="http://schemas.openxmlformats.org/officeDocument/2006/relationships/slideLayout" Target="../slideLayouts/slideLayout7.xml"/><Relationship Id="rId4" Type="http://schemas.openxmlformats.org/officeDocument/2006/relationships/image" Target="../media/image63.png"/></Relationships>
</file>

<file path=ppt/slides/_rels/slide48.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4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4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1.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9.png"/><Relationship Id="rId5" Type="http://schemas.openxmlformats.org/officeDocument/2006/relationships/image" Target="../media/image8.png"/><Relationship Id="rId4" Type="http://schemas.openxmlformats.org/officeDocument/2006/relationships/image" Target="../media/image7.jpeg"/></Relationships>
</file>

<file path=ppt/slides/_rels/slide5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0.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5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3.xml.rels><?xml version="1.0" encoding="UTF-8" standalone="yes"?>
<Relationships xmlns="http://schemas.openxmlformats.org/package/2006/relationships"><Relationship Id="rId3" Type="http://schemas.openxmlformats.org/officeDocument/2006/relationships/hyperlink" Target="http://www.southtexascollege.edu/go/tarf" TargetMode="External"/><Relationship Id="rId2" Type="http://schemas.openxmlformats.org/officeDocument/2006/relationships/notesSlide" Target="../notesSlides/notesSlide53.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70.png"/><Relationship Id="rId4" Type="http://schemas.openxmlformats.org/officeDocument/2006/relationships/image" Target="../media/image69.png"/></Relationships>
</file>

<file path=ppt/slides/_rels/slide54.xml.rels><?xml version="1.0" encoding="UTF-8" standalone="yes"?>
<Relationships xmlns="http://schemas.openxmlformats.org/package/2006/relationships"><Relationship Id="rId3" Type="http://schemas.openxmlformats.org/officeDocument/2006/relationships/hyperlink" Target="http://www.southtexascollege.edu/go/tarf" TargetMode="External"/><Relationship Id="rId7" Type="http://schemas.openxmlformats.org/officeDocument/2006/relationships/image" Target="../media/image1.png"/><Relationship Id="rId2" Type="http://schemas.openxmlformats.org/officeDocument/2006/relationships/notesSlide" Target="../notesSlides/notesSlide54.xml"/><Relationship Id="rId1" Type="http://schemas.openxmlformats.org/officeDocument/2006/relationships/slideLayout" Target="../slideLayouts/slideLayout7.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5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55.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5.png"/></Relationships>
</file>

<file path=ppt/slides/_rels/slide5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7.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7.xml"/><Relationship Id="rId1" Type="http://schemas.openxmlformats.org/officeDocument/2006/relationships/slideLayout" Target="../slideLayouts/slideLayout7.xml"/><Relationship Id="rId5" Type="http://schemas.openxmlformats.org/officeDocument/2006/relationships/image" Target="../media/image1.png"/><Relationship Id="rId4" Type="http://schemas.openxmlformats.org/officeDocument/2006/relationships/image" Target="../media/image78.png"/></Relationships>
</file>

<file path=ppt/slides/_rels/slide5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58.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5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59.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83.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6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2.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62.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63.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hyperlink" Target="https://finance.southtexascollege.edu/businessoffice/timeclock.html" TargetMode="External"/><Relationship Id="rId2" Type="http://schemas.openxmlformats.org/officeDocument/2006/relationships/notesSlide" Target="../notesSlides/notesSlide65.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6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6.xml"/><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67.xml.rels><?xml version="1.0" encoding="UTF-8" standalone="yes"?>
<Relationships xmlns="http://schemas.openxmlformats.org/package/2006/relationships"><Relationship Id="rId3" Type="http://schemas.openxmlformats.org/officeDocument/2006/relationships/hyperlink" Target="mailto:mgarc447@southtexascollege.edu" TargetMode="External"/><Relationship Id="rId2" Type="http://schemas.openxmlformats.org/officeDocument/2006/relationships/notesSlide" Target="../notesSlides/notesSlide67.xml"/><Relationship Id="rId1" Type="http://schemas.openxmlformats.org/officeDocument/2006/relationships/slideLayout" Target="../slideLayouts/slideLayout1.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hyperlink" Target="mailto:payroll@southtexascollege.edu"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2.png"/><Relationship Id="rId4" Type="http://schemas.openxmlformats.org/officeDocument/2006/relationships/image" Target="cid:17933924199c83055614"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4.png"/><Relationship Id="rId4" Type="http://schemas.openxmlformats.org/officeDocument/2006/relationships/image" Target="cid:17933920b8d12da7a623"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1.png"/><Relationship Id="rId5" Type="http://schemas.openxmlformats.org/officeDocument/2006/relationships/image" Target="../media/image16.png"/><Relationship Id="rId4" Type="http://schemas.openxmlformats.org/officeDocument/2006/relationships/image" Target="cid:1793391e0d45d849f632"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2921071" y="2152403"/>
            <a:ext cx="5789683" cy="830997"/>
          </a:xfrm>
          <a:prstGeom prst="rect">
            <a:avLst/>
          </a:prstGeom>
        </p:spPr>
        <p:txBody>
          <a:bodyPr wrap="square">
            <a:spAutoFit/>
          </a:bodyPr>
          <a:lstStyle/>
          <a:p>
            <a:pPr algn="ctr"/>
            <a:r>
              <a:rPr lang="en-US" sz="4800" dirty="0">
                <a:solidFill>
                  <a:srgbClr val="3995D1"/>
                </a:solidFill>
                <a:latin typeface="Gill Sans MT" panose="020B0502020104020203" pitchFamily="34" charset="0"/>
              </a:rPr>
              <a:t>    </a:t>
            </a:r>
            <a:endParaRPr lang="en-US" sz="4800" dirty="0">
              <a:solidFill>
                <a:srgbClr val="F3CA28"/>
              </a:solidFill>
              <a:effectLst>
                <a:outerShdw blurRad="38100" dist="38100" dir="2700000" algn="tl">
                  <a:srgbClr val="000000">
                    <a:alpha val="43137"/>
                  </a:srgbClr>
                </a:outerShdw>
              </a:effectLst>
              <a:latin typeface="Gill Sans MT" panose="020B0502020104020203" pitchFamily="34" charset="0"/>
            </a:endParaRPr>
          </a:p>
        </p:txBody>
      </p:sp>
      <p:sp>
        <p:nvSpPr>
          <p:cNvPr id="10" name="Title 1"/>
          <p:cNvSpPr txBox="1">
            <a:spLocks/>
          </p:cNvSpPr>
          <p:nvPr/>
        </p:nvSpPr>
        <p:spPr>
          <a:xfrm>
            <a:off x="2456837" y="3757869"/>
            <a:ext cx="6814092" cy="807952"/>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5400" dirty="0">
                <a:effectLst>
                  <a:outerShdw blurRad="38100" dist="38100" dir="2700000" algn="tl">
                    <a:srgbClr val="000000">
                      <a:alpha val="43137"/>
                    </a:srgbClr>
                  </a:outerShdw>
                </a:effectLst>
                <a:latin typeface="Gill Sans MT" panose="020B0502020104020203" pitchFamily="34" charset="0"/>
              </a:rPr>
              <a:t>Full Time Employees</a:t>
            </a:r>
          </a:p>
          <a:p>
            <a:pPr algn="ctr"/>
            <a:r>
              <a:rPr lang="en-US" sz="2800" dirty="0">
                <a:effectLst>
                  <a:outerShdw blurRad="38100" dist="38100" dir="2700000" algn="tl">
                    <a:srgbClr val="000000">
                      <a:alpha val="43137"/>
                    </a:srgbClr>
                  </a:outerShdw>
                </a:effectLst>
                <a:latin typeface="Gill Sans MT" panose="020B0502020104020203" pitchFamily="34" charset="0"/>
              </a:rPr>
              <a:t> </a:t>
            </a:r>
          </a:p>
          <a:p>
            <a:pPr algn="ctr"/>
            <a:endParaRPr lang="en-US" sz="5400" dirty="0">
              <a:effectLst>
                <a:outerShdw blurRad="38100" dist="38100" dir="2700000" algn="tl">
                  <a:srgbClr val="000000">
                    <a:alpha val="43137"/>
                  </a:srgbClr>
                </a:outerShdw>
              </a:effectLst>
              <a:latin typeface="Gill Sans MT" panose="020B0502020104020203" pitchFamily="34" charset="0"/>
            </a:endParaRPr>
          </a:p>
        </p:txBody>
      </p:sp>
      <p:cxnSp>
        <p:nvCxnSpPr>
          <p:cNvPr id="11" name="Straight Connector 10"/>
          <p:cNvCxnSpPr/>
          <p:nvPr/>
        </p:nvCxnSpPr>
        <p:spPr>
          <a:xfrm>
            <a:off x="1213225" y="2983400"/>
            <a:ext cx="9829800" cy="0"/>
          </a:xfrm>
          <a:prstGeom prst="line">
            <a:avLst/>
          </a:prstGeom>
          <a:ln w="19050">
            <a:solidFill>
              <a:srgbClr val="92D050"/>
            </a:solidFill>
          </a:ln>
        </p:spPr>
        <p:style>
          <a:lnRef idx="1">
            <a:schemeClr val="accent1"/>
          </a:lnRef>
          <a:fillRef idx="0">
            <a:schemeClr val="accent1"/>
          </a:fillRef>
          <a:effectRef idx="0">
            <a:schemeClr val="accent1"/>
          </a:effectRef>
          <a:fontRef idx="minor">
            <a:schemeClr val="tx1"/>
          </a:fontRef>
        </p:style>
      </p:cxnSp>
      <p:sp>
        <p:nvSpPr>
          <p:cNvPr id="6" name="Rectangle: Rounded Corners 5">
            <a:extLst>
              <a:ext uri="{FF2B5EF4-FFF2-40B4-BE49-F238E27FC236}">
                <a16:creationId xmlns:a16="http://schemas.microsoft.com/office/drawing/2014/main" id="{9A5E8C70-E9FB-4C0E-B003-995815D784EE}"/>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F9F774C7-BBAC-48A6-84D4-5CA892A3675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3327" y="1377934"/>
            <a:ext cx="6377602" cy="830957"/>
          </a:xfrm>
          <a:prstGeom prst="rect">
            <a:avLst/>
          </a:prstGeom>
        </p:spPr>
      </p:pic>
      <p:pic>
        <p:nvPicPr>
          <p:cNvPr id="15" name="Picture 14">
            <a:extLst>
              <a:ext uri="{FF2B5EF4-FFF2-40B4-BE49-F238E27FC236}">
                <a16:creationId xmlns:a16="http://schemas.microsoft.com/office/drawing/2014/main" id="{68466DD0-0FBD-4352-9A73-3D1D08BAE8D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70929" y="6326743"/>
            <a:ext cx="2685282" cy="349873"/>
          </a:xfrm>
          <a:prstGeom prst="rect">
            <a:avLst/>
          </a:prstGeom>
        </p:spPr>
      </p:pic>
      <p:pic>
        <p:nvPicPr>
          <p:cNvPr id="12" name="Picture 25">
            <a:extLst>
              <a:ext uri="{FF2B5EF4-FFF2-40B4-BE49-F238E27FC236}">
                <a16:creationId xmlns:a16="http://schemas.microsoft.com/office/drawing/2014/main" id="{C953A6D3-5E2F-49B9-B06E-B3636893A49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9098" y="6193970"/>
            <a:ext cx="1813607" cy="447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09037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97378"/>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 – Enter Record</a:t>
            </a:r>
          </a:p>
        </p:txBody>
      </p:sp>
      <p:sp>
        <p:nvSpPr>
          <p:cNvPr id="10" name="Text Box 2"/>
          <p:cNvSpPr txBox="1">
            <a:spLocks noChangeArrowheads="1"/>
          </p:cNvSpPr>
          <p:nvPr/>
        </p:nvSpPr>
        <p:spPr bwMode="auto">
          <a:xfrm>
            <a:off x="8643257" y="1582203"/>
            <a:ext cx="2549178"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Enter an explanation of the missed punch.</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Continue</a:t>
            </a:r>
          </a:p>
        </p:txBody>
      </p:sp>
      <p:sp>
        <p:nvSpPr>
          <p:cNvPr id="13" name="Rectangle: Rounded Corners 12">
            <a:extLst>
              <a:ext uri="{FF2B5EF4-FFF2-40B4-BE49-F238E27FC236}">
                <a16:creationId xmlns:a16="http://schemas.microsoft.com/office/drawing/2014/main" id="{0CC0159F-C288-4401-BDF4-9FA55A91C04A}"/>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id:179338f1e503d830e663">
            <a:extLst>
              <a:ext uri="{FF2B5EF4-FFF2-40B4-BE49-F238E27FC236}">
                <a16:creationId xmlns:a16="http://schemas.microsoft.com/office/drawing/2014/main" id="{F2DBF888-AF4D-444C-B3B4-15B7543E4451}"/>
              </a:ext>
            </a:extLst>
          </p:cNvPr>
          <p:cNvPicPr/>
          <p:nvPr/>
        </p:nvPicPr>
        <p:blipFill rotWithShape="1">
          <a:blip r:embed="rId3" r:link="rId4" cstate="print">
            <a:extLst>
              <a:ext uri="{28A0092B-C50C-407E-A947-70E740481C1C}">
                <a14:useLocalDpi xmlns:a14="http://schemas.microsoft.com/office/drawing/2010/main" val="0"/>
              </a:ext>
            </a:extLst>
          </a:blip>
          <a:srcRect l="10623" t="19058" r="3750" b="16473"/>
          <a:stretch>
            <a:fillRect/>
          </a:stretch>
        </p:blipFill>
        <p:spPr bwMode="auto">
          <a:xfrm>
            <a:off x="1027955" y="1689665"/>
            <a:ext cx="7114559" cy="4232164"/>
          </a:xfrm>
          <a:prstGeom prst="rect">
            <a:avLst/>
          </a:prstGeom>
          <a:noFill/>
          <a:ln>
            <a:noFill/>
          </a:ln>
        </p:spPr>
      </p:pic>
      <p:pic>
        <p:nvPicPr>
          <p:cNvPr id="2" name="Picture 1">
            <a:extLst>
              <a:ext uri="{FF2B5EF4-FFF2-40B4-BE49-F238E27FC236}">
                <a16:creationId xmlns:a16="http://schemas.microsoft.com/office/drawing/2014/main" id="{3773BDFF-C367-4D4F-8B16-1526214D3110}"/>
              </a:ext>
            </a:extLst>
          </p:cNvPr>
          <p:cNvPicPr>
            <a:picLocks noChangeAspect="1"/>
          </p:cNvPicPr>
          <p:nvPr/>
        </p:nvPicPr>
        <p:blipFill>
          <a:blip r:embed="rId5"/>
          <a:stretch>
            <a:fillRect/>
          </a:stretch>
        </p:blipFill>
        <p:spPr>
          <a:xfrm>
            <a:off x="9556648" y="4435275"/>
            <a:ext cx="927812" cy="351064"/>
          </a:xfrm>
          <a:prstGeom prst="rect">
            <a:avLst/>
          </a:prstGeom>
        </p:spPr>
      </p:pic>
      <p:pic>
        <p:nvPicPr>
          <p:cNvPr id="8" name="Picture 7">
            <a:extLst>
              <a:ext uri="{FF2B5EF4-FFF2-40B4-BE49-F238E27FC236}">
                <a16:creationId xmlns:a16="http://schemas.microsoft.com/office/drawing/2014/main" id="{2B745168-83D1-4D68-A2B4-74BF20E5A09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18101591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608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 – Enter Record</a:t>
            </a:r>
          </a:p>
        </p:txBody>
      </p:sp>
      <p:sp>
        <p:nvSpPr>
          <p:cNvPr id="10" name="Text Box 2"/>
          <p:cNvSpPr txBox="1">
            <a:spLocks noChangeArrowheads="1"/>
          </p:cNvSpPr>
          <p:nvPr/>
        </p:nvSpPr>
        <p:spPr bwMode="auto">
          <a:xfrm>
            <a:off x="8403771" y="1582203"/>
            <a:ext cx="2950029"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 correct IN and OUT punches for the day should be displayed.</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Press</a:t>
            </a:r>
          </a:p>
        </p:txBody>
      </p:sp>
      <p:sp>
        <p:nvSpPr>
          <p:cNvPr id="12" name="Rectangle: Rounded Corners 11">
            <a:extLst>
              <a:ext uri="{FF2B5EF4-FFF2-40B4-BE49-F238E27FC236}">
                <a16:creationId xmlns:a16="http://schemas.microsoft.com/office/drawing/2014/main" id="{1E413E3C-D652-481E-925B-824E38B4028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id:179338efb9d882d33672">
            <a:extLst>
              <a:ext uri="{FF2B5EF4-FFF2-40B4-BE49-F238E27FC236}">
                <a16:creationId xmlns:a16="http://schemas.microsoft.com/office/drawing/2014/main" id="{287B38AC-1530-402E-8BB2-B54AD9B540C8}"/>
              </a:ext>
            </a:extLst>
          </p:cNvPr>
          <p:cNvPicPr/>
          <p:nvPr/>
        </p:nvPicPr>
        <p:blipFill rotWithShape="1">
          <a:blip r:embed="rId3" r:link="rId4" cstate="print">
            <a:extLst>
              <a:ext uri="{28A0092B-C50C-407E-A947-70E740481C1C}">
                <a14:useLocalDpi xmlns:a14="http://schemas.microsoft.com/office/drawing/2010/main" val="0"/>
              </a:ext>
            </a:extLst>
          </a:blip>
          <a:srcRect l="20697" t="20202" r="2198" b="21678"/>
          <a:stretch>
            <a:fillRect/>
          </a:stretch>
        </p:blipFill>
        <p:spPr bwMode="auto">
          <a:xfrm>
            <a:off x="629857" y="1656781"/>
            <a:ext cx="7360257" cy="4595132"/>
          </a:xfrm>
          <a:prstGeom prst="rect">
            <a:avLst/>
          </a:prstGeom>
          <a:noFill/>
          <a:ln>
            <a:noFill/>
          </a:ln>
        </p:spPr>
      </p:pic>
      <p:pic>
        <p:nvPicPr>
          <p:cNvPr id="2" name="Picture 1">
            <a:extLst>
              <a:ext uri="{FF2B5EF4-FFF2-40B4-BE49-F238E27FC236}">
                <a16:creationId xmlns:a16="http://schemas.microsoft.com/office/drawing/2014/main" id="{31B752F5-64C1-4E89-AC24-3DA8D9743D22}"/>
              </a:ext>
            </a:extLst>
          </p:cNvPr>
          <p:cNvPicPr>
            <a:picLocks noChangeAspect="1"/>
          </p:cNvPicPr>
          <p:nvPr/>
        </p:nvPicPr>
        <p:blipFill>
          <a:blip r:embed="rId5"/>
          <a:stretch>
            <a:fillRect/>
          </a:stretch>
        </p:blipFill>
        <p:spPr>
          <a:xfrm>
            <a:off x="10101262" y="4048124"/>
            <a:ext cx="838881" cy="354457"/>
          </a:xfrm>
          <a:prstGeom prst="rect">
            <a:avLst/>
          </a:prstGeom>
        </p:spPr>
      </p:pic>
      <p:pic>
        <p:nvPicPr>
          <p:cNvPr id="8" name="Picture 7">
            <a:extLst>
              <a:ext uri="{FF2B5EF4-FFF2-40B4-BE49-F238E27FC236}">
                <a16:creationId xmlns:a16="http://schemas.microsoft.com/office/drawing/2014/main" id="{AA2E2BAE-287E-4B2D-AAE2-B468CDA7777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30621226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6635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Punch-Enter Record</a:t>
            </a:r>
          </a:p>
        </p:txBody>
      </p:sp>
      <p:sp>
        <p:nvSpPr>
          <p:cNvPr id="10" name="Text Box 2"/>
          <p:cNvSpPr txBox="1">
            <a:spLocks noChangeArrowheads="1"/>
          </p:cNvSpPr>
          <p:nvPr/>
        </p:nvSpPr>
        <p:spPr bwMode="auto">
          <a:xfrm>
            <a:off x="8153400" y="1582203"/>
            <a:ext cx="3200400"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When you see this screen, you have successfully clocked in/out.</a:t>
            </a:r>
          </a:p>
        </p:txBody>
      </p:sp>
      <p:sp>
        <p:nvSpPr>
          <p:cNvPr id="11" name="Rectangle: Rounded Corners 10">
            <a:extLst>
              <a:ext uri="{FF2B5EF4-FFF2-40B4-BE49-F238E27FC236}">
                <a16:creationId xmlns:a16="http://schemas.microsoft.com/office/drawing/2014/main" id="{62DE828F-4F94-4D71-B82E-424A881B36F8}"/>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id:179338edd85d2d758681">
            <a:extLst>
              <a:ext uri="{FF2B5EF4-FFF2-40B4-BE49-F238E27FC236}">
                <a16:creationId xmlns:a16="http://schemas.microsoft.com/office/drawing/2014/main" id="{AC9CD223-F4E5-44EF-9FF7-A4ED48D30F3F}"/>
              </a:ext>
            </a:extLst>
          </p:cNvPr>
          <p:cNvPicPr/>
          <p:nvPr/>
        </p:nvPicPr>
        <p:blipFill rotWithShape="1">
          <a:blip r:embed="rId3" r:link="rId4" cstate="print">
            <a:extLst>
              <a:ext uri="{28A0092B-C50C-407E-A947-70E740481C1C}">
                <a14:useLocalDpi xmlns:a14="http://schemas.microsoft.com/office/drawing/2010/main" val="0"/>
              </a:ext>
            </a:extLst>
          </a:blip>
          <a:srcRect l="24908" t="23621" r="4762" b="26074"/>
          <a:stretch>
            <a:fillRect/>
          </a:stretch>
        </p:blipFill>
        <p:spPr bwMode="auto">
          <a:xfrm>
            <a:off x="838200" y="1687285"/>
            <a:ext cx="6629400" cy="4147457"/>
          </a:xfrm>
          <a:prstGeom prst="rect">
            <a:avLst/>
          </a:prstGeom>
          <a:noFill/>
          <a:ln>
            <a:noFill/>
          </a:ln>
        </p:spPr>
      </p:pic>
      <p:pic>
        <p:nvPicPr>
          <p:cNvPr id="7" name="Picture 6">
            <a:extLst>
              <a:ext uri="{FF2B5EF4-FFF2-40B4-BE49-F238E27FC236}">
                <a16:creationId xmlns:a16="http://schemas.microsoft.com/office/drawing/2014/main" id="{3E9128C2-83E4-4998-A79D-50B12E2BBB5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7783702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88944" y="412380"/>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Correct/Revise Punch-Enter Record</a:t>
            </a:r>
          </a:p>
        </p:txBody>
      </p:sp>
      <p:sp>
        <p:nvSpPr>
          <p:cNvPr id="10" name="Text Box 2"/>
          <p:cNvSpPr txBox="1">
            <a:spLocks noChangeArrowheads="1"/>
          </p:cNvSpPr>
          <p:nvPr/>
        </p:nvSpPr>
        <p:spPr bwMode="auto">
          <a:xfrm>
            <a:off x="6096000" y="1023994"/>
            <a:ext cx="6041204" cy="5030702"/>
          </a:xfrm>
          <a:prstGeom prst="rect">
            <a:avLst/>
          </a:prstGeom>
          <a:noFill/>
          <a:ln w="9525">
            <a:noFill/>
            <a:miter lim="800000"/>
            <a:headEnd/>
            <a:tailEnd/>
          </a:ln>
        </p:spPr>
        <p:txBody>
          <a:bodyPr rot="0" vert="horz" wrap="square" lIns="91440" tIns="45720" rIns="91440" bIns="45720" anchor="ctr" anchorCtr="0">
            <a:noAutofit/>
          </a:bodyPr>
          <a:lstStyle/>
          <a:p>
            <a:pPr algn="just"/>
            <a:r>
              <a:rPr lang="en-US" sz="2000" dirty="0">
                <a:latin typeface="Ebrima" panose="02000000000000000000" pitchFamily="2" charset="0"/>
                <a:ea typeface="Ebrima" panose="02000000000000000000" pitchFamily="2" charset="0"/>
                <a:cs typeface="Ebrima" panose="02000000000000000000" pitchFamily="2" charset="0"/>
              </a:rPr>
              <a:t>If you need to correct a segment or missing clock in or out, you must submit an electronic time adjustment (</a:t>
            </a:r>
            <a:r>
              <a:rPr lang="en-US" sz="2000" dirty="0">
                <a:latin typeface="Ebrima" panose="02000000000000000000" pitchFamily="2" charset="0"/>
                <a:ea typeface="Ebrima" panose="02000000000000000000" pitchFamily="2" charset="0"/>
                <a:cs typeface="Ebrima" panose="02000000000000000000" pitchFamily="2" charset="0"/>
                <a:hlinkClick r:id="rId3"/>
              </a:rPr>
              <a:t>southtexascollege.edu/go/</a:t>
            </a:r>
            <a:r>
              <a:rPr lang="en-US" sz="2000" dirty="0" err="1">
                <a:latin typeface="Ebrima" panose="02000000000000000000" pitchFamily="2" charset="0"/>
                <a:ea typeface="Ebrima" panose="02000000000000000000" pitchFamily="2" charset="0"/>
                <a:cs typeface="Ebrima" panose="02000000000000000000" pitchFamily="2" charset="0"/>
                <a:hlinkClick r:id="rId3"/>
              </a:rPr>
              <a:t>tarf</a:t>
            </a:r>
            <a:r>
              <a:rPr lang="en-US" sz="2000" dirty="0">
                <a:latin typeface="Ebrima" panose="02000000000000000000" pitchFamily="2" charset="0"/>
                <a:ea typeface="Ebrima" panose="02000000000000000000" pitchFamily="2" charset="0"/>
                <a:cs typeface="Ebrima" panose="02000000000000000000" pitchFamily="2" charset="0"/>
              </a:rPr>
              <a:t>).  If no electricity or internet is available a paper TARF will be accepted.</a:t>
            </a:r>
          </a:p>
          <a:p>
            <a:pPr algn="just"/>
            <a:endParaRPr lang="en-US" sz="2000" dirty="0">
              <a:latin typeface="Ebrima" panose="02000000000000000000" pitchFamily="2" charset="0"/>
              <a:ea typeface="Ebrima" panose="02000000000000000000" pitchFamily="2" charset="0"/>
              <a:cs typeface="Ebrima" panose="02000000000000000000" pitchFamily="2" charset="0"/>
            </a:endParaRPr>
          </a:p>
          <a:p>
            <a:pPr algn="just">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 electronic TARF is only to be used when you need to submit hours worked in a full segment, such as when working outside of STC premises or traveling for conferences, etc. </a:t>
            </a:r>
          </a:p>
          <a:p>
            <a:pPr algn="just">
              <a:lnSpc>
                <a:spcPct val="107000"/>
              </a:lnSpc>
              <a:spcAft>
                <a:spcPts val="800"/>
              </a:spcAft>
            </a:pPr>
            <a:endParaRPr lang="en-US" b="1" i="1" dirty="0">
              <a:solidFill>
                <a:srgbClr val="FF0000"/>
              </a:solidFill>
              <a:latin typeface="Ebrima" panose="02000000000000000000" pitchFamily="2" charset="0"/>
              <a:ea typeface="Ebrima" panose="02000000000000000000" pitchFamily="2" charset="0"/>
              <a:cs typeface="Ebrima" panose="02000000000000000000" pitchFamily="2" charset="0"/>
            </a:endParaRPr>
          </a:p>
          <a:p>
            <a:pPr algn="just">
              <a:lnSpc>
                <a:spcPct val="107000"/>
              </a:lnSpc>
              <a:spcAft>
                <a:spcPts val="800"/>
              </a:spcAft>
            </a:pPr>
            <a:r>
              <a:rPr lang="en-US" b="1" i="1" dirty="0">
                <a:solidFill>
                  <a:srgbClr val="FF0000"/>
                </a:solidFill>
                <a:latin typeface="Ebrima" panose="02000000000000000000" pitchFamily="2" charset="0"/>
                <a:ea typeface="Ebrima" panose="02000000000000000000" pitchFamily="2" charset="0"/>
                <a:cs typeface="Ebrima" panose="02000000000000000000" pitchFamily="2" charset="0"/>
              </a:rPr>
              <a:t>Supervisor must make corrections in TCP.  These are stand alone applications and do not communicate with each other.</a:t>
            </a:r>
          </a:p>
        </p:txBody>
      </p:sp>
      <p:pic>
        <p:nvPicPr>
          <p:cNvPr id="1026" name="Picture 3" descr="image004">
            <a:extLst>
              <a:ext uri="{FF2B5EF4-FFF2-40B4-BE49-F238E27FC236}">
                <a16:creationId xmlns:a16="http://schemas.microsoft.com/office/drawing/2014/main" id="{7C672C53-865F-4084-9192-49E5DECE726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6278" y="1166812"/>
            <a:ext cx="5749722" cy="50112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Rounded Corners 8">
            <a:extLst>
              <a:ext uri="{FF2B5EF4-FFF2-40B4-BE49-F238E27FC236}">
                <a16:creationId xmlns:a16="http://schemas.microsoft.com/office/drawing/2014/main" id="{D4CB1141-BE82-4BEA-92E3-12BAA6FF6FDC}"/>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4E51DE5-6A87-4CF3-8D80-DA3605AE29D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38496487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4101"/>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Employee Message</a:t>
            </a:r>
          </a:p>
        </p:txBody>
      </p:sp>
      <p:sp>
        <p:nvSpPr>
          <p:cNvPr id="10" name="Text Box 2"/>
          <p:cNvSpPr txBox="1">
            <a:spLocks noChangeArrowheads="1"/>
          </p:cNvSpPr>
          <p:nvPr/>
        </p:nvSpPr>
        <p:spPr bwMode="auto">
          <a:xfrm>
            <a:off x="8089900" y="1329882"/>
            <a:ext cx="3987800" cy="4181917"/>
          </a:xfrm>
          <a:prstGeom prst="rect">
            <a:avLst/>
          </a:prstGeom>
          <a:noFill/>
          <a:ln w="9525">
            <a:noFill/>
            <a:miter lim="800000"/>
            <a:headEnd/>
            <a:tailEnd/>
          </a:ln>
        </p:spPr>
        <p:txBody>
          <a:bodyPr rot="0" vert="horz" wrap="square" lIns="91440" tIns="45720" rIns="91440" bIns="45720" anchor="ctr" anchorCtr="0">
            <a:noAutofit/>
          </a:bodyPr>
          <a:lstStyle/>
          <a:p>
            <a:pPr>
              <a:lnSpc>
                <a:spcPct val="107000"/>
              </a:lnSpc>
              <a:spcAft>
                <a:spcPts val="800"/>
              </a:spcAft>
            </a:pPr>
            <a:r>
              <a:rPr lang="en-US" sz="1600" dirty="0">
                <a:latin typeface="Ebrima" panose="02000000000000000000" pitchFamily="2" charset="0"/>
                <a:ea typeface="Ebrima" panose="02000000000000000000" pitchFamily="2" charset="0"/>
                <a:cs typeface="Ebrima" panose="02000000000000000000" pitchFamily="2" charset="0"/>
              </a:rPr>
              <a:t>The                               buttons are used to scroll through the messages but will only appear if there are multiple messages available to view. </a:t>
            </a:r>
          </a:p>
          <a:p>
            <a:pPr>
              <a:lnSpc>
                <a:spcPct val="107000"/>
              </a:lnSpc>
              <a:spcAft>
                <a:spcPts val="800"/>
              </a:spcAft>
            </a:pPr>
            <a:endParaRPr lang="en-US" sz="1600" dirty="0">
              <a:latin typeface="Ebrima" panose="02000000000000000000" pitchFamily="2" charset="0"/>
              <a:ea typeface="Ebrima" panose="02000000000000000000" pitchFamily="2" charset="0"/>
              <a:cs typeface="Ebrima" panose="02000000000000000000" pitchFamily="2" charset="0"/>
            </a:endParaRPr>
          </a:p>
          <a:p>
            <a:pPr>
              <a:lnSpc>
                <a:spcPct val="107000"/>
              </a:lnSpc>
              <a:spcAft>
                <a:spcPts val="800"/>
              </a:spcAft>
            </a:pPr>
            <a:r>
              <a:rPr lang="en-US" sz="1600" dirty="0">
                <a:latin typeface="Ebrima" panose="02000000000000000000" pitchFamily="2" charset="0"/>
                <a:ea typeface="Ebrima" panose="02000000000000000000" pitchFamily="2" charset="0"/>
                <a:cs typeface="Ebrima" panose="02000000000000000000" pitchFamily="2" charset="0"/>
              </a:rPr>
              <a:t>The                          button alerts the sender that you have viewed the message. Upon marking a message as read, it will immediately advance to the next message. The sender may not require the alert in which case the button may not appear.</a:t>
            </a:r>
          </a:p>
        </p:txBody>
      </p:sp>
      <p:pic>
        <p:nvPicPr>
          <p:cNvPr id="7" name="Picture 6"/>
          <p:cNvPicPr>
            <a:picLocks noChangeAspect="1"/>
          </p:cNvPicPr>
          <p:nvPr/>
        </p:nvPicPr>
        <p:blipFill>
          <a:blip r:embed="rId3"/>
          <a:stretch>
            <a:fillRect/>
          </a:stretch>
        </p:blipFill>
        <p:spPr>
          <a:xfrm>
            <a:off x="8640678" y="1801531"/>
            <a:ext cx="1480142" cy="349640"/>
          </a:xfrm>
          <a:prstGeom prst="rect">
            <a:avLst/>
          </a:prstGeom>
        </p:spPr>
      </p:pic>
      <p:pic>
        <p:nvPicPr>
          <p:cNvPr id="9" name="Picture 8"/>
          <p:cNvPicPr>
            <a:picLocks noChangeAspect="1"/>
          </p:cNvPicPr>
          <p:nvPr/>
        </p:nvPicPr>
        <p:blipFill>
          <a:blip r:embed="rId4"/>
          <a:stretch>
            <a:fillRect/>
          </a:stretch>
        </p:blipFill>
        <p:spPr>
          <a:xfrm>
            <a:off x="8640678" y="3267927"/>
            <a:ext cx="1128780" cy="413513"/>
          </a:xfrm>
          <a:prstGeom prst="rect">
            <a:avLst/>
          </a:prstGeom>
        </p:spPr>
      </p:pic>
      <p:sp>
        <p:nvSpPr>
          <p:cNvPr id="13" name="Text Box 2"/>
          <p:cNvSpPr txBox="1">
            <a:spLocks noChangeArrowheads="1"/>
          </p:cNvSpPr>
          <p:nvPr/>
        </p:nvSpPr>
        <p:spPr bwMode="auto">
          <a:xfrm>
            <a:off x="400105" y="5511799"/>
            <a:ext cx="8616895" cy="1121125"/>
          </a:xfrm>
          <a:prstGeom prst="rect">
            <a:avLst/>
          </a:prstGeom>
          <a:noFill/>
          <a:ln w="9525">
            <a:noFill/>
            <a:miter lim="800000"/>
            <a:headEnd/>
            <a:tailEnd/>
          </a:ln>
        </p:spPr>
        <p:txBody>
          <a:bodyPr rot="0" vert="horz" wrap="square" lIns="91440" tIns="45720" rIns="91440" bIns="45720" anchor="ctr" anchorCtr="0">
            <a:noAutofit/>
          </a:bodyPr>
          <a:lstStyle/>
          <a:p>
            <a:pPr algn="ctr"/>
            <a:r>
              <a:rPr lang="en-US" sz="2400" b="1" dirty="0"/>
              <a:t>You must press                          to finish clocking in or out.</a:t>
            </a:r>
            <a:endParaRPr lang="en-US" sz="2400" dirty="0"/>
          </a:p>
        </p:txBody>
      </p:sp>
      <p:pic>
        <p:nvPicPr>
          <p:cNvPr id="11" name="Picture 10"/>
          <p:cNvPicPr>
            <a:picLocks noChangeAspect="1"/>
          </p:cNvPicPr>
          <p:nvPr/>
        </p:nvPicPr>
        <p:blipFill>
          <a:blip r:embed="rId5"/>
          <a:stretch>
            <a:fillRect/>
          </a:stretch>
        </p:blipFill>
        <p:spPr>
          <a:xfrm>
            <a:off x="3289123" y="5843729"/>
            <a:ext cx="1457528" cy="457264"/>
          </a:xfrm>
          <a:prstGeom prst="rect">
            <a:avLst/>
          </a:prstGeom>
        </p:spPr>
      </p:pic>
      <p:pic>
        <p:nvPicPr>
          <p:cNvPr id="12" name="Picture 11"/>
          <p:cNvPicPr>
            <a:picLocks noChangeAspect="1"/>
          </p:cNvPicPr>
          <p:nvPr/>
        </p:nvPicPr>
        <p:blipFill>
          <a:blip r:embed="rId6"/>
          <a:stretch>
            <a:fillRect/>
          </a:stretch>
        </p:blipFill>
        <p:spPr>
          <a:xfrm>
            <a:off x="400105" y="1411823"/>
            <a:ext cx="7579021" cy="4072635"/>
          </a:xfrm>
          <a:prstGeom prst="rect">
            <a:avLst/>
          </a:prstGeom>
        </p:spPr>
      </p:pic>
      <p:sp>
        <p:nvSpPr>
          <p:cNvPr id="15" name="Rectangle: Rounded Corners 14">
            <a:extLst>
              <a:ext uri="{FF2B5EF4-FFF2-40B4-BE49-F238E27FC236}">
                <a16:creationId xmlns:a16="http://schemas.microsoft.com/office/drawing/2014/main" id="{4522B551-5EDB-444E-96A6-730F58E0D6F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00A5FF94-C3C0-42A3-A35E-E76041691DAD}"/>
              </a:ext>
            </a:extLst>
          </p:cNvPr>
          <p:cNvPicPr>
            <a:picLocks noChangeAspect="1"/>
          </p:cNvPicPr>
          <p:nvPr/>
        </p:nvPicPr>
        <p:blipFill>
          <a:blip r:embed="rId7"/>
          <a:stretch>
            <a:fillRect/>
          </a:stretch>
        </p:blipFill>
        <p:spPr>
          <a:xfrm>
            <a:off x="936171" y="2299026"/>
            <a:ext cx="4673012" cy="2055260"/>
          </a:xfrm>
          <a:prstGeom prst="rect">
            <a:avLst/>
          </a:prstGeom>
        </p:spPr>
      </p:pic>
      <p:pic>
        <p:nvPicPr>
          <p:cNvPr id="16" name="Picture 15">
            <a:extLst>
              <a:ext uri="{FF2B5EF4-FFF2-40B4-BE49-F238E27FC236}">
                <a16:creationId xmlns:a16="http://schemas.microsoft.com/office/drawing/2014/main" id="{A4236AC5-3BD9-4425-A435-BBFE0E62CF3F}"/>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51707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3928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6961960" y="1408730"/>
            <a:ext cx="4829935" cy="159899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From the “Select Operation” screen, press </a:t>
            </a: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60554" y="2558221"/>
            <a:ext cx="3993246" cy="367383"/>
          </a:xfrm>
          <a:prstGeom prst="rect">
            <a:avLst/>
          </a:prstGeom>
        </p:spPr>
      </p:pic>
      <p:sp>
        <p:nvSpPr>
          <p:cNvPr id="10" name="Text Box 2"/>
          <p:cNvSpPr txBox="1">
            <a:spLocks noChangeArrowheads="1"/>
          </p:cNvSpPr>
          <p:nvPr/>
        </p:nvSpPr>
        <p:spPr bwMode="auto">
          <a:xfrm>
            <a:off x="6961960" y="3212035"/>
            <a:ext cx="4829935" cy="255487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Do not use any function outside of punching in/out/resolving missed punch, on the clock during the hours of:</a:t>
            </a:r>
          </a:p>
          <a:p>
            <a:pPr algn="ctr">
              <a:lnSpc>
                <a:spcPct val="107000"/>
              </a:lnSpc>
              <a:spcAft>
                <a:spcPts val="800"/>
              </a:spcAft>
            </a:pPr>
            <a:r>
              <a:rPr lang="en-US" sz="2000" b="1" dirty="0">
                <a:latin typeface="Ebrima" panose="02000000000000000000" pitchFamily="2" charset="0"/>
                <a:ea typeface="Ebrima" panose="02000000000000000000" pitchFamily="2" charset="0"/>
                <a:cs typeface="Ebrima" panose="02000000000000000000" pitchFamily="2" charset="0"/>
              </a:rPr>
              <a:t>7:45 – 8:15 am and 4:45-5:15 pm.</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This is to avoid delaying others using the clock during these hours designated as  peak timeclock use.</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3" name="Rectangle: Rounded Corners 12">
            <a:extLst>
              <a:ext uri="{FF2B5EF4-FFF2-40B4-BE49-F238E27FC236}">
                <a16:creationId xmlns:a16="http://schemas.microsoft.com/office/drawing/2014/main" id="{12783385-82E1-4995-8064-80449E101CD8}"/>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2">
            <a:extLst>
              <a:ext uri="{FF2B5EF4-FFF2-40B4-BE49-F238E27FC236}">
                <a16:creationId xmlns:a16="http://schemas.microsoft.com/office/drawing/2014/main" id="{5122F1C4-E2CE-4D66-A568-053E3D07D0F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0105" y="1662957"/>
            <a:ext cx="6135065" cy="4103955"/>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1E19B76-618E-4E4D-AD73-236E3F614E1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6252062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2573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7496331" y="1915949"/>
            <a:ext cx="4454235" cy="3403906"/>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Requests.</a:t>
            </a:r>
          </a:p>
        </p:txBody>
      </p:sp>
      <p:pic>
        <p:nvPicPr>
          <p:cNvPr id="7" name="Picture 6"/>
          <p:cNvPicPr>
            <a:picLocks noChangeAspect="1"/>
          </p:cNvPicPr>
          <p:nvPr/>
        </p:nvPicPr>
        <p:blipFill>
          <a:blip r:embed="rId3"/>
          <a:stretch>
            <a:fillRect/>
          </a:stretch>
        </p:blipFill>
        <p:spPr>
          <a:xfrm>
            <a:off x="534859" y="1986575"/>
            <a:ext cx="6961472" cy="3522173"/>
          </a:xfrm>
          <a:prstGeom prst="rect">
            <a:avLst/>
          </a:prstGeom>
        </p:spPr>
      </p:pic>
      <p:sp>
        <p:nvSpPr>
          <p:cNvPr id="10" name="Rectangle: Rounded Corners 9">
            <a:extLst>
              <a:ext uri="{FF2B5EF4-FFF2-40B4-BE49-F238E27FC236}">
                <a16:creationId xmlns:a16="http://schemas.microsoft.com/office/drawing/2014/main" id="{0C578771-C026-49A6-80ED-DF4534AE3002}"/>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27B047AE-7D5E-4C70-95FD-9A19F62321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27824937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54061"/>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9394371" y="2045983"/>
            <a:ext cx="2558143" cy="2680021"/>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Add button.</a:t>
            </a:r>
          </a:p>
        </p:txBody>
      </p:sp>
      <p:sp>
        <p:nvSpPr>
          <p:cNvPr id="11" name="Rectangle: Rounded Corners 10">
            <a:extLst>
              <a:ext uri="{FF2B5EF4-FFF2-40B4-BE49-F238E27FC236}">
                <a16:creationId xmlns:a16="http://schemas.microsoft.com/office/drawing/2014/main" id="{33AEDF53-A0E3-4015-B370-78E89F7907C8}"/>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6" name="Picture 2" descr="17938457198505802581">
            <a:extLst>
              <a:ext uri="{FF2B5EF4-FFF2-40B4-BE49-F238E27FC236}">
                <a16:creationId xmlns:a16="http://schemas.microsoft.com/office/drawing/2014/main" id="{013CA3AB-C773-4839-93E5-480FDAEA214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425" t="16972" b="10499"/>
          <a:stretch/>
        </p:blipFill>
        <p:spPr bwMode="auto">
          <a:xfrm>
            <a:off x="400105" y="1665513"/>
            <a:ext cx="8524495" cy="48005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01C4659B-9CD6-4C1F-9082-8A4007F75D9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7660138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30266"/>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8556171" y="2045983"/>
            <a:ext cx="3235724" cy="310353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Using Edit button, enter date for leave requested, start time, and number of hours,  or days.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Enter brief description, ex. Vacation day.</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for Leave code line, click on blue Edit button.</a:t>
            </a:r>
          </a:p>
        </p:txBody>
      </p:sp>
      <p:sp>
        <p:nvSpPr>
          <p:cNvPr id="11" name="Rectangle: Rounded Corners 10">
            <a:extLst>
              <a:ext uri="{FF2B5EF4-FFF2-40B4-BE49-F238E27FC236}">
                <a16:creationId xmlns:a16="http://schemas.microsoft.com/office/drawing/2014/main" id="{B7A92AEF-9907-4A12-BBBD-193DE2935FB7}"/>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1793845c0d7e5ac4c5a3">
            <a:extLst>
              <a:ext uri="{FF2B5EF4-FFF2-40B4-BE49-F238E27FC236}">
                <a16:creationId xmlns:a16="http://schemas.microsoft.com/office/drawing/2014/main" id="{D459F681-18E6-4B0C-83AE-8354BA10D2D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99" t="6290" r="1255" b="15940"/>
          <a:stretch/>
        </p:blipFill>
        <p:spPr bwMode="auto">
          <a:xfrm>
            <a:off x="258591" y="1399707"/>
            <a:ext cx="8113866" cy="49357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995749A6-FD15-4BB4-8FDC-641F4A9EB9B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41328587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98892"/>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8730342" y="2045983"/>
            <a:ext cx="3285337" cy="3392291"/>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Choose the Leave you are requesting.  Be sure to choose the correct one, as you are responsible for your leave requests.</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click Select.</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click save on next screen, Employee Request screen.</a:t>
            </a:r>
          </a:p>
        </p:txBody>
      </p:sp>
      <p:sp>
        <p:nvSpPr>
          <p:cNvPr id="10" name="Rectangle: Rounded Corners 9">
            <a:extLst>
              <a:ext uri="{FF2B5EF4-FFF2-40B4-BE49-F238E27FC236}">
                <a16:creationId xmlns:a16="http://schemas.microsoft.com/office/drawing/2014/main" id="{2ADAFC30-E7B2-47A8-BADE-2CC3298C26F2}"/>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descr="1793845e5c03056715b4">
            <a:extLst>
              <a:ext uri="{FF2B5EF4-FFF2-40B4-BE49-F238E27FC236}">
                <a16:creationId xmlns:a16="http://schemas.microsoft.com/office/drawing/2014/main" id="{C5F0636C-6D8C-4389-824F-D78421135BB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23909" b="5969"/>
          <a:stretch/>
        </p:blipFill>
        <p:spPr bwMode="auto">
          <a:xfrm>
            <a:off x="176320" y="1504272"/>
            <a:ext cx="8339172" cy="4475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Picture 6">
            <a:extLst>
              <a:ext uri="{FF2B5EF4-FFF2-40B4-BE49-F238E27FC236}">
                <a16:creationId xmlns:a16="http://schemas.microsoft.com/office/drawing/2014/main" id="{58566D90-26EE-4966-A412-1ABBEECEFA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41074987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1198" y="66301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Contents</a:t>
            </a:r>
          </a:p>
        </p:txBody>
      </p:sp>
      <p:sp>
        <p:nvSpPr>
          <p:cNvPr id="8" name="TextBox 7"/>
          <p:cNvSpPr txBox="1"/>
          <p:nvPr/>
        </p:nvSpPr>
        <p:spPr>
          <a:xfrm>
            <a:off x="761198" y="1907063"/>
            <a:ext cx="10515600" cy="3785652"/>
          </a:xfrm>
          <a:prstGeom prst="rect">
            <a:avLst/>
          </a:prstGeom>
          <a:noFill/>
        </p:spPr>
        <p:txBody>
          <a:bodyPr wrap="square" rtlCol="0">
            <a:spAutoFit/>
          </a:bodyPr>
          <a:lstStyle/>
          <a:p>
            <a:pPr marL="457200" indent="-457200">
              <a:buFont typeface="+mj-lt"/>
              <a:buAutoNum type="arabicPeriod"/>
            </a:pPr>
            <a:r>
              <a:rPr lang="en-US" sz="2000" dirty="0"/>
              <a:t>Clocking in and out operations – using the </a:t>
            </a:r>
            <a:r>
              <a:rPr lang="en-US" sz="2000" dirty="0" err="1"/>
              <a:t>Timeclock</a:t>
            </a:r>
            <a:endParaRPr lang="en-US" sz="2000" dirty="0"/>
          </a:p>
          <a:p>
            <a:pPr marL="457200" indent="-457200">
              <a:buFont typeface="+mj-lt"/>
              <a:buAutoNum type="arabicPeriod"/>
            </a:pPr>
            <a:r>
              <a:rPr lang="en-US" sz="2000" dirty="0"/>
              <a:t>Missed punches – using the </a:t>
            </a:r>
            <a:r>
              <a:rPr lang="en-US" sz="2000" dirty="0" err="1"/>
              <a:t>Timeclock</a:t>
            </a:r>
            <a:endParaRPr lang="en-US" sz="2000" dirty="0"/>
          </a:p>
          <a:p>
            <a:pPr marL="457200" indent="-457200">
              <a:buFont typeface="+mj-lt"/>
              <a:buAutoNum type="arabicPeriod"/>
            </a:pPr>
            <a:r>
              <a:rPr lang="en-US" sz="2000" dirty="0"/>
              <a:t>Messages – using the </a:t>
            </a:r>
            <a:r>
              <a:rPr lang="en-US" sz="2000" dirty="0" err="1"/>
              <a:t>Timeclock</a:t>
            </a:r>
            <a:endParaRPr lang="en-US" sz="2000" dirty="0"/>
          </a:p>
          <a:p>
            <a:pPr marL="457200" indent="-457200">
              <a:buFont typeface="+mj-lt"/>
              <a:buAutoNum type="arabicPeriod"/>
            </a:pPr>
            <a:r>
              <a:rPr lang="en-US" sz="2000" dirty="0"/>
              <a:t>Requesting Leave – using the </a:t>
            </a:r>
            <a:r>
              <a:rPr lang="en-US" sz="2000" dirty="0" err="1"/>
              <a:t>Timeclock</a:t>
            </a:r>
            <a:endParaRPr lang="en-US" sz="2000" dirty="0"/>
          </a:p>
          <a:p>
            <a:pPr marL="457200" indent="-457200">
              <a:buFont typeface="+mj-lt"/>
              <a:buAutoNum type="arabicPeriod"/>
            </a:pPr>
            <a:r>
              <a:rPr lang="en-US" sz="2000" dirty="0"/>
              <a:t>Verifying Time – using the </a:t>
            </a:r>
            <a:r>
              <a:rPr lang="en-US" sz="2000" dirty="0" err="1"/>
              <a:t>Timeclock</a:t>
            </a:r>
            <a:endParaRPr lang="en-US" sz="2000" dirty="0"/>
          </a:p>
          <a:p>
            <a:pPr marL="457200" indent="-457200">
              <a:buFont typeface="+mj-lt"/>
              <a:buAutoNum type="arabicPeriod"/>
            </a:pPr>
            <a:r>
              <a:rPr lang="en-US" sz="2000" dirty="0"/>
              <a:t>Clocking in and out operations – using the computer (</a:t>
            </a:r>
            <a:r>
              <a:rPr lang="en-US" sz="2000" dirty="0" err="1"/>
              <a:t>webclock</a:t>
            </a:r>
            <a:r>
              <a:rPr lang="en-US" sz="2000" dirty="0"/>
              <a:t>)</a:t>
            </a:r>
          </a:p>
          <a:p>
            <a:pPr marL="457200" indent="-457200">
              <a:buFont typeface="+mj-lt"/>
              <a:buAutoNum type="arabicPeriod"/>
            </a:pPr>
            <a:r>
              <a:rPr lang="en-US" sz="2000" dirty="0"/>
              <a:t>Missed punches – using the computer (</a:t>
            </a:r>
            <a:r>
              <a:rPr lang="en-US" sz="2000" dirty="0" err="1"/>
              <a:t>webclock</a:t>
            </a:r>
            <a:r>
              <a:rPr lang="en-US" sz="2000" dirty="0"/>
              <a:t>)</a:t>
            </a:r>
          </a:p>
          <a:p>
            <a:pPr marL="457200" indent="-457200">
              <a:buFont typeface="+mj-lt"/>
              <a:buAutoNum type="arabicPeriod"/>
            </a:pPr>
            <a:r>
              <a:rPr lang="en-US" sz="2000" dirty="0"/>
              <a:t>Requesting/approving leave using the computer (</a:t>
            </a:r>
            <a:r>
              <a:rPr lang="en-US" sz="2000" dirty="0" err="1"/>
              <a:t>webclock</a:t>
            </a:r>
            <a:r>
              <a:rPr lang="en-US" sz="2000" dirty="0"/>
              <a:t>)</a:t>
            </a:r>
          </a:p>
          <a:p>
            <a:pPr marL="457200" indent="-457200">
              <a:buFont typeface="+mj-lt"/>
              <a:buAutoNum type="arabicPeriod"/>
            </a:pPr>
            <a:r>
              <a:rPr lang="en-US" sz="2000" dirty="0"/>
              <a:t>Exempt Employees Only</a:t>
            </a:r>
          </a:p>
          <a:p>
            <a:pPr marL="457200" indent="-457200">
              <a:buFont typeface="+mj-lt"/>
              <a:buAutoNum type="arabicPeriod"/>
            </a:pPr>
            <a:r>
              <a:rPr lang="en-US" sz="2000" dirty="0"/>
              <a:t>Electronic Time Adjustment Request Form (TARF &amp; E-TARF)</a:t>
            </a:r>
          </a:p>
          <a:p>
            <a:pPr marL="457200" indent="-457200">
              <a:buFont typeface="+mj-lt"/>
              <a:buAutoNum type="arabicPeriod"/>
            </a:pPr>
            <a:r>
              <a:rPr lang="en-US" sz="2000" dirty="0"/>
              <a:t>Verifying Time – using computer (</a:t>
            </a:r>
            <a:r>
              <a:rPr lang="en-US" sz="2000" dirty="0" err="1"/>
              <a:t>webclock</a:t>
            </a:r>
            <a:r>
              <a:rPr lang="en-US" sz="2000" dirty="0"/>
              <a:t>)</a:t>
            </a:r>
          </a:p>
          <a:p>
            <a:pPr marL="457200" indent="-457200">
              <a:buFont typeface="+mj-lt"/>
              <a:buAutoNum type="arabicPeriod"/>
            </a:pPr>
            <a:r>
              <a:rPr lang="en-US" sz="2000" dirty="0"/>
              <a:t>Best Practices</a:t>
            </a:r>
          </a:p>
        </p:txBody>
      </p:sp>
      <p:sp>
        <p:nvSpPr>
          <p:cNvPr id="9" name="Rectangle: Rounded Corners 8">
            <a:extLst>
              <a:ext uri="{FF2B5EF4-FFF2-40B4-BE49-F238E27FC236}">
                <a16:creationId xmlns:a16="http://schemas.microsoft.com/office/drawing/2014/main" id="{7580AD08-3422-4C71-BCD2-43EB8BCD66D9}"/>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2AA9A653-56EE-4D98-ADF2-6AB382E7879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90113617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74983"/>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Requesting Leave</a:t>
            </a:r>
          </a:p>
        </p:txBody>
      </p:sp>
      <p:sp>
        <p:nvSpPr>
          <p:cNvPr id="8" name="Text Box 2"/>
          <p:cNvSpPr txBox="1">
            <a:spLocks noChangeArrowheads="1"/>
          </p:cNvSpPr>
          <p:nvPr/>
        </p:nvSpPr>
        <p:spPr bwMode="auto">
          <a:xfrm>
            <a:off x="3758018" y="1240971"/>
            <a:ext cx="8216267" cy="1817915"/>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You should receive this message indicating this request has been submitted to your supervisor for review and approval.</a:t>
            </a:r>
          </a:p>
        </p:txBody>
      </p:sp>
      <p:sp>
        <p:nvSpPr>
          <p:cNvPr id="10" name="Rectangle: Rounded Corners 9">
            <a:extLst>
              <a:ext uri="{FF2B5EF4-FFF2-40B4-BE49-F238E27FC236}">
                <a16:creationId xmlns:a16="http://schemas.microsoft.com/office/drawing/2014/main" id="{49AB12D3-BAE7-45E4-A980-A1AB8A230E35}"/>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9" name="Picture 3" descr="17938461ae67b00965c5">
            <a:extLst>
              <a:ext uri="{FF2B5EF4-FFF2-40B4-BE49-F238E27FC236}">
                <a16:creationId xmlns:a16="http://schemas.microsoft.com/office/drawing/2014/main" id="{28F5E5DD-0570-4E0E-88CD-C0397EF0EB09}"/>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839" t="28682" r="21457" b="28525"/>
          <a:stretch/>
        </p:blipFill>
        <p:spPr bwMode="auto">
          <a:xfrm>
            <a:off x="1123675" y="1452338"/>
            <a:ext cx="2634343" cy="17377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0" name="Picture 4" descr="17938464d26c5aabb5d6">
            <a:extLst>
              <a:ext uri="{FF2B5EF4-FFF2-40B4-BE49-F238E27FC236}">
                <a16:creationId xmlns:a16="http://schemas.microsoft.com/office/drawing/2014/main" id="{7B2C0F54-B986-4DB5-956C-FB1F41A0C914}"/>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492" t="26967" r="2873" b="13961"/>
          <a:stretch/>
        </p:blipFill>
        <p:spPr bwMode="auto">
          <a:xfrm>
            <a:off x="1123675" y="3321277"/>
            <a:ext cx="7089465" cy="34073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ext Box 2">
            <a:extLst>
              <a:ext uri="{FF2B5EF4-FFF2-40B4-BE49-F238E27FC236}">
                <a16:creationId xmlns:a16="http://schemas.microsoft.com/office/drawing/2014/main" id="{FBBAEB7C-DBD3-42BB-A618-31AF83BE08A1}"/>
              </a:ext>
            </a:extLst>
          </p:cNvPr>
          <p:cNvSpPr txBox="1">
            <a:spLocks noChangeArrowheads="1"/>
          </p:cNvSpPr>
          <p:nvPr/>
        </p:nvSpPr>
        <p:spPr bwMode="auto">
          <a:xfrm>
            <a:off x="8316686" y="3621422"/>
            <a:ext cx="3359674" cy="210094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In the View Requests screen you the request has been populated and will show as Pending until Supervisor approves.</a:t>
            </a:r>
          </a:p>
        </p:txBody>
      </p:sp>
      <p:pic>
        <p:nvPicPr>
          <p:cNvPr id="12" name="Picture 11">
            <a:extLst>
              <a:ext uri="{FF2B5EF4-FFF2-40B4-BE49-F238E27FC236}">
                <a16:creationId xmlns:a16="http://schemas.microsoft.com/office/drawing/2014/main" id="{E1B6BDB6-5654-4564-B156-771CED3D73C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2375856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5796"/>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a:t>
            </a:r>
          </a:p>
        </p:txBody>
      </p:sp>
      <p:sp>
        <p:nvSpPr>
          <p:cNvPr id="10" name="Text Box 2"/>
          <p:cNvSpPr txBox="1">
            <a:spLocks noChangeArrowheads="1"/>
          </p:cNvSpPr>
          <p:nvPr/>
        </p:nvSpPr>
        <p:spPr bwMode="auto">
          <a:xfrm>
            <a:off x="6523865" y="1850825"/>
            <a:ext cx="4829935" cy="4103955"/>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Log into the clock. This will take you to the “Select Operation” screen.</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From the “Select Operation” screen, press </a:t>
            </a:r>
          </a:p>
        </p:txBody>
      </p:sp>
      <p:pic>
        <p:nvPicPr>
          <p:cNvPr id="14" name="Picture 1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84877" y="4877921"/>
            <a:ext cx="3993246" cy="367383"/>
          </a:xfrm>
          <a:prstGeom prst="rect">
            <a:avLst/>
          </a:prstGeom>
        </p:spPr>
      </p:pic>
      <p:sp>
        <p:nvSpPr>
          <p:cNvPr id="13" name="Rectangle: Rounded Corners 12">
            <a:extLst>
              <a:ext uri="{FF2B5EF4-FFF2-40B4-BE49-F238E27FC236}">
                <a16:creationId xmlns:a16="http://schemas.microsoft.com/office/drawing/2014/main" id="{583BABDC-0377-4A74-B1FF-C0B9481356A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D957EF1-A770-4293-A20E-45891BC5CFB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2039" y="1850826"/>
            <a:ext cx="6135065" cy="41039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70CDAEDB-9E29-4086-A270-06581D03E6E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8934876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5796"/>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a:t>
            </a:r>
          </a:p>
        </p:txBody>
      </p:sp>
      <p:sp>
        <p:nvSpPr>
          <p:cNvPr id="10" name="Text Box 2"/>
          <p:cNvSpPr txBox="1">
            <a:spLocks noChangeArrowheads="1"/>
          </p:cNvSpPr>
          <p:nvPr/>
        </p:nvSpPr>
        <p:spPr bwMode="auto">
          <a:xfrm>
            <a:off x="8337176" y="1582203"/>
            <a:ext cx="3016624"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On the “Self Service” screen, press Hours</a:t>
            </a:r>
          </a:p>
        </p:txBody>
      </p:sp>
      <p:sp>
        <p:nvSpPr>
          <p:cNvPr id="14" name="Rectangle: Rounded Corners 13">
            <a:extLst>
              <a:ext uri="{FF2B5EF4-FFF2-40B4-BE49-F238E27FC236}">
                <a16:creationId xmlns:a16="http://schemas.microsoft.com/office/drawing/2014/main" id="{B36FE550-A89A-47C8-A1F1-45071BC905D7}"/>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501A4F1-CC91-49E7-97DA-CA56E45B5051}"/>
              </a:ext>
            </a:extLst>
          </p:cNvPr>
          <p:cNvPicPr>
            <a:picLocks noChangeAspect="1"/>
          </p:cNvPicPr>
          <p:nvPr/>
        </p:nvPicPr>
        <p:blipFill>
          <a:blip r:embed="rId3"/>
          <a:stretch>
            <a:fillRect/>
          </a:stretch>
        </p:blipFill>
        <p:spPr>
          <a:xfrm>
            <a:off x="534859" y="1986575"/>
            <a:ext cx="6961472" cy="3522173"/>
          </a:xfrm>
          <a:prstGeom prst="rect">
            <a:avLst/>
          </a:prstGeom>
        </p:spPr>
      </p:pic>
      <p:pic>
        <p:nvPicPr>
          <p:cNvPr id="8" name="Picture 7">
            <a:extLst>
              <a:ext uri="{FF2B5EF4-FFF2-40B4-BE49-F238E27FC236}">
                <a16:creationId xmlns:a16="http://schemas.microsoft.com/office/drawing/2014/main" id="{0B50F0F5-402E-45D7-9DC2-6BB48BC7D08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5059103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5796"/>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a:t>
            </a:r>
          </a:p>
        </p:txBody>
      </p:sp>
      <p:sp>
        <p:nvSpPr>
          <p:cNvPr id="10" name="Text Box 2"/>
          <p:cNvSpPr txBox="1">
            <a:spLocks noChangeArrowheads="1"/>
          </p:cNvSpPr>
          <p:nvPr/>
        </p:nvSpPr>
        <p:spPr bwMode="auto">
          <a:xfrm>
            <a:off x="8283389" y="1582203"/>
            <a:ext cx="3070412" cy="372490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Examine the time information.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everything is correct, press the       Checkbox      in the </a:t>
            </a:r>
            <a:r>
              <a:rPr lang="en-US" sz="2000" dirty="0" err="1">
                <a:latin typeface="Ebrima" panose="02000000000000000000" pitchFamily="2" charset="0"/>
                <a:ea typeface="Ebrima" panose="02000000000000000000" pitchFamily="2" charset="0"/>
                <a:cs typeface="Ebrima" panose="02000000000000000000" pitchFamily="2" charset="0"/>
              </a:rPr>
              <a:t>Aprv</a:t>
            </a:r>
            <a:r>
              <a:rPr lang="en-US" sz="2000" dirty="0">
                <a:latin typeface="Ebrima" panose="02000000000000000000" pitchFamily="2" charset="0"/>
                <a:ea typeface="Ebrima" panose="02000000000000000000" pitchFamily="2" charset="0"/>
                <a:cs typeface="Ebrima" panose="02000000000000000000" pitchFamily="2" charset="0"/>
              </a:rPr>
              <a:t> column next to the segment.   Once you have verified your time click </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43384" y="3201332"/>
            <a:ext cx="242846" cy="227668"/>
          </a:xfrm>
          <a:prstGeom prst="rect">
            <a:avLst/>
          </a:prstGeom>
        </p:spPr>
      </p:pic>
      <p:sp>
        <p:nvSpPr>
          <p:cNvPr id="14" name="Rectangle: Rounded Corners 13">
            <a:extLst>
              <a:ext uri="{FF2B5EF4-FFF2-40B4-BE49-F238E27FC236}">
                <a16:creationId xmlns:a16="http://schemas.microsoft.com/office/drawing/2014/main" id="{EB740CEB-E855-46DD-87B7-28CD6136B478}"/>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id:1791a572aa91e0b54614">
            <a:extLst>
              <a:ext uri="{FF2B5EF4-FFF2-40B4-BE49-F238E27FC236}">
                <a16:creationId xmlns:a16="http://schemas.microsoft.com/office/drawing/2014/main" id="{D98E2CB3-988B-4A04-91FD-0309B206C4BF}"/>
              </a:ext>
            </a:extLst>
          </p:cNvPr>
          <p:cNvPicPr/>
          <p:nvPr/>
        </p:nvPicPr>
        <p:blipFill rotWithShape="1">
          <a:blip r:embed="rId4" r:link="rId5" cstate="print">
            <a:extLst>
              <a:ext uri="{28A0092B-C50C-407E-A947-70E740481C1C}">
                <a14:useLocalDpi xmlns:a14="http://schemas.microsoft.com/office/drawing/2010/main" val="0"/>
              </a:ext>
            </a:extLst>
          </a:blip>
          <a:srcRect l="12321" t="26885" r="5582" b="15303"/>
          <a:stretch/>
        </p:blipFill>
        <p:spPr bwMode="auto">
          <a:xfrm>
            <a:off x="848493" y="1582203"/>
            <a:ext cx="6861154" cy="4495868"/>
          </a:xfrm>
          <a:prstGeom prst="rect">
            <a:avLst/>
          </a:prstGeom>
          <a:noFill/>
          <a:ln>
            <a:noFill/>
          </a:ln>
          <a:extLst>
            <a:ext uri="{53640926-AAD7-44D8-BBD7-CCE9431645EC}">
              <a14:shadowObscured xmlns:a14="http://schemas.microsoft.com/office/drawing/2010/main"/>
            </a:ext>
          </a:extLst>
        </p:spPr>
      </p:pic>
      <p:pic>
        <p:nvPicPr>
          <p:cNvPr id="3" name="Picture 2">
            <a:extLst>
              <a:ext uri="{FF2B5EF4-FFF2-40B4-BE49-F238E27FC236}">
                <a16:creationId xmlns:a16="http://schemas.microsoft.com/office/drawing/2014/main" id="{9E99DB86-D64E-4A6C-8FD6-335E19A4A1BF}"/>
              </a:ext>
            </a:extLst>
          </p:cNvPr>
          <p:cNvPicPr>
            <a:picLocks noChangeAspect="1"/>
          </p:cNvPicPr>
          <p:nvPr/>
        </p:nvPicPr>
        <p:blipFill>
          <a:blip r:embed="rId6"/>
          <a:stretch>
            <a:fillRect/>
          </a:stretch>
        </p:blipFill>
        <p:spPr>
          <a:xfrm>
            <a:off x="10420564" y="4496921"/>
            <a:ext cx="762000" cy="381000"/>
          </a:xfrm>
          <a:prstGeom prst="rect">
            <a:avLst/>
          </a:prstGeom>
        </p:spPr>
      </p:pic>
      <p:pic>
        <p:nvPicPr>
          <p:cNvPr id="9" name="Picture 8">
            <a:extLst>
              <a:ext uri="{FF2B5EF4-FFF2-40B4-BE49-F238E27FC236}">
                <a16:creationId xmlns:a16="http://schemas.microsoft.com/office/drawing/2014/main" id="{B4B81E37-35D9-480C-A55B-39D0DC359FB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22387263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67828"/>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Time-Certification</a:t>
            </a:r>
          </a:p>
        </p:txBody>
      </p:sp>
      <p:sp>
        <p:nvSpPr>
          <p:cNvPr id="8" name="TextBox 7"/>
          <p:cNvSpPr txBox="1"/>
          <p:nvPr/>
        </p:nvSpPr>
        <p:spPr>
          <a:xfrm>
            <a:off x="6917572" y="1972236"/>
            <a:ext cx="4874323" cy="2554545"/>
          </a:xfrm>
          <a:prstGeom prst="rect">
            <a:avLst/>
          </a:prstGeom>
          <a:noFill/>
        </p:spPr>
        <p:txBody>
          <a:bodyPr wrap="square" rtlCol="0">
            <a:spAutoFit/>
          </a:bodyPr>
          <a:lstStyle/>
          <a:p>
            <a:pPr algn="ctr"/>
            <a:r>
              <a:rPr lang="en-US" sz="2000" dirty="0"/>
              <a:t>Each time you approve your hours, you will receive this notice.  It is to certify that you did not work overtime hours without prior written approval and that you did not suffer an unreported work related injury on any day during this work period.</a:t>
            </a:r>
          </a:p>
          <a:p>
            <a:pPr algn="ctr"/>
            <a:endParaRPr lang="en-US" sz="2000" dirty="0"/>
          </a:p>
          <a:p>
            <a:pPr algn="ctr"/>
            <a:r>
              <a:rPr lang="en-US" sz="2000" dirty="0"/>
              <a:t>If you agree to this statement, click on Yes.</a:t>
            </a:r>
          </a:p>
        </p:txBody>
      </p:sp>
      <p:sp>
        <p:nvSpPr>
          <p:cNvPr id="10" name="Rectangle: Rounded Corners 9">
            <a:extLst>
              <a:ext uri="{FF2B5EF4-FFF2-40B4-BE49-F238E27FC236}">
                <a16:creationId xmlns:a16="http://schemas.microsoft.com/office/drawing/2014/main" id="{1826AA0C-05B0-4AE6-BE96-BDD01B0D340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cid:1791a57166368b579623">
            <a:extLst>
              <a:ext uri="{FF2B5EF4-FFF2-40B4-BE49-F238E27FC236}">
                <a16:creationId xmlns:a16="http://schemas.microsoft.com/office/drawing/2014/main" id="{9C5FF021-3FF1-4AB9-8AD6-78FA7805D593}"/>
              </a:ext>
            </a:extLst>
          </p:cNvPr>
          <p:cNvPicPr/>
          <p:nvPr/>
        </p:nvPicPr>
        <p:blipFill rotWithShape="1">
          <a:blip r:embed="rId3" r:link="rId4" cstate="print">
            <a:extLst>
              <a:ext uri="{28A0092B-C50C-407E-A947-70E740481C1C}">
                <a14:useLocalDpi xmlns:a14="http://schemas.microsoft.com/office/drawing/2010/main" val="0"/>
              </a:ext>
            </a:extLst>
          </a:blip>
          <a:srcRect l="16439" t="22799" b="15464"/>
          <a:stretch>
            <a:fillRect/>
          </a:stretch>
        </p:blipFill>
        <p:spPr bwMode="auto">
          <a:xfrm>
            <a:off x="217714" y="1585144"/>
            <a:ext cx="6699858" cy="4412885"/>
          </a:xfrm>
          <a:prstGeom prst="rect">
            <a:avLst/>
          </a:prstGeom>
          <a:noFill/>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0E1117AB-0809-4400-8A7C-C6FFC75E4DC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74453639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0485"/>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 in and Out using Computer</a:t>
            </a:r>
          </a:p>
        </p:txBody>
      </p:sp>
      <p:sp>
        <p:nvSpPr>
          <p:cNvPr id="10" name="Text Box 2"/>
          <p:cNvSpPr txBox="1">
            <a:spLocks noChangeArrowheads="1"/>
          </p:cNvSpPr>
          <p:nvPr/>
        </p:nvSpPr>
        <p:spPr bwMode="auto">
          <a:xfrm>
            <a:off x="7547020" y="2524887"/>
            <a:ext cx="4244875" cy="216033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Go to </a:t>
            </a:r>
            <a:r>
              <a:rPr lang="en-US" sz="2000" dirty="0" err="1">
                <a:latin typeface="Ebrima" panose="02000000000000000000" pitchFamily="2" charset="0"/>
                <a:ea typeface="Ebrima" panose="02000000000000000000" pitchFamily="2" charset="0"/>
                <a:cs typeface="Ebrima" panose="02000000000000000000" pitchFamily="2" charset="0"/>
              </a:rPr>
              <a:t>TimeClock</a:t>
            </a:r>
            <a:r>
              <a:rPr lang="en-US" sz="2000" dirty="0">
                <a:latin typeface="Ebrima" panose="02000000000000000000" pitchFamily="2" charset="0"/>
                <a:ea typeface="Ebrima" panose="02000000000000000000" pitchFamily="2" charset="0"/>
                <a:cs typeface="Ebrima" panose="02000000000000000000" pitchFamily="2" charset="0"/>
              </a:rPr>
              <a:t> Plus link.  Login using your computer credentials.  Click CLOCK IN or CLOCK OUT. </a:t>
            </a:r>
          </a:p>
        </p:txBody>
      </p:sp>
      <p:pic>
        <p:nvPicPr>
          <p:cNvPr id="8" name="Picture 7"/>
          <p:cNvPicPr>
            <a:picLocks noChangeAspect="1"/>
          </p:cNvPicPr>
          <p:nvPr/>
        </p:nvPicPr>
        <p:blipFill>
          <a:blip r:embed="rId3"/>
          <a:stretch>
            <a:fillRect/>
          </a:stretch>
        </p:blipFill>
        <p:spPr>
          <a:xfrm>
            <a:off x="7950768" y="4157963"/>
            <a:ext cx="1276350" cy="428625"/>
          </a:xfrm>
          <a:prstGeom prst="rect">
            <a:avLst/>
          </a:prstGeom>
        </p:spPr>
      </p:pic>
      <p:pic>
        <p:nvPicPr>
          <p:cNvPr id="9" name="Picture 8"/>
          <p:cNvPicPr>
            <a:picLocks noChangeAspect="1"/>
          </p:cNvPicPr>
          <p:nvPr/>
        </p:nvPicPr>
        <p:blipFill>
          <a:blip r:embed="rId4"/>
          <a:stretch>
            <a:fillRect/>
          </a:stretch>
        </p:blipFill>
        <p:spPr>
          <a:xfrm>
            <a:off x="9621793" y="4157964"/>
            <a:ext cx="1339723" cy="455506"/>
          </a:xfrm>
          <a:prstGeom prst="rect">
            <a:avLst/>
          </a:prstGeom>
        </p:spPr>
      </p:pic>
      <p:sp>
        <p:nvSpPr>
          <p:cNvPr id="12" name="Rectangle 11"/>
          <p:cNvSpPr/>
          <p:nvPr/>
        </p:nvSpPr>
        <p:spPr>
          <a:xfrm>
            <a:off x="400105" y="6111429"/>
            <a:ext cx="7972930" cy="369332"/>
          </a:xfrm>
          <a:prstGeom prst="rect">
            <a:avLst/>
          </a:prstGeom>
        </p:spPr>
        <p:txBody>
          <a:bodyPr wrap="square">
            <a:spAutoFit/>
          </a:bodyPr>
          <a:lstStyle/>
          <a:p>
            <a:r>
              <a:rPr lang="en-US" dirty="0">
                <a:hlinkClick r:id="rId5"/>
              </a:rPr>
              <a:t>https://172441.tcplusondemand.com/app/webclock/#/EmployeeLogOn/172441/1</a:t>
            </a:r>
            <a:r>
              <a:rPr lang="en-US" dirty="0"/>
              <a:t> </a:t>
            </a:r>
          </a:p>
        </p:txBody>
      </p:sp>
      <p:sp>
        <p:nvSpPr>
          <p:cNvPr id="14" name="Rectangle: Rounded Corners 13">
            <a:extLst>
              <a:ext uri="{FF2B5EF4-FFF2-40B4-BE49-F238E27FC236}">
                <a16:creationId xmlns:a16="http://schemas.microsoft.com/office/drawing/2014/main" id="{466E9877-C042-4D06-BAF2-6E3DB9DFA2CB}"/>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7D6E8D4-AD02-49E7-9BE5-4C34BFD2582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2" name="Picture 1">
            <a:extLst>
              <a:ext uri="{FF2B5EF4-FFF2-40B4-BE49-F238E27FC236}">
                <a16:creationId xmlns:a16="http://schemas.microsoft.com/office/drawing/2014/main" id="{5C50234D-814A-4BFE-B901-C461C0B20A9E}"/>
              </a:ext>
            </a:extLst>
          </p:cNvPr>
          <p:cNvPicPr>
            <a:picLocks noChangeAspect="1"/>
          </p:cNvPicPr>
          <p:nvPr/>
        </p:nvPicPr>
        <p:blipFill>
          <a:blip r:embed="rId7"/>
          <a:stretch>
            <a:fillRect/>
          </a:stretch>
        </p:blipFill>
        <p:spPr>
          <a:xfrm>
            <a:off x="838200" y="1535361"/>
            <a:ext cx="6352419" cy="4410632"/>
          </a:xfrm>
          <a:prstGeom prst="rect">
            <a:avLst/>
          </a:prstGeom>
        </p:spPr>
      </p:pic>
    </p:spTree>
    <p:extLst>
      <p:ext uri="{BB962C8B-B14F-4D97-AF65-F5344CB8AC3E}">
        <p14:creationId xmlns:p14="http://schemas.microsoft.com/office/powerpoint/2010/main" val="2849581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53412"/>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 in and Out using Computer</a:t>
            </a:r>
          </a:p>
        </p:txBody>
      </p:sp>
      <p:sp>
        <p:nvSpPr>
          <p:cNvPr id="10" name="Text Box 2"/>
          <p:cNvSpPr txBox="1">
            <a:spLocks noChangeArrowheads="1"/>
          </p:cNvSpPr>
          <p:nvPr/>
        </p:nvSpPr>
        <p:spPr bwMode="auto">
          <a:xfrm>
            <a:off x="7611520" y="1709203"/>
            <a:ext cx="3095324"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Enter your Password.  Same password as computer credentials.  Click Log On.</a:t>
            </a:r>
          </a:p>
        </p:txBody>
      </p:sp>
      <p:sp>
        <p:nvSpPr>
          <p:cNvPr id="11" name="Rectangle: Rounded Corners 10">
            <a:extLst>
              <a:ext uri="{FF2B5EF4-FFF2-40B4-BE49-F238E27FC236}">
                <a16:creationId xmlns:a16="http://schemas.microsoft.com/office/drawing/2014/main" id="{B4540A5A-C441-4392-9A93-15F4BF4835C3}"/>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0C42952-F261-40B3-90B0-F270145925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2" name="Picture 1">
            <a:extLst>
              <a:ext uri="{FF2B5EF4-FFF2-40B4-BE49-F238E27FC236}">
                <a16:creationId xmlns:a16="http://schemas.microsoft.com/office/drawing/2014/main" id="{90C8FE17-47B5-4D65-BCBB-6BE342F98546}"/>
              </a:ext>
            </a:extLst>
          </p:cNvPr>
          <p:cNvPicPr>
            <a:picLocks noChangeAspect="1"/>
          </p:cNvPicPr>
          <p:nvPr/>
        </p:nvPicPr>
        <p:blipFill>
          <a:blip r:embed="rId4"/>
          <a:stretch>
            <a:fillRect/>
          </a:stretch>
        </p:blipFill>
        <p:spPr>
          <a:xfrm>
            <a:off x="1196186" y="2534896"/>
            <a:ext cx="5858693" cy="2086266"/>
          </a:xfrm>
          <a:prstGeom prst="rect">
            <a:avLst/>
          </a:prstGeom>
        </p:spPr>
      </p:pic>
    </p:spTree>
    <p:extLst>
      <p:ext uri="{BB962C8B-B14F-4D97-AF65-F5344CB8AC3E}">
        <p14:creationId xmlns:p14="http://schemas.microsoft.com/office/powerpoint/2010/main" val="424587383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6498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 in and Out using Computer</a:t>
            </a:r>
          </a:p>
        </p:txBody>
      </p:sp>
      <p:sp>
        <p:nvSpPr>
          <p:cNvPr id="10" name="Text Box 2"/>
          <p:cNvSpPr txBox="1">
            <a:spLocks noChangeArrowheads="1"/>
          </p:cNvSpPr>
          <p:nvPr/>
        </p:nvSpPr>
        <p:spPr bwMode="auto">
          <a:xfrm>
            <a:off x="8319247" y="1850062"/>
            <a:ext cx="3394698"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This is confirming that you are clocking in or out.  </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Continue.</a:t>
            </a:r>
          </a:p>
        </p:txBody>
      </p:sp>
      <p:sp>
        <p:nvSpPr>
          <p:cNvPr id="11" name="Rectangle: Rounded Corners 10">
            <a:extLst>
              <a:ext uri="{FF2B5EF4-FFF2-40B4-BE49-F238E27FC236}">
                <a16:creationId xmlns:a16="http://schemas.microsoft.com/office/drawing/2014/main" id="{9883BE76-14E4-4794-B606-BCEEFA5B5A03}"/>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C111328E-F9F6-47C6-898A-B2A064732933}"/>
              </a:ext>
            </a:extLst>
          </p:cNvPr>
          <p:cNvPicPr/>
          <p:nvPr/>
        </p:nvPicPr>
        <p:blipFill>
          <a:blip r:embed="rId3"/>
          <a:stretch>
            <a:fillRect/>
          </a:stretch>
        </p:blipFill>
        <p:spPr>
          <a:xfrm>
            <a:off x="900954" y="1850062"/>
            <a:ext cx="5943600" cy="4217670"/>
          </a:xfrm>
          <a:prstGeom prst="rect">
            <a:avLst/>
          </a:prstGeom>
        </p:spPr>
      </p:pic>
      <p:pic>
        <p:nvPicPr>
          <p:cNvPr id="7" name="Picture 6">
            <a:extLst>
              <a:ext uri="{FF2B5EF4-FFF2-40B4-BE49-F238E27FC236}">
                <a16:creationId xmlns:a16="http://schemas.microsoft.com/office/drawing/2014/main" id="{452FCE93-0041-489C-88DA-342B9CFE662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69082112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745922"/>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 in and Out using Computer</a:t>
            </a:r>
          </a:p>
        </p:txBody>
      </p:sp>
      <p:sp>
        <p:nvSpPr>
          <p:cNvPr id="10" name="Text Box 2"/>
          <p:cNvSpPr txBox="1">
            <a:spLocks noChangeArrowheads="1"/>
          </p:cNvSpPr>
          <p:nvPr/>
        </p:nvSpPr>
        <p:spPr bwMode="auto">
          <a:xfrm>
            <a:off x="6312109" y="1755458"/>
            <a:ext cx="4829935"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You will see the message indicating that the clock operation was successful.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Ok. </a:t>
            </a:r>
          </a:p>
        </p:txBody>
      </p:sp>
      <p:sp>
        <p:nvSpPr>
          <p:cNvPr id="11" name="Rectangle: Rounded Corners 10">
            <a:extLst>
              <a:ext uri="{FF2B5EF4-FFF2-40B4-BE49-F238E27FC236}">
                <a16:creationId xmlns:a16="http://schemas.microsoft.com/office/drawing/2014/main" id="{9D347D64-009C-43D5-A49A-ADF445EE9B0D}"/>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88DAF481-7867-4B34-9F15-4BB25404453C}"/>
              </a:ext>
            </a:extLst>
          </p:cNvPr>
          <p:cNvPicPr>
            <a:picLocks noChangeAspect="1"/>
          </p:cNvPicPr>
          <p:nvPr/>
        </p:nvPicPr>
        <p:blipFill>
          <a:blip r:embed="rId3"/>
          <a:stretch>
            <a:fillRect/>
          </a:stretch>
        </p:blipFill>
        <p:spPr>
          <a:xfrm>
            <a:off x="1509431" y="2703413"/>
            <a:ext cx="4032385" cy="1983140"/>
          </a:xfrm>
          <a:prstGeom prst="rect">
            <a:avLst/>
          </a:prstGeom>
        </p:spPr>
      </p:pic>
      <p:pic>
        <p:nvPicPr>
          <p:cNvPr id="7" name="Picture 6">
            <a:extLst>
              <a:ext uri="{FF2B5EF4-FFF2-40B4-BE49-F238E27FC236}">
                <a16:creationId xmlns:a16="http://schemas.microsoft.com/office/drawing/2014/main" id="{6D7DAFBA-84C8-46EE-8D5B-612B6E1F16F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0582743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8057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a:t>
            </a:r>
          </a:p>
        </p:txBody>
      </p:sp>
      <p:sp>
        <p:nvSpPr>
          <p:cNvPr id="10" name="Text Box 2"/>
          <p:cNvSpPr txBox="1">
            <a:spLocks noChangeArrowheads="1"/>
          </p:cNvSpPr>
          <p:nvPr/>
        </p:nvSpPr>
        <p:spPr bwMode="auto">
          <a:xfrm>
            <a:off x="8011886" y="1736229"/>
            <a:ext cx="3216786"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you get this message, this means you missed a punch and you cannot perform any other actions until it is corrected.</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Continue.</a:t>
            </a:r>
          </a:p>
        </p:txBody>
      </p:sp>
      <p:sp>
        <p:nvSpPr>
          <p:cNvPr id="11" name="Rectangle: Rounded Corners 10">
            <a:extLst>
              <a:ext uri="{FF2B5EF4-FFF2-40B4-BE49-F238E27FC236}">
                <a16:creationId xmlns:a16="http://schemas.microsoft.com/office/drawing/2014/main" id="{B96F3B22-9F39-4A60-BC89-C1000E078891}"/>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932466C2-8008-4FBB-ABB3-2FD816B267B4}"/>
              </a:ext>
            </a:extLst>
          </p:cNvPr>
          <p:cNvPicPr/>
          <p:nvPr/>
        </p:nvPicPr>
        <p:blipFill rotWithShape="1">
          <a:blip r:embed="rId3"/>
          <a:srcRect l="23974" t="23899" r="23206"/>
          <a:stretch/>
        </p:blipFill>
        <p:spPr bwMode="auto">
          <a:xfrm>
            <a:off x="735105" y="1736229"/>
            <a:ext cx="6185459" cy="4523057"/>
          </a:xfrm>
          <a:prstGeom prst="rect">
            <a:avLst/>
          </a:prstGeom>
          <a:ln>
            <a:noFill/>
          </a:ln>
          <a:extLst>
            <a:ext uri="{53640926-AAD7-44D8-BBD7-CCE9431645EC}">
              <a14:shadowObscured xmlns:a14="http://schemas.microsoft.com/office/drawing/2010/main"/>
            </a:ext>
          </a:extLst>
        </p:spPr>
      </p:pic>
      <p:pic>
        <p:nvPicPr>
          <p:cNvPr id="7" name="Picture 6">
            <a:extLst>
              <a:ext uri="{FF2B5EF4-FFF2-40B4-BE49-F238E27FC236}">
                <a16:creationId xmlns:a16="http://schemas.microsoft.com/office/drawing/2014/main" id="{1208E696-5593-4AE3-A947-A6048247FB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3957549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81779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Clocking in and Clocking Out Operations</a:t>
            </a:r>
          </a:p>
        </p:txBody>
      </p:sp>
      <p:sp>
        <p:nvSpPr>
          <p:cNvPr id="10" name="Text Box 2"/>
          <p:cNvSpPr txBox="1">
            <a:spLocks noChangeArrowheads="1"/>
          </p:cNvSpPr>
          <p:nvPr/>
        </p:nvSpPr>
        <p:spPr bwMode="auto">
          <a:xfrm>
            <a:off x="6620117" y="1697707"/>
            <a:ext cx="4829935" cy="3737652"/>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Using the touchscreen keypad, enter your Employee </a:t>
            </a:r>
            <a:r>
              <a:rPr lang="en-US" sz="2000" dirty="0">
                <a:latin typeface="Ebrima" panose="02000000000000000000" pitchFamily="2" charset="0"/>
                <a:ea typeface="Ebrima" panose="02000000000000000000" pitchFamily="2" charset="0"/>
                <a:cs typeface="Ebrima" panose="02000000000000000000" pitchFamily="2" charset="0"/>
              </a:rPr>
              <a:t>A#, not including the leading zeros.</a:t>
            </a:r>
            <a:endParaRPr lang="en-US" sz="1600" dirty="0">
              <a:effectLst/>
              <a:latin typeface="Ebrima" panose="02000000000000000000" pitchFamily="2" charset="0"/>
              <a:ea typeface="Ebrima" panose="02000000000000000000" pitchFamily="2" charset="0"/>
              <a:cs typeface="Ebrima" panose="02000000000000000000" pitchFamily="2" charset="0"/>
            </a:endParaRPr>
          </a:p>
          <a:p>
            <a:pPr marL="0" marR="0" algn="ctr">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 </a:t>
            </a:r>
            <a:endParaRPr lang="en-US" sz="1600" dirty="0">
              <a:effectLst/>
              <a:latin typeface="Ebrima" panose="02000000000000000000" pitchFamily="2" charset="0"/>
              <a:ea typeface="Ebrima" panose="02000000000000000000" pitchFamily="2" charset="0"/>
              <a:cs typeface="Ebrima" panose="02000000000000000000" pitchFamily="2" charset="0"/>
            </a:endParaRPr>
          </a:p>
          <a:p>
            <a:pPr marL="0" marR="0">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                      Press </a:t>
            </a:r>
            <a:endParaRPr lang="en-US" sz="1600" dirty="0">
              <a:effectLst/>
              <a:latin typeface="Ebrima" panose="02000000000000000000" pitchFamily="2" charset="0"/>
              <a:ea typeface="Ebrima" panose="02000000000000000000" pitchFamily="2" charset="0"/>
              <a:cs typeface="Ebrima" panose="02000000000000000000" pitchFamily="2" charset="0"/>
            </a:endParaRPr>
          </a:p>
        </p:txBody>
      </p:sp>
      <p:sp>
        <p:nvSpPr>
          <p:cNvPr id="13" name="Rectangle: Rounded Corners 12">
            <a:extLst>
              <a:ext uri="{FF2B5EF4-FFF2-40B4-BE49-F238E27FC236}">
                <a16:creationId xmlns:a16="http://schemas.microsoft.com/office/drawing/2014/main" id="{D851B8E4-325F-4BFC-B320-000296B33B8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873485162511111190638990">
            <a:extLst>
              <a:ext uri="{FF2B5EF4-FFF2-40B4-BE49-F238E27FC236}">
                <a16:creationId xmlns:a16="http://schemas.microsoft.com/office/drawing/2014/main" id="{EE54A7AB-8EC5-4218-930C-5E08006153DA}"/>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419" t="10727" b="14078"/>
          <a:stretch/>
        </p:blipFill>
        <p:spPr bwMode="auto">
          <a:xfrm>
            <a:off x="520247" y="2151519"/>
            <a:ext cx="6207124" cy="3737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a:extLst>
              <a:ext uri="{FF2B5EF4-FFF2-40B4-BE49-F238E27FC236}">
                <a16:creationId xmlns:a16="http://schemas.microsoft.com/office/drawing/2014/main" id="{11A56B93-585E-46A4-A1C8-C65E73AEF11D}"/>
              </a:ext>
            </a:extLst>
          </p:cNvPr>
          <p:cNvPicPr>
            <a:picLocks noChangeAspect="1"/>
          </p:cNvPicPr>
          <p:nvPr/>
        </p:nvPicPr>
        <p:blipFill>
          <a:blip r:embed="rId4"/>
          <a:stretch>
            <a:fillRect/>
          </a:stretch>
        </p:blipFill>
        <p:spPr>
          <a:xfrm>
            <a:off x="8914719" y="4139293"/>
            <a:ext cx="1133475" cy="342900"/>
          </a:xfrm>
          <a:prstGeom prst="rect">
            <a:avLst/>
          </a:prstGeom>
        </p:spPr>
      </p:pic>
      <p:pic>
        <p:nvPicPr>
          <p:cNvPr id="8" name="Picture 7">
            <a:extLst>
              <a:ext uri="{FF2B5EF4-FFF2-40B4-BE49-F238E27FC236}">
                <a16:creationId xmlns:a16="http://schemas.microsoft.com/office/drawing/2014/main" id="{A28BFF79-AE49-405E-B996-16DBD27AF94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3365619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8321"/>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a:t>
            </a:r>
          </a:p>
        </p:txBody>
      </p:sp>
      <p:sp>
        <p:nvSpPr>
          <p:cNvPr id="10" name="Text Box 2"/>
          <p:cNvSpPr txBox="1">
            <a:spLocks noChangeArrowheads="1"/>
          </p:cNvSpPr>
          <p:nvPr/>
        </p:nvSpPr>
        <p:spPr bwMode="auto">
          <a:xfrm>
            <a:off x="8686800" y="2425566"/>
            <a:ext cx="2667000" cy="2441901"/>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Verify or enter date and time of missed punch.  Enter a Note, this is required.</a:t>
            </a:r>
          </a:p>
        </p:txBody>
      </p:sp>
      <p:sp>
        <p:nvSpPr>
          <p:cNvPr id="11" name="Rectangle: Rounded Corners 10">
            <a:extLst>
              <a:ext uri="{FF2B5EF4-FFF2-40B4-BE49-F238E27FC236}">
                <a16:creationId xmlns:a16="http://schemas.microsoft.com/office/drawing/2014/main" id="{5D7C71BA-9BA4-46F4-9FC4-34B17E3DF0C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CDCAF0-868D-40D2-BE62-801D32F00F5D}"/>
              </a:ext>
            </a:extLst>
          </p:cNvPr>
          <p:cNvPicPr/>
          <p:nvPr/>
        </p:nvPicPr>
        <p:blipFill>
          <a:blip r:embed="rId3"/>
          <a:stretch>
            <a:fillRect/>
          </a:stretch>
        </p:blipFill>
        <p:spPr>
          <a:xfrm>
            <a:off x="457200" y="1377762"/>
            <a:ext cx="7685314" cy="4979495"/>
          </a:xfrm>
          <a:prstGeom prst="rect">
            <a:avLst/>
          </a:prstGeom>
        </p:spPr>
      </p:pic>
      <p:pic>
        <p:nvPicPr>
          <p:cNvPr id="8" name="Picture 7">
            <a:extLst>
              <a:ext uri="{FF2B5EF4-FFF2-40B4-BE49-F238E27FC236}">
                <a16:creationId xmlns:a16="http://schemas.microsoft.com/office/drawing/2014/main" id="{45D69C25-C0D7-4259-B0B5-0C988FF8394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66022965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16202"/>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a:t>
            </a:r>
          </a:p>
        </p:txBody>
      </p:sp>
      <p:sp>
        <p:nvSpPr>
          <p:cNvPr id="10" name="Text Box 2"/>
          <p:cNvSpPr txBox="1">
            <a:spLocks noChangeArrowheads="1"/>
          </p:cNvSpPr>
          <p:nvPr/>
        </p:nvSpPr>
        <p:spPr bwMode="auto">
          <a:xfrm>
            <a:off x="8621486" y="1582203"/>
            <a:ext cx="2732314"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Summary screen.</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Verify date, time, and action.</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correct, click Continue.</a:t>
            </a:r>
          </a:p>
        </p:txBody>
      </p:sp>
      <p:sp>
        <p:nvSpPr>
          <p:cNvPr id="11" name="Rectangle: Rounded Corners 10">
            <a:extLst>
              <a:ext uri="{FF2B5EF4-FFF2-40B4-BE49-F238E27FC236}">
                <a16:creationId xmlns:a16="http://schemas.microsoft.com/office/drawing/2014/main" id="{7A96D432-2737-4FBC-B1EE-427737E7F52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AD7568E7-B49D-4219-9576-C03148288A99}"/>
              </a:ext>
            </a:extLst>
          </p:cNvPr>
          <p:cNvPicPr/>
          <p:nvPr/>
        </p:nvPicPr>
        <p:blipFill>
          <a:blip r:embed="rId3"/>
          <a:stretch>
            <a:fillRect/>
          </a:stretch>
        </p:blipFill>
        <p:spPr>
          <a:xfrm>
            <a:off x="580265" y="1383030"/>
            <a:ext cx="7137706" cy="4858768"/>
          </a:xfrm>
          <a:prstGeom prst="rect">
            <a:avLst/>
          </a:prstGeom>
        </p:spPr>
      </p:pic>
      <p:pic>
        <p:nvPicPr>
          <p:cNvPr id="8" name="Picture 7">
            <a:extLst>
              <a:ext uri="{FF2B5EF4-FFF2-40B4-BE49-F238E27FC236}">
                <a16:creationId xmlns:a16="http://schemas.microsoft.com/office/drawing/2014/main" id="{D9F91C5D-8AC4-4A40-BB96-703F5FC7143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7616331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6635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a:t>
            </a:r>
          </a:p>
        </p:txBody>
      </p:sp>
      <p:sp>
        <p:nvSpPr>
          <p:cNvPr id="10" name="Text Box 2"/>
          <p:cNvSpPr txBox="1">
            <a:spLocks noChangeArrowheads="1"/>
          </p:cNvSpPr>
          <p:nvPr/>
        </p:nvSpPr>
        <p:spPr bwMode="auto">
          <a:xfrm>
            <a:off x="6523865" y="1582203"/>
            <a:ext cx="4829935"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You should get Clock operation successful message which means you were able to both correct the missing out punch and clock yourself in with this operation.</a:t>
            </a:r>
          </a:p>
        </p:txBody>
      </p:sp>
      <p:sp>
        <p:nvSpPr>
          <p:cNvPr id="11" name="Rectangle: Rounded Corners 10">
            <a:extLst>
              <a:ext uri="{FF2B5EF4-FFF2-40B4-BE49-F238E27FC236}">
                <a16:creationId xmlns:a16="http://schemas.microsoft.com/office/drawing/2014/main" id="{8A823C23-B185-457E-9272-6159650E592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703AB3B-8864-4FEF-B281-67D137F46CF6}"/>
              </a:ext>
            </a:extLst>
          </p:cNvPr>
          <p:cNvPicPr>
            <a:picLocks noChangeAspect="1"/>
          </p:cNvPicPr>
          <p:nvPr/>
        </p:nvPicPr>
        <p:blipFill>
          <a:blip r:embed="rId3"/>
          <a:stretch>
            <a:fillRect/>
          </a:stretch>
        </p:blipFill>
        <p:spPr>
          <a:xfrm>
            <a:off x="1509431" y="2703413"/>
            <a:ext cx="4032385" cy="1983140"/>
          </a:xfrm>
          <a:prstGeom prst="rect">
            <a:avLst/>
          </a:prstGeom>
        </p:spPr>
      </p:pic>
      <p:pic>
        <p:nvPicPr>
          <p:cNvPr id="7" name="Picture 6">
            <a:extLst>
              <a:ext uri="{FF2B5EF4-FFF2-40B4-BE49-F238E27FC236}">
                <a16:creationId xmlns:a16="http://schemas.microsoft.com/office/drawing/2014/main" id="{0CE53019-5697-4552-9095-2ECAA9D13B6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20045011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81383"/>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1" name="Text Box 2"/>
          <p:cNvSpPr txBox="1">
            <a:spLocks noChangeArrowheads="1"/>
          </p:cNvSpPr>
          <p:nvPr/>
        </p:nvSpPr>
        <p:spPr bwMode="auto">
          <a:xfrm>
            <a:off x="6632077" y="2099410"/>
            <a:ext cx="5380629" cy="373574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Supervisor will need to log in and view leave requests pending approval.</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Supervisors use a different log in than employees use, for viewing employee information.</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Supervisors will log in using same credentials as computer credentials.</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8" name="Rectangle 7"/>
          <p:cNvSpPr/>
          <p:nvPr/>
        </p:nvSpPr>
        <p:spPr>
          <a:xfrm>
            <a:off x="400105" y="6000219"/>
            <a:ext cx="7847424" cy="369332"/>
          </a:xfrm>
          <a:prstGeom prst="rect">
            <a:avLst/>
          </a:prstGeom>
        </p:spPr>
        <p:txBody>
          <a:bodyPr wrap="square">
            <a:spAutoFit/>
          </a:bodyPr>
          <a:lstStyle/>
          <a:p>
            <a:r>
              <a:rPr lang="en-US" dirty="0">
                <a:hlinkClick r:id="rId3"/>
              </a:rPr>
              <a:t>https://172441.tcplusondemand.com/app/manager/#/ManagerLogOn/172441</a:t>
            </a:r>
            <a:r>
              <a:rPr lang="en-US" dirty="0"/>
              <a:t> </a:t>
            </a:r>
          </a:p>
        </p:txBody>
      </p:sp>
      <p:pic>
        <p:nvPicPr>
          <p:cNvPr id="7" name="Picture 6">
            <a:extLst>
              <a:ext uri="{FF2B5EF4-FFF2-40B4-BE49-F238E27FC236}">
                <a16:creationId xmlns:a16="http://schemas.microsoft.com/office/drawing/2014/main" id="{A2D0CF96-3751-4430-BBA8-538603D59DAF}"/>
              </a:ext>
            </a:extLst>
          </p:cNvPr>
          <p:cNvPicPr>
            <a:picLocks noChangeAspect="1"/>
          </p:cNvPicPr>
          <p:nvPr/>
        </p:nvPicPr>
        <p:blipFill>
          <a:blip r:embed="rId4"/>
          <a:stretch>
            <a:fillRect/>
          </a:stretch>
        </p:blipFill>
        <p:spPr>
          <a:xfrm>
            <a:off x="1132633" y="2015381"/>
            <a:ext cx="4282049" cy="3766284"/>
          </a:xfrm>
          <a:prstGeom prst="rect">
            <a:avLst/>
          </a:prstGeom>
        </p:spPr>
      </p:pic>
      <p:sp>
        <p:nvSpPr>
          <p:cNvPr id="12" name="Rectangle: Rounded Corners 11">
            <a:extLst>
              <a:ext uri="{FF2B5EF4-FFF2-40B4-BE49-F238E27FC236}">
                <a16:creationId xmlns:a16="http://schemas.microsoft.com/office/drawing/2014/main" id="{35823A72-31EC-43D4-9127-04B0623E08FB}"/>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a:extLst>
              <a:ext uri="{FF2B5EF4-FFF2-40B4-BE49-F238E27FC236}">
                <a16:creationId xmlns:a16="http://schemas.microsoft.com/office/drawing/2014/main" id="{A0F87B1F-CA37-48C5-9B19-0FA88C1369D0}"/>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99797346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30266"/>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453893" y="2352314"/>
            <a:ext cx="11284214" cy="155686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dirty="0">
                <a:latin typeface="Ebrima" panose="02000000000000000000" pitchFamily="2" charset="0"/>
                <a:ea typeface="Ebrima" panose="02000000000000000000" pitchFamily="2" charset="0"/>
                <a:cs typeface="Ebrima" panose="02000000000000000000" pitchFamily="2" charset="0"/>
              </a:rPr>
              <a:t>Upon supervisor log in, you will be directed to “My Dashboard”. </a:t>
            </a:r>
          </a:p>
          <a:p>
            <a:pPr algn="ctr">
              <a:lnSpc>
                <a:spcPct val="107000"/>
              </a:lnSpc>
              <a:spcAft>
                <a:spcPts val="800"/>
              </a:spcAft>
            </a:pPr>
            <a:r>
              <a:rPr lang="en-US" dirty="0">
                <a:latin typeface="Ebrima" panose="02000000000000000000" pitchFamily="2" charset="0"/>
                <a:ea typeface="Ebrima" panose="02000000000000000000" pitchFamily="2" charset="0"/>
                <a:cs typeface="Ebrima" panose="02000000000000000000" pitchFamily="2" charset="0"/>
              </a:rPr>
              <a:t>Under MISSED PUNCHES, supervisor will see all revised/missing punches that require review and approval.</a:t>
            </a:r>
          </a:p>
          <a:p>
            <a:pPr algn="ctr">
              <a:lnSpc>
                <a:spcPct val="107000"/>
              </a:lnSpc>
              <a:spcAft>
                <a:spcPts val="800"/>
              </a:spcAft>
            </a:pPr>
            <a:r>
              <a:rPr lang="en-US" dirty="0">
                <a:latin typeface="Ebrima" panose="02000000000000000000" pitchFamily="2" charset="0"/>
                <a:ea typeface="Ebrima" panose="02000000000000000000" pitchFamily="2" charset="0"/>
                <a:cs typeface="Ebrima" panose="02000000000000000000" pitchFamily="2" charset="0"/>
              </a:rPr>
              <a:t>Click on Jump to Group Hours.</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FC45FD81-BCDA-44E3-9E3E-94C081F6F793}"/>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7F2A71A-222E-4F08-9521-5DE7061802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C4BFDC8C-AFBA-4C2C-A094-154F2F2B5385}"/>
              </a:ext>
            </a:extLst>
          </p:cNvPr>
          <p:cNvPicPr>
            <a:picLocks noChangeAspect="1"/>
          </p:cNvPicPr>
          <p:nvPr/>
        </p:nvPicPr>
        <p:blipFill rotWithShape="1">
          <a:blip r:embed="rId4"/>
          <a:srcRect b="3432"/>
          <a:stretch/>
        </p:blipFill>
        <p:spPr>
          <a:xfrm>
            <a:off x="1901826" y="3606085"/>
            <a:ext cx="8388348" cy="2621649"/>
          </a:xfrm>
          <a:prstGeom prst="rect">
            <a:avLst/>
          </a:prstGeom>
        </p:spPr>
      </p:pic>
    </p:spTree>
    <p:extLst>
      <p:ext uri="{BB962C8B-B14F-4D97-AF65-F5344CB8AC3E}">
        <p14:creationId xmlns:p14="http://schemas.microsoft.com/office/powerpoint/2010/main" val="5568914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18431" y="689221"/>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4238324" y="2305039"/>
            <a:ext cx="3715351" cy="995421"/>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the Exception Filter</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D5162348-33B8-409F-BD6F-BEE483B2A99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85440C3-8C30-4047-BCF5-0DE5FB586DB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2" name="Picture 1">
            <a:extLst>
              <a:ext uri="{FF2B5EF4-FFF2-40B4-BE49-F238E27FC236}">
                <a16:creationId xmlns:a16="http://schemas.microsoft.com/office/drawing/2014/main" id="{50402BA0-2509-4EA6-8452-FCBAB2ABF14B}"/>
              </a:ext>
            </a:extLst>
          </p:cNvPr>
          <p:cNvPicPr>
            <a:picLocks noChangeAspect="1"/>
          </p:cNvPicPr>
          <p:nvPr/>
        </p:nvPicPr>
        <p:blipFill>
          <a:blip r:embed="rId4"/>
          <a:stretch>
            <a:fillRect/>
          </a:stretch>
        </p:blipFill>
        <p:spPr>
          <a:xfrm>
            <a:off x="2124714" y="2807594"/>
            <a:ext cx="9831497" cy="2763907"/>
          </a:xfrm>
          <a:prstGeom prst="rect">
            <a:avLst/>
          </a:prstGeom>
        </p:spPr>
      </p:pic>
      <p:pic>
        <p:nvPicPr>
          <p:cNvPr id="4" name="Picture 3">
            <a:extLst>
              <a:ext uri="{FF2B5EF4-FFF2-40B4-BE49-F238E27FC236}">
                <a16:creationId xmlns:a16="http://schemas.microsoft.com/office/drawing/2014/main" id="{0E111E91-1AB5-42BB-93B0-E915D6DD820F}"/>
              </a:ext>
            </a:extLst>
          </p:cNvPr>
          <p:cNvPicPr>
            <a:picLocks noChangeAspect="1"/>
          </p:cNvPicPr>
          <p:nvPr/>
        </p:nvPicPr>
        <p:blipFill rotWithShape="1">
          <a:blip r:embed="rId5"/>
          <a:srcRect t="26577" r="23676"/>
          <a:stretch/>
        </p:blipFill>
        <p:spPr>
          <a:xfrm>
            <a:off x="328204" y="2807594"/>
            <a:ext cx="1796510" cy="2763907"/>
          </a:xfrm>
          <a:prstGeom prst="rect">
            <a:avLst/>
          </a:prstGeom>
        </p:spPr>
      </p:pic>
    </p:spTree>
    <p:extLst>
      <p:ext uri="{BB962C8B-B14F-4D97-AF65-F5344CB8AC3E}">
        <p14:creationId xmlns:p14="http://schemas.microsoft.com/office/powerpoint/2010/main" val="12983436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81269"/>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6991493" y="2439519"/>
            <a:ext cx="3715351" cy="373574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There are many Exceptions for filtering.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For this example, we are isolating Missed Punches.</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Filter.</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BBFDE4B5-5765-430C-A100-512A943A116C}"/>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09B14DD-FDD4-41AF-B511-5D62578CB71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1553891B-FABE-4B86-B526-2AC79F14640C}"/>
              </a:ext>
            </a:extLst>
          </p:cNvPr>
          <p:cNvPicPr>
            <a:picLocks noChangeAspect="1"/>
          </p:cNvPicPr>
          <p:nvPr/>
        </p:nvPicPr>
        <p:blipFill>
          <a:blip r:embed="rId4"/>
          <a:stretch>
            <a:fillRect/>
          </a:stretch>
        </p:blipFill>
        <p:spPr>
          <a:xfrm>
            <a:off x="1147852" y="2182590"/>
            <a:ext cx="4948148" cy="4370603"/>
          </a:xfrm>
          <a:prstGeom prst="rect">
            <a:avLst/>
          </a:prstGeom>
        </p:spPr>
      </p:pic>
    </p:spTree>
    <p:extLst>
      <p:ext uri="{BB962C8B-B14F-4D97-AF65-F5344CB8AC3E}">
        <p14:creationId xmlns:p14="http://schemas.microsoft.com/office/powerpoint/2010/main" val="267431046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4977"/>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9251575" y="2185660"/>
            <a:ext cx="2677275" cy="2762966"/>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 punch that was just added by employee is showing.</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2DAE8E22-4B32-4BB6-938B-386A3B59C72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F4373E49-0615-495C-BCB1-6EB04C55E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5F484291-17B3-4F5A-9BFF-E7ABBD566BA6}"/>
              </a:ext>
            </a:extLst>
          </p:cNvPr>
          <p:cNvPicPr>
            <a:picLocks noChangeAspect="1"/>
          </p:cNvPicPr>
          <p:nvPr/>
        </p:nvPicPr>
        <p:blipFill>
          <a:blip r:embed="rId4"/>
          <a:stretch>
            <a:fillRect/>
          </a:stretch>
        </p:blipFill>
        <p:spPr>
          <a:xfrm>
            <a:off x="184848" y="2185660"/>
            <a:ext cx="9066727" cy="3656493"/>
          </a:xfrm>
          <a:prstGeom prst="rect">
            <a:avLst/>
          </a:prstGeom>
        </p:spPr>
      </p:pic>
    </p:spTree>
    <p:extLst>
      <p:ext uri="{BB962C8B-B14F-4D97-AF65-F5344CB8AC3E}">
        <p14:creationId xmlns:p14="http://schemas.microsoft.com/office/powerpoint/2010/main" val="1984756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86356"/>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9126071" y="2272287"/>
            <a:ext cx="2510684" cy="2762966"/>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Notes for more detail on this occurrence.</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1DB45548-7425-48F7-9C65-438CE6D9D6A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4ACCD06D-934C-4ABA-BF33-BFFA64B8AB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52663619-561F-4077-9778-2D58C55A6225}"/>
              </a:ext>
            </a:extLst>
          </p:cNvPr>
          <p:cNvPicPr>
            <a:picLocks noChangeAspect="1"/>
          </p:cNvPicPr>
          <p:nvPr/>
        </p:nvPicPr>
        <p:blipFill rotWithShape="1">
          <a:blip r:embed="rId4"/>
          <a:srcRect l="492"/>
          <a:stretch/>
        </p:blipFill>
        <p:spPr>
          <a:xfrm>
            <a:off x="1030310" y="2099309"/>
            <a:ext cx="7688687" cy="3990906"/>
          </a:xfrm>
          <a:prstGeom prst="rect">
            <a:avLst/>
          </a:prstGeom>
        </p:spPr>
      </p:pic>
    </p:spTree>
    <p:extLst>
      <p:ext uri="{BB962C8B-B14F-4D97-AF65-F5344CB8AC3E}">
        <p14:creationId xmlns:p14="http://schemas.microsoft.com/office/powerpoint/2010/main" val="27712893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63957"/>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8014448" y="2061624"/>
            <a:ext cx="3949754" cy="362046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approved, click on the left box to isolate that activity.  Click on Exceptions, click under Approve column for Missed Punches.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click Apply.</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not approved, review with employee and have employee correct the information in the system for approval.</a:t>
            </a:r>
          </a:p>
        </p:txBody>
      </p:sp>
      <p:sp>
        <p:nvSpPr>
          <p:cNvPr id="11" name="Rectangle: Rounded Corners 10">
            <a:extLst>
              <a:ext uri="{FF2B5EF4-FFF2-40B4-BE49-F238E27FC236}">
                <a16:creationId xmlns:a16="http://schemas.microsoft.com/office/drawing/2014/main" id="{FD1A4D2A-0D90-4CFA-98DA-E8F2D0CB0BE2}"/>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1D7675E4-EC6A-42BB-A3A1-E595B4D42AA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5" name="Picture 4">
            <a:extLst>
              <a:ext uri="{FF2B5EF4-FFF2-40B4-BE49-F238E27FC236}">
                <a16:creationId xmlns:a16="http://schemas.microsoft.com/office/drawing/2014/main" id="{4FB5FB88-3892-4D16-95EF-F20C4020FC10}"/>
              </a:ext>
            </a:extLst>
          </p:cNvPr>
          <p:cNvPicPr>
            <a:picLocks noChangeAspect="1"/>
          </p:cNvPicPr>
          <p:nvPr/>
        </p:nvPicPr>
        <p:blipFill>
          <a:blip r:embed="rId4"/>
          <a:stretch>
            <a:fillRect/>
          </a:stretch>
        </p:blipFill>
        <p:spPr>
          <a:xfrm>
            <a:off x="525655" y="2354705"/>
            <a:ext cx="7303796" cy="3978032"/>
          </a:xfrm>
          <a:prstGeom prst="rect">
            <a:avLst/>
          </a:prstGeom>
        </p:spPr>
      </p:pic>
    </p:spTree>
    <p:extLst>
      <p:ext uri="{BB962C8B-B14F-4D97-AF65-F5344CB8AC3E}">
        <p14:creationId xmlns:p14="http://schemas.microsoft.com/office/powerpoint/2010/main" val="944403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2743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Clocking in and Clocking Out Operations</a:t>
            </a:r>
          </a:p>
        </p:txBody>
      </p:sp>
      <p:sp>
        <p:nvSpPr>
          <p:cNvPr id="10" name="Text Box 2"/>
          <p:cNvSpPr txBox="1">
            <a:spLocks noChangeArrowheads="1"/>
          </p:cNvSpPr>
          <p:nvPr/>
        </p:nvSpPr>
        <p:spPr bwMode="auto">
          <a:xfrm>
            <a:off x="7653826" y="1617507"/>
            <a:ext cx="4455369" cy="3737652"/>
          </a:xfrm>
          <a:prstGeom prst="rect">
            <a:avLst/>
          </a:prstGeom>
          <a:noFill/>
          <a:ln w="9525">
            <a:noFill/>
            <a:miter lim="800000"/>
            <a:headEnd/>
            <a:tailEnd/>
          </a:ln>
        </p:spPr>
        <p:txBody>
          <a:bodyPr rot="0" vert="horz" wrap="square" lIns="91440" tIns="45720" rIns="91440" bIns="45720" anchor="ctr" anchorCtr="0">
            <a:noAutofit/>
          </a:bodyPr>
          <a:lstStyle/>
          <a:p>
            <a:pPr marL="0" marR="0" algn="ctr">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Place your finger on the fingerprint scanner.</a:t>
            </a:r>
            <a:endParaRPr lang="en-US" sz="1600" dirty="0">
              <a:effectLst/>
              <a:latin typeface="Ebrima" panose="02000000000000000000" pitchFamily="2" charset="0"/>
              <a:ea typeface="Ebrima" panose="02000000000000000000" pitchFamily="2" charset="0"/>
              <a:cs typeface="Ebrima" panose="02000000000000000000" pitchFamily="2" charset="0"/>
            </a:endParaRPr>
          </a:p>
        </p:txBody>
      </p:sp>
      <p:pic>
        <p:nvPicPr>
          <p:cNvPr id="1026" name="Picture 2" descr="2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3644" y="2089753"/>
            <a:ext cx="7490197" cy="4140808"/>
          </a:xfrm>
          <a:prstGeom prst="rect">
            <a:avLst/>
          </a:prstGeom>
          <a:noFill/>
          <a:extLst>
            <a:ext uri="{909E8E84-426E-40dd-AFC4-6F175D3DCCD1}">
              <a14:hiddenFill xmlns="" xmlns:a14="http://schemas.microsoft.com/office/drawing/2010/main">
                <a:solidFill>
                  <a:srgbClr val="FFFFFF"/>
                </a:solidFill>
              </a14:hiddenFill>
            </a:ext>
          </a:extLst>
        </p:spPr>
      </p:pic>
      <p:sp>
        <p:nvSpPr>
          <p:cNvPr id="11" name="Down Arrow 10"/>
          <p:cNvSpPr/>
          <p:nvPr/>
        </p:nvSpPr>
        <p:spPr>
          <a:xfrm rot="8808404">
            <a:off x="6795865" y="4287339"/>
            <a:ext cx="956802" cy="1651342"/>
          </a:xfrm>
          <a:prstGeom prst="downArrow">
            <a:avLst/>
          </a:prstGeom>
          <a:solidFill>
            <a:srgbClr val="F0765F"/>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en-US"/>
          </a:p>
        </p:txBody>
      </p:sp>
      <p:sp>
        <p:nvSpPr>
          <p:cNvPr id="13" name="Rectangle: Rounded Corners 12">
            <a:extLst>
              <a:ext uri="{FF2B5EF4-FFF2-40B4-BE49-F238E27FC236}">
                <a16:creationId xmlns:a16="http://schemas.microsoft.com/office/drawing/2014/main" id="{66FB8035-FED1-4369-A1B2-C8ECC5D8A421}"/>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57CA3990-8EFF-43EB-8665-FCB3DEE5DA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72723492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72845"/>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Correcting/Missing punches using Computer Supervisor Role</a:t>
            </a:r>
          </a:p>
        </p:txBody>
      </p:sp>
      <p:sp>
        <p:nvSpPr>
          <p:cNvPr id="10" name="Text Box 2"/>
          <p:cNvSpPr txBox="1">
            <a:spLocks noChangeArrowheads="1"/>
          </p:cNvSpPr>
          <p:nvPr/>
        </p:nvSpPr>
        <p:spPr bwMode="auto">
          <a:xfrm>
            <a:off x="8307217" y="2272287"/>
            <a:ext cx="3329538" cy="2762966"/>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When supervisor returns to Home Page, the Missed Punches have been resolved. Nothing pending for review and approval.</a:t>
            </a:r>
          </a:p>
        </p:txBody>
      </p:sp>
      <p:sp>
        <p:nvSpPr>
          <p:cNvPr id="11" name="Rectangle: Rounded Corners 10">
            <a:extLst>
              <a:ext uri="{FF2B5EF4-FFF2-40B4-BE49-F238E27FC236}">
                <a16:creationId xmlns:a16="http://schemas.microsoft.com/office/drawing/2014/main" id="{9B7603E2-B2F1-40C9-961A-3538BD078023}"/>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D224719-2EE4-450E-8790-D106DFAF67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02BCFC52-11F3-4010-B0C9-D793312AFA0C}"/>
              </a:ext>
            </a:extLst>
          </p:cNvPr>
          <p:cNvPicPr>
            <a:picLocks noChangeAspect="1"/>
          </p:cNvPicPr>
          <p:nvPr/>
        </p:nvPicPr>
        <p:blipFill>
          <a:blip r:embed="rId4"/>
          <a:stretch>
            <a:fillRect/>
          </a:stretch>
        </p:blipFill>
        <p:spPr>
          <a:xfrm>
            <a:off x="326952" y="2695430"/>
            <a:ext cx="7980265" cy="1916680"/>
          </a:xfrm>
          <a:prstGeom prst="rect">
            <a:avLst/>
          </a:prstGeom>
        </p:spPr>
      </p:pic>
    </p:spTree>
    <p:extLst>
      <p:ext uri="{BB962C8B-B14F-4D97-AF65-F5344CB8AC3E}">
        <p14:creationId xmlns:p14="http://schemas.microsoft.com/office/powerpoint/2010/main" val="127511280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55866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Computer-Employee</a:t>
            </a:r>
          </a:p>
        </p:txBody>
      </p:sp>
      <p:sp>
        <p:nvSpPr>
          <p:cNvPr id="11" name="Text Box 2"/>
          <p:cNvSpPr txBox="1">
            <a:spLocks noChangeArrowheads="1"/>
          </p:cNvSpPr>
          <p:nvPr/>
        </p:nvSpPr>
        <p:spPr bwMode="auto">
          <a:xfrm>
            <a:off x="838200" y="5352776"/>
            <a:ext cx="8843682" cy="94656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Click on Requests, calendar will appear.  You can either double click the day you want to request leave for or click on green +Add.</a:t>
            </a:r>
          </a:p>
        </p:txBody>
      </p:sp>
      <p:sp>
        <p:nvSpPr>
          <p:cNvPr id="12" name="Rectangle: Rounded Corners 11">
            <a:extLst>
              <a:ext uri="{FF2B5EF4-FFF2-40B4-BE49-F238E27FC236}">
                <a16:creationId xmlns:a16="http://schemas.microsoft.com/office/drawing/2014/main" id="{0594874D-67D7-4B7A-8EF7-76244E06578E}"/>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18A6DACB-A08E-4E42-8DFE-5D181446245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114CEEA1-95ED-4E44-A7B5-8FE05C9ABDB0}"/>
              </a:ext>
            </a:extLst>
          </p:cNvPr>
          <p:cNvPicPr>
            <a:picLocks noChangeAspect="1"/>
          </p:cNvPicPr>
          <p:nvPr/>
        </p:nvPicPr>
        <p:blipFill>
          <a:blip r:embed="rId4"/>
          <a:stretch>
            <a:fillRect/>
          </a:stretch>
        </p:blipFill>
        <p:spPr>
          <a:xfrm>
            <a:off x="2614411" y="2243560"/>
            <a:ext cx="9251648" cy="2461278"/>
          </a:xfrm>
          <a:prstGeom prst="rect">
            <a:avLst/>
          </a:prstGeom>
        </p:spPr>
      </p:pic>
      <p:pic>
        <p:nvPicPr>
          <p:cNvPr id="4" name="Picture 3">
            <a:extLst>
              <a:ext uri="{FF2B5EF4-FFF2-40B4-BE49-F238E27FC236}">
                <a16:creationId xmlns:a16="http://schemas.microsoft.com/office/drawing/2014/main" id="{35F4419D-BA67-4021-B8CF-D74D8B56226D}"/>
              </a:ext>
            </a:extLst>
          </p:cNvPr>
          <p:cNvPicPr>
            <a:picLocks noChangeAspect="1"/>
          </p:cNvPicPr>
          <p:nvPr/>
        </p:nvPicPr>
        <p:blipFill rotWithShape="1">
          <a:blip r:embed="rId5"/>
          <a:srcRect b="3542"/>
          <a:stretch/>
        </p:blipFill>
        <p:spPr>
          <a:xfrm>
            <a:off x="285696" y="2243560"/>
            <a:ext cx="2328715" cy="2461279"/>
          </a:xfrm>
          <a:prstGeom prst="rect">
            <a:avLst/>
          </a:prstGeom>
        </p:spPr>
      </p:pic>
    </p:spTree>
    <p:extLst>
      <p:ext uri="{BB962C8B-B14F-4D97-AF65-F5344CB8AC3E}">
        <p14:creationId xmlns:p14="http://schemas.microsoft.com/office/powerpoint/2010/main" val="315535458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8581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Computer-Employee</a:t>
            </a:r>
          </a:p>
        </p:txBody>
      </p:sp>
      <p:sp>
        <p:nvSpPr>
          <p:cNvPr id="8" name="Text Box 2"/>
          <p:cNvSpPr txBox="1">
            <a:spLocks noChangeArrowheads="1"/>
          </p:cNvSpPr>
          <p:nvPr/>
        </p:nvSpPr>
        <p:spPr bwMode="auto">
          <a:xfrm>
            <a:off x="7116538" y="1935402"/>
            <a:ext cx="4456309" cy="353174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Enter date of requested leave, start time (typically 8 am if full day), number of hours for leave, (typically 8 if full day), number of days, then choose a leave code from drop down. Enter a brief description.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Be sure to choose the correct leave code, as you are responsible for your leave requests.</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CA5CC887-500A-411D-AD53-DE1DF9D517E8}"/>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D285525-91BE-4418-9A39-9FF5EAD05B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4" name="Picture 3">
            <a:extLst>
              <a:ext uri="{FF2B5EF4-FFF2-40B4-BE49-F238E27FC236}">
                <a16:creationId xmlns:a16="http://schemas.microsoft.com/office/drawing/2014/main" id="{B5181E3D-D738-40BD-B5D1-690E1D98400E}"/>
              </a:ext>
            </a:extLst>
          </p:cNvPr>
          <p:cNvPicPr>
            <a:picLocks noChangeAspect="1"/>
          </p:cNvPicPr>
          <p:nvPr/>
        </p:nvPicPr>
        <p:blipFill>
          <a:blip r:embed="rId4"/>
          <a:stretch>
            <a:fillRect/>
          </a:stretch>
        </p:blipFill>
        <p:spPr>
          <a:xfrm>
            <a:off x="735106" y="1610245"/>
            <a:ext cx="6058746" cy="4182059"/>
          </a:xfrm>
          <a:prstGeom prst="rect">
            <a:avLst/>
          </a:prstGeom>
        </p:spPr>
      </p:pic>
    </p:spTree>
    <p:extLst>
      <p:ext uri="{BB962C8B-B14F-4D97-AF65-F5344CB8AC3E}">
        <p14:creationId xmlns:p14="http://schemas.microsoft.com/office/powerpoint/2010/main" val="425332653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66971"/>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Future Leave-Employee</a:t>
            </a:r>
          </a:p>
        </p:txBody>
      </p:sp>
      <p:sp>
        <p:nvSpPr>
          <p:cNvPr id="8" name="TextBox 7"/>
          <p:cNvSpPr txBox="1"/>
          <p:nvPr/>
        </p:nvSpPr>
        <p:spPr>
          <a:xfrm>
            <a:off x="400105" y="1905000"/>
            <a:ext cx="11245795" cy="3970318"/>
          </a:xfrm>
          <a:prstGeom prst="rect">
            <a:avLst/>
          </a:prstGeom>
          <a:noFill/>
        </p:spPr>
        <p:txBody>
          <a:bodyPr wrap="square" rtlCol="0">
            <a:spAutoFit/>
          </a:bodyPr>
          <a:lstStyle/>
          <a:p>
            <a:pPr marL="285750" indent="-285750">
              <a:buFont typeface="Arial" panose="020B0604020202020204" pitchFamily="34" charset="0"/>
              <a:buChar char="•"/>
            </a:pPr>
            <a:r>
              <a:rPr lang="en-US" sz="2800" dirty="0"/>
              <a:t>Example:  In month of February, an employee wants to request Vacation Leave for June.  However, they haven’t accrued enough leave as of February to request the amount of vacation they want to take in June.  Since TCP is linked to Banner, employees are unable to request leave based on future leave earnings.</a:t>
            </a:r>
          </a:p>
          <a:p>
            <a:endParaRPr lang="en-US" sz="2800" dirty="0"/>
          </a:p>
          <a:p>
            <a:pPr marL="285750" indent="-285750">
              <a:buFont typeface="Arial" panose="020B0604020202020204" pitchFamily="34" charset="0"/>
              <a:buChar char="•"/>
            </a:pPr>
            <a:r>
              <a:rPr lang="en-US" sz="2800" dirty="0"/>
              <a:t>The employee will notify the supervisor that they are requesting leave in June, the supervisor will input into TCP and have those days locked for them as vacation.</a:t>
            </a:r>
          </a:p>
        </p:txBody>
      </p:sp>
      <p:sp>
        <p:nvSpPr>
          <p:cNvPr id="10" name="Rectangle: Rounded Corners 9">
            <a:extLst>
              <a:ext uri="{FF2B5EF4-FFF2-40B4-BE49-F238E27FC236}">
                <a16:creationId xmlns:a16="http://schemas.microsoft.com/office/drawing/2014/main" id="{5DE58D36-1ED9-4E75-BC71-E8579DFD267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6877E08F-460C-428F-B8B6-DC05453C461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20591767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54887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Exempt Employees ONLY</a:t>
            </a:r>
          </a:p>
        </p:txBody>
      </p:sp>
      <p:sp>
        <p:nvSpPr>
          <p:cNvPr id="10" name="Content Placeholder 9"/>
          <p:cNvSpPr>
            <a:spLocks noGrp="1"/>
          </p:cNvSpPr>
          <p:nvPr>
            <p:ph sz="half" idx="2"/>
          </p:nvPr>
        </p:nvSpPr>
        <p:spPr>
          <a:xfrm>
            <a:off x="7729538" y="1523359"/>
            <a:ext cx="4295439" cy="4047954"/>
          </a:xfrm>
        </p:spPr>
        <p:txBody>
          <a:bodyPr/>
          <a:lstStyle/>
          <a:p>
            <a:r>
              <a:rPr lang="en-US" dirty="0"/>
              <a:t>If you are an EXEMPT employee and if you are out of the office for a PARTIAL DAY- (Less than 8 hours)</a:t>
            </a:r>
          </a:p>
          <a:p>
            <a:r>
              <a:rPr lang="en-US" dirty="0"/>
              <a:t>Report the absence using the </a:t>
            </a:r>
            <a:r>
              <a:rPr lang="en-US" dirty="0">
                <a:solidFill>
                  <a:srgbClr val="00B0F0"/>
                </a:solidFill>
              </a:rPr>
              <a:t>Exempt-Paid Leave code</a:t>
            </a:r>
          </a:p>
          <a:p>
            <a:r>
              <a:rPr lang="en-US" dirty="0"/>
              <a:t>Select the REQUEST Tab</a:t>
            </a:r>
          </a:p>
        </p:txBody>
      </p:sp>
      <p:sp>
        <p:nvSpPr>
          <p:cNvPr id="12" name="Rectangle: Rounded Corners 11">
            <a:extLst>
              <a:ext uri="{FF2B5EF4-FFF2-40B4-BE49-F238E27FC236}">
                <a16:creationId xmlns:a16="http://schemas.microsoft.com/office/drawing/2014/main" id="{B8417F71-3BC9-4D01-BA31-57C41A7D3DF8}"/>
              </a:ext>
            </a:extLst>
          </p:cNvPr>
          <p:cNvSpPr/>
          <p:nvPr/>
        </p:nvSpPr>
        <p:spPr>
          <a:xfrm>
            <a:off x="735106" y="319095"/>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68BCC9F0-3B47-4DD0-9CDF-5CDC1C315DD2}"/>
              </a:ext>
            </a:extLst>
          </p:cNvPr>
          <p:cNvPicPr>
            <a:picLocks noChangeAspect="1"/>
          </p:cNvPicPr>
          <p:nvPr/>
        </p:nvPicPr>
        <p:blipFill rotWithShape="1">
          <a:blip r:embed="rId3"/>
          <a:srcRect t="17228" b="-1"/>
          <a:stretch/>
        </p:blipFill>
        <p:spPr>
          <a:xfrm>
            <a:off x="331787" y="2215165"/>
            <a:ext cx="7297737" cy="2471135"/>
          </a:xfrm>
          <a:prstGeom prst="rect">
            <a:avLst/>
          </a:prstGeom>
        </p:spPr>
      </p:pic>
      <p:pic>
        <p:nvPicPr>
          <p:cNvPr id="7" name="Picture 6">
            <a:extLst>
              <a:ext uri="{FF2B5EF4-FFF2-40B4-BE49-F238E27FC236}">
                <a16:creationId xmlns:a16="http://schemas.microsoft.com/office/drawing/2014/main" id="{25569DAE-77AC-4FED-8DE5-58CDEA2CB9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62581105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92995"/>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Exempt Employees ONLY</a:t>
            </a:r>
          </a:p>
        </p:txBody>
      </p:sp>
      <p:sp>
        <p:nvSpPr>
          <p:cNvPr id="10" name="Content Placeholder 9"/>
          <p:cNvSpPr>
            <a:spLocks noGrp="1"/>
          </p:cNvSpPr>
          <p:nvPr>
            <p:ph sz="half" idx="2"/>
          </p:nvPr>
        </p:nvSpPr>
        <p:spPr>
          <a:xfrm>
            <a:off x="6712597" y="1362436"/>
            <a:ext cx="4823012" cy="4351338"/>
          </a:xfrm>
        </p:spPr>
        <p:txBody>
          <a:bodyPr>
            <a:normAutofit lnSpcReduction="10000"/>
          </a:bodyPr>
          <a:lstStyle/>
          <a:p>
            <a:r>
              <a:rPr lang="en-US" dirty="0"/>
              <a:t>Click on the day you want to request partial leave, enter the start time and the number of hours and use the leave code: </a:t>
            </a:r>
            <a:r>
              <a:rPr lang="en-US" dirty="0">
                <a:solidFill>
                  <a:srgbClr val="00B0F0"/>
                </a:solidFill>
              </a:rPr>
              <a:t>EXEMPT-Paid Leave </a:t>
            </a:r>
            <a:r>
              <a:rPr lang="en-US" dirty="0"/>
              <a:t>and enter a brief description and save.</a:t>
            </a:r>
          </a:p>
          <a:p>
            <a:endParaRPr lang="en-US" dirty="0"/>
          </a:p>
          <a:p>
            <a:r>
              <a:rPr lang="en-US" sz="2600" i="1" dirty="0">
                <a:solidFill>
                  <a:srgbClr val="7030A0"/>
                </a:solidFill>
              </a:rPr>
              <a:t>**Keep in mind this will not be reduced from your leave, this is just for reporting purposes.**</a:t>
            </a:r>
          </a:p>
        </p:txBody>
      </p:sp>
      <p:sp>
        <p:nvSpPr>
          <p:cNvPr id="11" name="Rectangle: Rounded Corners 10">
            <a:extLst>
              <a:ext uri="{FF2B5EF4-FFF2-40B4-BE49-F238E27FC236}">
                <a16:creationId xmlns:a16="http://schemas.microsoft.com/office/drawing/2014/main" id="{AF799A1D-2FD3-4160-ADC4-2681E52EDB55}"/>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3A2AE7E-2DB8-46DB-BC62-6CEEAA031129}"/>
              </a:ext>
            </a:extLst>
          </p:cNvPr>
          <p:cNvPicPr>
            <a:picLocks noChangeAspect="1"/>
          </p:cNvPicPr>
          <p:nvPr/>
        </p:nvPicPr>
        <p:blipFill>
          <a:blip r:embed="rId3"/>
          <a:stretch>
            <a:fillRect/>
          </a:stretch>
        </p:blipFill>
        <p:spPr>
          <a:xfrm>
            <a:off x="244288" y="1362436"/>
            <a:ext cx="6515100" cy="3990975"/>
          </a:xfrm>
          <a:prstGeom prst="rect">
            <a:avLst/>
          </a:prstGeom>
        </p:spPr>
      </p:pic>
      <p:pic>
        <p:nvPicPr>
          <p:cNvPr id="7" name="Picture 6">
            <a:extLst>
              <a:ext uri="{FF2B5EF4-FFF2-40B4-BE49-F238E27FC236}">
                <a16:creationId xmlns:a16="http://schemas.microsoft.com/office/drawing/2014/main" id="{49DABBB3-7BB9-4B1C-A866-CEC8BBE264E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8883525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692323"/>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Exempt Employees ONLY</a:t>
            </a:r>
          </a:p>
        </p:txBody>
      </p:sp>
      <p:sp>
        <p:nvSpPr>
          <p:cNvPr id="10" name="Content Placeholder 9"/>
          <p:cNvSpPr>
            <a:spLocks noGrp="1"/>
          </p:cNvSpPr>
          <p:nvPr>
            <p:ph sz="half" idx="2"/>
          </p:nvPr>
        </p:nvSpPr>
        <p:spPr>
          <a:xfrm>
            <a:off x="7817223" y="2097742"/>
            <a:ext cx="3755623" cy="2363508"/>
          </a:xfrm>
        </p:spPr>
        <p:txBody>
          <a:bodyPr>
            <a:normAutofit lnSpcReduction="10000"/>
          </a:bodyPr>
          <a:lstStyle/>
          <a:p>
            <a:r>
              <a:rPr lang="en-US" dirty="0"/>
              <a:t>Your absence request is now reflecting in your timecard and will be forwarded to your supervisor for approval.</a:t>
            </a:r>
            <a:endParaRPr lang="en-US" i="1" dirty="0"/>
          </a:p>
        </p:txBody>
      </p:sp>
      <p:sp>
        <p:nvSpPr>
          <p:cNvPr id="11" name="Rectangle: Rounded Corners 10">
            <a:extLst>
              <a:ext uri="{FF2B5EF4-FFF2-40B4-BE49-F238E27FC236}">
                <a16:creationId xmlns:a16="http://schemas.microsoft.com/office/drawing/2014/main" id="{EEB34061-7498-4BF3-BE77-F53546B9285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5C8B5BE6-0F2E-47BE-B5FD-BD29EDE1EBD3}"/>
              </a:ext>
            </a:extLst>
          </p:cNvPr>
          <p:cNvPicPr>
            <a:picLocks noChangeAspect="1"/>
          </p:cNvPicPr>
          <p:nvPr/>
        </p:nvPicPr>
        <p:blipFill rotWithShape="1">
          <a:blip r:embed="rId3"/>
          <a:srcRect t="14216"/>
          <a:stretch/>
        </p:blipFill>
        <p:spPr>
          <a:xfrm>
            <a:off x="431078" y="2202287"/>
            <a:ext cx="7386145" cy="2940797"/>
          </a:xfrm>
          <a:prstGeom prst="rect">
            <a:avLst/>
          </a:prstGeom>
        </p:spPr>
      </p:pic>
      <p:pic>
        <p:nvPicPr>
          <p:cNvPr id="7" name="Picture 6">
            <a:extLst>
              <a:ext uri="{FF2B5EF4-FFF2-40B4-BE49-F238E27FC236}">
                <a16:creationId xmlns:a16="http://schemas.microsoft.com/office/drawing/2014/main" id="{91A3539C-D6B5-487E-9B09-EDD1029E6AB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87260336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152" y="597595"/>
            <a:ext cx="11055417"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a:t>
            </a:r>
          </a:p>
          <a:p>
            <a:pPr algn="ctr"/>
            <a:r>
              <a:rPr lang="en-US" sz="4400" u="sng" dirty="0">
                <a:effectLst>
                  <a:outerShdw blurRad="38100" dist="38100" dir="2700000" algn="tl">
                    <a:srgbClr val="000000">
                      <a:alpha val="43137"/>
                    </a:srgbClr>
                  </a:outerShdw>
                </a:effectLst>
              </a:rPr>
              <a:t>Supervisor Role</a:t>
            </a:r>
          </a:p>
        </p:txBody>
      </p:sp>
      <p:sp>
        <p:nvSpPr>
          <p:cNvPr id="9" name="Text Box 2"/>
          <p:cNvSpPr txBox="1">
            <a:spLocks noChangeArrowheads="1"/>
          </p:cNvSpPr>
          <p:nvPr/>
        </p:nvSpPr>
        <p:spPr bwMode="auto">
          <a:xfrm>
            <a:off x="6564700" y="1922248"/>
            <a:ext cx="4074767" cy="373574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Supervisor will log in and view leave requests pending approval.</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**Remember to log into the supervisor link to review your employees requests.**</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7B9B7E3E-C15C-41A7-A074-EADBD1B081EE}"/>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9927495B-1EF5-49BA-99A0-8C962C75F8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1092B878-782E-4199-81B4-14F129A38F91}"/>
              </a:ext>
            </a:extLst>
          </p:cNvPr>
          <p:cNvPicPr>
            <a:picLocks noChangeAspect="1"/>
          </p:cNvPicPr>
          <p:nvPr/>
        </p:nvPicPr>
        <p:blipFill rotWithShape="1">
          <a:blip r:embed="rId4"/>
          <a:srcRect t="1686"/>
          <a:stretch/>
        </p:blipFill>
        <p:spPr>
          <a:xfrm>
            <a:off x="1172239" y="2318197"/>
            <a:ext cx="4839375" cy="4186480"/>
          </a:xfrm>
          <a:prstGeom prst="rect">
            <a:avLst/>
          </a:prstGeom>
        </p:spPr>
      </p:pic>
    </p:spTree>
    <p:extLst>
      <p:ext uri="{BB962C8B-B14F-4D97-AF65-F5344CB8AC3E}">
        <p14:creationId xmlns:p14="http://schemas.microsoft.com/office/powerpoint/2010/main" val="151463312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524978" y="699764"/>
            <a:ext cx="11142044"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Computer-Supervisor Role</a:t>
            </a:r>
          </a:p>
        </p:txBody>
      </p:sp>
      <p:sp>
        <p:nvSpPr>
          <p:cNvPr id="8" name="Text Box 2"/>
          <p:cNvSpPr txBox="1">
            <a:spLocks noChangeArrowheads="1"/>
          </p:cNvSpPr>
          <p:nvPr/>
        </p:nvSpPr>
        <p:spPr bwMode="auto">
          <a:xfrm>
            <a:off x="8660134" y="1972235"/>
            <a:ext cx="3131761" cy="334666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When supervisors log in, they will arrive at “My Dashboard”.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Under Pending Time Off Requests, they will see all pending requests.  Then they will go to Request Manager.</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0" name="Rectangle: Rounded Corners 9">
            <a:extLst>
              <a:ext uri="{FF2B5EF4-FFF2-40B4-BE49-F238E27FC236}">
                <a16:creationId xmlns:a16="http://schemas.microsoft.com/office/drawing/2014/main" id="{68E4455C-B3C3-483D-B52E-C458DC57C72D}"/>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074" name="Picture 2">
            <a:extLst>
              <a:ext uri="{FF2B5EF4-FFF2-40B4-BE49-F238E27FC236}">
                <a16:creationId xmlns:a16="http://schemas.microsoft.com/office/drawing/2014/main" id="{5E2B50F0-8258-47E2-8812-8A1D9E0CDC1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609"/>
          <a:stretch/>
        </p:blipFill>
        <p:spPr bwMode="auto">
          <a:xfrm>
            <a:off x="400104" y="2137893"/>
            <a:ext cx="8263375" cy="285778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9FFFF27-41EE-47DE-830B-A11548EFF7E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12665428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98180" y="491279"/>
            <a:ext cx="11074667"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Computer-Supervisor Role</a:t>
            </a:r>
          </a:p>
        </p:txBody>
      </p:sp>
      <p:sp>
        <p:nvSpPr>
          <p:cNvPr id="10" name="Rectangle: Rounded Corners 9">
            <a:extLst>
              <a:ext uri="{FF2B5EF4-FFF2-40B4-BE49-F238E27FC236}">
                <a16:creationId xmlns:a16="http://schemas.microsoft.com/office/drawing/2014/main" id="{F0B53DBD-1411-4F88-AC53-49569B2B394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098" name="Picture 2">
            <a:extLst>
              <a:ext uri="{FF2B5EF4-FFF2-40B4-BE49-F238E27FC236}">
                <a16:creationId xmlns:a16="http://schemas.microsoft.com/office/drawing/2014/main" id="{E044FC1C-E62B-472E-B757-EB66324D6907}"/>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132"/>
          <a:stretch/>
        </p:blipFill>
        <p:spPr bwMode="auto">
          <a:xfrm>
            <a:off x="498179" y="1815920"/>
            <a:ext cx="10050741" cy="443247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A41C9687-6346-4916-872B-0CAC2C58C38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6998580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8328"/>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Clocking in and Clocking Out Operations</a:t>
            </a:r>
          </a:p>
          <a:p>
            <a:pPr algn="ctr"/>
            <a:endParaRPr lang="en-US" sz="4400" u="sng" dirty="0">
              <a:effectLst>
                <a:outerShdw blurRad="38100" dist="38100" dir="2700000" algn="tl">
                  <a:srgbClr val="000000">
                    <a:alpha val="43137"/>
                  </a:srgbClr>
                </a:outerShdw>
              </a:effectLst>
            </a:endParaRPr>
          </a:p>
        </p:txBody>
      </p:sp>
      <p:sp>
        <p:nvSpPr>
          <p:cNvPr id="11" name="Text Box 2"/>
          <p:cNvSpPr txBox="1">
            <a:spLocks noChangeArrowheads="1"/>
          </p:cNvSpPr>
          <p:nvPr/>
        </p:nvSpPr>
        <p:spPr bwMode="auto">
          <a:xfrm>
            <a:off x="6973265" y="1474309"/>
            <a:ext cx="4557800" cy="3997307"/>
          </a:xfrm>
          <a:prstGeom prst="rect">
            <a:avLst/>
          </a:prstGeom>
          <a:noFill/>
          <a:ln w="9525">
            <a:noFill/>
            <a:miter lim="800000"/>
            <a:headEnd/>
            <a:tailEnd/>
          </a:ln>
        </p:spPr>
        <p:txBody>
          <a:bodyPr rot="0" vert="horz" wrap="square" lIns="91440" tIns="45720" rIns="91440" bIns="45720" anchor="ctr" anchorCtr="0">
            <a:noAutofit/>
          </a:bodyPr>
          <a:lstStyle/>
          <a:p>
            <a:pPr marL="0" marR="0">
              <a:lnSpc>
                <a:spcPct val="107000"/>
              </a:lnSpc>
              <a:spcBef>
                <a:spcPts val="0"/>
              </a:spcBef>
              <a:spcAft>
                <a:spcPts val="800"/>
              </a:spcAft>
            </a:pPr>
            <a:r>
              <a:rPr lang="en-US" sz="2000" b="1" dirty="0">
                <a:effectLst/>
                <a:latin typeface="Ebrima" panose="02000000000000000000" pitchFamily="2" charset="0"/>
                <a:ea typeface="Ebrima" panose="02000000000000000000" pitchFamily="2" charset="0"/>
                <a:cs typeface="Ebrima" panose="02000000000000000000" pitchFamily="2" charset="0"/>
              </a:rPr>
              <a:t>To Clock In:</a:t>
            </a:r>
            <a:endParaRPr lang="en-US" sz="1600" dirty="0">
              <a:effectLst/>
              <a:latin typeface="Ebrima" panose="02000000000000000000" pitchFamily="2" charset="0"/>
              <a:ea typeface="Ebrima" panose="02000000000000000000" pitchFamily="2" charset="0"/>
              <a:cs typeface="Ebrima" panose="02000000000000000000" pitchFamily="2" charset="0"/>
            </a:endParaRPr>
          </a:p>
          <a:p>
            <a:pPr marL="0" marR="0" indent="457200">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Select </a:t>
            </a:r>
            <a:endParaRPr lang="en-US" sz="1600" dirty="0">
              <a:effectLst/>
              <a:latin typeface="Ebrima" panose="02000000000000000000" pitchFamily="2" charset="0"/>
              <a:ea typeface="Ebrima" panose="02000000000000000000" pitchFamily="2" charset="0"/>
              <a:cs typeface="Ebrima" panose="02000000000000000000" pitchFamily="2" charset="0"/>
            </a:endParaRPr>
          </a:p>
          <a:p>
            <a:pPr marL="0" marR="0">
              <a:lnSpc>
                <a:spcPct val="107000"/>
              </a:lnSpc>
              <a:spcBef>
                <a:spcPts val="0"/>
              </a:spcBef>
              <a:spcAft>
                <a:spcPts val="800"/>
              </a:spcAft>
            </a:pPr>
            <a:endParaRPr lang="en-US" sz="2000" b="1" dirty="0">
              <a:effectLst/>
              <a:latin typeface="Ebrima" panose="02000000000000000000" pitchFamily="2" charset="0"/>
              <a:ea typeface="Ebrima" panose="02000000000000000000" pitchFamily="2" charset="0"/>
              <a:cs typeface="Ebrima" panose="02000000000000000000" pitchFamily="2" charset="0"/>
            </a:endParaRPr>
          </a:p>
          <a:p>
            <a:pPr marL="0" marR="0">
              <a:lnSpc>
                <a:spcPct val="107000"/>
              </a:lnSpc>
              <a:spcBef>
                <a:spcPts val="0"/>
              </a:spcBef>
              <a:spcAft>
                <a:spcPts val="800"/>
              </a:spcAft>
            </a:pPr>
            <a:r>
              <a:rPr lang="en-US" sz="2000" b="1" dirty="0">
                <a:effectLst/>
                <a:latin typeface="Ebrima" panose="02000000000000000000" pitchFamily="2" charset="0"/>
                <a:ea typeface="Ebrima" panose="02000000000000000000" pitchFamily="2" charset="0"/>
                <a:cs typeface="Ebrima" panose="02000000000000000000" pitchFamily="2" charset="0"/>
              </a:rPr>
              <a:t>To Clock Out:</a:t>
            </a:r>
            <a:endParaRPr lang="en-US" sz="1600" dirty="0">
              <a:effectLst/>
              <a:latin typeface="Ebrima" panose="02000000000000000000" pitchFamily="2" charset="0"/>
              <a:ea typeface="Ebrima" panose="02000000000000000000" pitchFamily="2" charset="0"/>
              <a:cs typeface="Ebrima" panose="02000000000000000000" pitchFamily="2" charset="0"/>
            </a:endParaRPr>
          </a:p>
          <a:p>
            <a:pPr marL="0" marR="0" indent="457200">
              <a:lnSpc>
                <a:spcPct val="107000"/>
              </a:lnSpc>
              <a:spcBef>
                <a:spcPts val="0"/>
              </a:spcBef>
              <a:spcAft>
                <a:spcPts val="800"/>
              </a:spcAft>
            </a:pPr>
            <a:r>
              <a:rPr lang="en-US" sz="2000" dirty="0">
                <a:effectLst/>
                <a:latin typeface="Ebrima" panose="02000000000000000000" pitchFamily="2" charset="0"/>
                <a:ea typeface="Ebrima" panose="02000000000000000000" pitchFamily="2" charset="0"/>
                <a:cs typeface="Ebrima" panose="02000000000000000000" pitchFamily="2" charset="0"/>
              </a:rPr>
              <a:t>Select</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sz="1400"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endParaRPr lang="en-US" b="1" dirty="0">
              <a:latin typeface="Calibri" panose="020F0502020204030204" pitchFamily="34" charset="0"/>
              <a:ea typeface="Calibri" panose="020F0502020204030204" pitchFamily="34" charset="0"/>
              <a:cs typeface="Times New Roman" panose="02020603050405020304" pitchFamily="18" charset="0"/>
            </a:endParaRPr>
          </a:p>
          <a:p>
            <a:pPr marL="0" marR="0">
              <a:lnSpc>
                <a:spcPct val="107000"/>
              </a:lnSpc>
              <a:spcBef>
                <a:spcPts val="0"/>
              </a:spcBef>
              <a:spcAft>
                <a:spcPts val="800"/>
              </a:spcAft>
            </a:pPr>
            <a:r>
              <a:rPr lang="en-US" b="1" dirty="0">
                <a:latin typeface="Calibri" panose="020F0502020204030204" pitchFamily="34" charset="0"/>
                <a:ea typeface="Calibri" panose="020F0502020204030204" pitchFamily="34" charset="0"/>
                <a:cs typeface="Times New Roman" panose="02020603050405020304" pitchFamily="18" charset="0"/>
              </a:rPr>
              <a:t>Only use the Clock In and Clock Out options. </a:t>
            </a:r>
          </a:p>
          <a:p>
            <a:pPr marL="0" marR="0">
              <a:lnSpc>
                <a:spcPct val="107000"/>
              </a:lnSpc>
              <a:spcBef>
                <a:spcPts val="0"/>
              </a:spcBef>
              <a:spcAft>
                <a:spcPts val="800"/>
              </a:spcAft>
            </a:pPr>
            <a:r>
              <a:rPr lang="en-US" sz="2800" b="1" dirty="0">
                <a:latin typeface="Calibri" panose="020F0502020204030204" pitchFamily="34" charset="0"/>
                <a:ea typeface="Calibri" panose="020F0502020204030204" pitchFamily="34" charset="0"/>
                <a:cs typeface="Times New Roman" panose="02020603050405020304" pitchFamily="18" charset="0"/>
              </a:rPr>
              <a:t>Do not clock out for breaks.</a:t>
            </a:r>
            <a:endParaRPr lang="en-US" sz="28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TextBox 6"/>
          <p:cNvSpPr txBox="1"/>
          <p:nvPr/>
        </p:nvSpPr>
        <p:spPr>
          <a:xfrm>
            <a:off x="263410" y="5614322"/>
            <a:ext cx="9232900" cy="830997"/>
          </a:xfrm>
          <a:prstGeom prst="rect">
            <a:avLst/>
          </a:prstGeom>
          <a:noFill/>
        </p:spPr>
        <p:txBody>
          <a:bodyPr wrap="square" rtlCol="0">
            <a:spAutoFit/>
          </a:bodyPr>
          <a:lstStyle/>
          <a:p>
            <a:r>
              <a:rPr lang="en-US" sz="2400" b="1" dirty="0">
                <a:solidFill>
                  <a:srgbClr val="FF0000"/>
                </a:solidFill>
              </a:rPr>
              <a:t>DO NOT USE </a:t>
            </a:r>
            <a:r>
              <a:rPr lang="en-US" sz="2400" dirty="0"/>
              <a:t>Logout tab                on bottom right corner for Clocking Out.  </a:t>
            </a:r>
          </a:p>
          <a:p>
            <a:r>
              <a:rPr lang="en-US" sz="2400" dirty="0"/>
              <a:t>This will completely log you out of the system.</a:t>
            </a:r>
          </a:p>
        </p:txBody>
      </p:sp>
      <p:pic>
        <p:nvPicPr>
          <p:cNvPr id="9" name="Picture 8"/>
          <p:cNvPicPr>
            <a:picLocks noChangeAspect="1"/>
          </p:cNvPicPr>
          <p:nvPr/>
        </p:nvPicPr>
        <p:blipFill>
          <a:blip r:embed="rId3"/>
          <a:stretch>
            <a:fillRect/>
          </a:stretch>
        </p:blipFill>
        <p:spPr>
          <a:xfrm>
            <a:off x="3337578" y="5614322"/>
            <a:ext cx="931863" cy="459549"/>
          </a:xfrm>
          <a:prstGeom prst="rect">
            <a:avLst/>
          </a:prstGeom>
        </p:spPr>
      </p:pic>
      <p:sp>
        <p:nvSpPr>
          <p:cNvPr id="21" name="Rectangle: Rounded Corners 20">
            <a:extLst>
              <a:ext uri="{FF2B5EF4-FFF2-40B4-BE49-F238E27FC236}">
                <a16:creationId xmlns:a16="http://schemas.microsoft.com/office/drawing/2014/main" id="{393B4A2B-4D03-4494-B885-2C7DAFFB2A60}"/>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2">
            <a:extLst>
              <a:ext uri="{FF2B5EF4-FFF2-40B4-BE49-F238E27FC236}">
                <a16:creationId xmlns:a16="http://schemas.microsoft.com/office/drawing/2014/main" id="{B7998451-E0BD-481D-813B-C2981DCEB22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2635" y="1510367"/>
            <a:ext cx="6135065" cy="4103955"/>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469604C2-918E-4BB9-88CE-8858029B611B}"/>
              </a:ext>
            </a:extLst>
          </p:cNvPr>
          <p:cNvPicPr>
            <a:picLocks noChangeAspect="1"/>
          </p:cNvPicPr>
          <p:nvPr/>
        </p:nvPicPr>
        <p:blipFill>
          <a:blip r:embed="rId5"/>
          <a:stretch>
            <a:fillRect/>
          </a:stretch>
        </p:blipFill>
        <p:spPr>
          <a:xfrm>
            <a:off x="8362269" y="2018985"/>
            <a:ext cx="1663474" cy="418860"/>
          </a:xfrm>
          <a:prstGeom prst="rect">
            <a:avLst/>
          </a:prstGeom>
        </p:spPr>
      </p:pic>
      <p:pic>
        <p:nvPicPr>
          <p:cNvPr id="5" name="Picture 4">
            <a:extLst>
              <a:ext uri="{FF2B5EF4-FFF2-40B4-BE49-F238E27FC236}">
                <a16:creationId xmlns:a16="http://schemas.microsoft.com/office/drawing/2014/main" id="{0791A83C-D726-4D2E-8153-F069AB92AB80}"/>
              </a:ext>
            </a:extLst>
          </p:cNvPr>
          <p:cNvPicPr>
            <a:picLocks noChangeAspect="1"/>
          </p:cNvPicPr>
          <p:nvPr/>
        </p:nvPicPr>
        <p:blipFill>
          <a:blip r:embed="rId6"/>
          <a:stretch>
            <a:fillRect/>
          </a:stretch>
        </p:blipFill>
        <p:spPr>
          <a:xfrm>
            <a:off x="8362269" y="3282055"/>
            <a:ext cx="1663474" cy="428864"/>
          </a:xfrm>
          <a:prstGeom prst="rect">
            <a:avLst/>
          </a:prstGeom>
        </p:spPr>
      </p:pic>
      <p:pic>
        <p:nvPicPr>
          <p:cNvPr id="12" name="Picture 11">
            <a:extLst>
              <a:ext uri="{FF2B5EF4-FFF2-40B4-BE49-F238E27FC236}">
                <a16:creationId xmlns:a16="http://schemas.microsoft.com/office/drawing/2014/main" id="{EB027D15-0D3B-407F-BB22-D8278854C8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482573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497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a:t>
            </a:r>
          </a:p>
        </p:txBody>
      </p:sp>
      <p:sp>
        <p:nvSpPr>
          <p:cNvPr id="8" name="Text Box 2"/>
          <p:cNvSpPr txBox="1">
            <a:spLocks noChangeArrowheads="1"/>
          </p:cNvSpPr>
          <p:nvPr/>
        </p:nvSpPr>
        <p:spPr bwMode="auto">
          <a:xfrm>
            <a:off x="8904513" y="1931756"/>
            <a:ext cx="2668333" cy="239207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If leave request is approved, click on blue Manage button.  Then click on Approve Request.</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3F429F5F-06BC-4342-A5F6-CFE84895B6CC}"/>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122" name="Picture 2">
            <a:extLst>
              <a:ext uri="{FF2B5EF4-FFF2-40B4-BE49-F238E27FC236}">
                <a16:creationId xmlns:a16="http://schemas.microsoft.com/office/drawing/2014/main" id="{4149DD1A-5693-468B-929A-BD42B16223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1684"/>
          <a:stretch/>
        </p:blipFill>
        <p:spPr bwMode="auto">
          <a:xfrm>
            <a:off x="254213" y="2047741"/>
            <a:ext cx="8412611" cy="368546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5848E0E9-9F18-4847-9058-C8268F76163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35079761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497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a:t>
            </a:r>
          </a:p>
        </p:txBody>
      </p:sp>
      <p:sp>
        <p:nvSpPr>
          <p:cNvPr id="8" name="Text Box 2"/>
          <p:cNvSpPr txBox="1">
            <a:spLocks noChangeArrowheads="1"/>
          </p:cNvSpPr>
          <p:nvPr/>
        </p:nvSpPr>
        <p:spPr bwMode="auto">
          <a:xfrm>
            <a:off x="8408894" y="2254990"/>
            <a:ext cx="3231330" cy="239207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Once approved, the status will change from Pending to Approved.</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0" name="Rectangle: Rounded Corners 9">
            <a:extLst>
              <a:ext uri="{FF2B5EF4-FFF2-40B4-BE49-F238E27FC236}">
                <a16:creationId xmlns:a16="http://schemas.microsoft.com/office/drawing/2014/main" id="{AB9B27AF-9844-4A7C-BC05-94AFF12D249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6146" name="Picture 2">
            <a:extLst>
              <a:ext uri="{FF2B5EF4-FFF2-40B4-BE49-F238E27FC236}">
                <a16:creationId xmlns:a16="http://schemas.microsoft.com/office/drawing/2014/main" id="{4373EC2C-DA42-4E8B-B827-A1D65E646EFD}"/>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0598"/>
          <a:stretch/>
        </p:blipFill>
        <p:spPr bwMode="auto">
          <a:xfrm>
            <a:off x="551776" y="1751526"/>
            <a:ext cx="7887916" cy="3517159"/>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762B922A-460A-4ED1-A7D5-A9BA964D184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60937112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35595"/>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Request Leave using Computer</a:t>
            </a:r>
          </a:p>
        </p:txBody>
      </p:sp>
      <p:sp>
        <p:nvSpPr>
          <p:cNvPr id="9" name="Text Box 2"/>
          <p:cNvSpPr txBox="1">
            <a:spLocks noChangeArrowheads="1"/>
          </p:cNvSpPr>
          <p:nvPr/>
        </p:nvSpPr>
        <p:spPr bwMode="auto">
          <a:xfrm>
            <a:off x="8641976" y="2408994"/>
            <a:ext cx="2998248" cy="2392078"/>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Now when the employee logs in and views requests, they will see that the request has been updated from Pending to Approved.</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786E3F01-CD8C-458F-8653-02E58973AD40}"/>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F1CCF235-C1C5-4139-B665-0D3C44350924}"/>
              </a:ext>
            </a:extLst>
          </p:cNvPr>
          <p:cNvPicPr>
            <a:picLocks noChangeAspect="1"/>
          </p:cNvPicPr>
          <p:nvPr/>
        </p:nvPicPr>
        <p:blipFill rotWithShape="1">
          <a:blip r:embed="rId3"/>
          <a:srcRect t="14339"/>
          <a:stretch/>
        </p:blipFill>
        <p:spPr>
          <a:xfrm>
            <a:off x="551776" y="1983346"/>
            <a:ext cx="8046452" cy="3339768"/>
          </a:xfrm>
          <a:prstGeom prst="rect">
            <a:avLst/>
          </a:prstGeom>
        </p:spPr>
      </p:pic>
      <p:pic>
        <p:nvPicPr>
          <p:cNvPr id="7" name="Picture 6">
            <a:extLst>
              <a:ext uri="{FF2B5EF4-FFF2-40B4-BE49-F238E27FC236}">
                <a16:creationId xmlns:a16="http://schemas.microsoft.com/office/drawing/2014/main" id="{E1275052-0688-4D67-A205-7ADDADACDB6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202632624"/>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24117" y="529768"/>
            <a:ext cx="11743765"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Electronic Time Adjustment Request - PowerApps</a:t>
            </a:r>
          </a:p>
        </p:txBody>
      </p:sp>
      <p:sp>
        <p:nvSpPr>
          <p:cNvPr id="9" name="Text Box 2"/>
          <p:cNvSpPr txBox="1">
            <a:spLocks noChangeArrowheads="1"/>
          </p:cNvSpPr>
          <p:nvPr/>
        </p:nvSpPr>
        <p:spPr bwMode="auto">
          <a:xfrm>
            <a:off x="8413234" y="1431909"/>
            <a:ext cx="3554647" cy="413176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dirty="0"/>
              <a:t>The electronic TARF is only to be used when you need to submit hours worked in a full segment, such as when working outside of STC premises or traveling for conferences, etc. </a:t>
            </a:r>
          </a:p>
          <a:p>
            <a:pPr algn="ctr">
              <a:lnSpc>
                <a:spcPct val="107000"/>
              </a:lnSpc>
              <a:spcAft>
                <a:spcPts val="800"/>
              </a:spcAft>
            </a:pPr>
            <a:r>
              <a:rPr lang="en-US" dirty="0"/>
              <a:t>The electronic TARF is the preferred method for submitting time adjustments, unless there is no electricity or internet.</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hlinkClick r:id="rId3"/>
              </a:rPr>
              <a:t>southtexascollege.edu/go/</a:t>
            </a:r>
            <a:r>
              <a:rPr lang="en-US" sz="2000" dirty="0" err="1">
                <a:latin typeface="Ebrima" panose="02000000000000000000" pitchFamily="2" charset="0"/>
                <a:ea typeface="Ebrima" panose="02000000000000000000" pitchFamily="2" charset="0"/>
                <a:cs typeface="Ebrima" panose="02000000000000000000" pitchFamily="2" charset="0"/>
                <a:hlinkClick r:id="rId3"/>
              </a:rPr>
              <a:t>tarf</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7" name="Picture 6"/>
          <p:cNvPicPr>
            <a:picLocks noChangeAspect="1"/>
          </p:cNvPicPr>
          <p:nvPr/>
        </p:nvPicPr>
        <p:blipFill>
          <a:blip r:embed="rId4"/>
          <a:stretch>
            <a:fillRect/>
          </a:stretch>
        </p:blipFill>
        <p:spPr>
          <a:xfrm>
            <a:off x="377693" y="1625183"/>
            <a:ext cx="4337501" cy="3076848"/>
          </a:xfrm>
          <a:prstGeom prst="rect">
            <a:avLst/>
          </a:prstGeom>
        </p:spPr>
      </p:pic>
      <p:pic>
        <p:nvPicPr>
          <p:cNvPr id="11" name="Picture 10" title="Time Adjustment Request Form Fields">
            <a:extLst>
              <a:ext uri="{FF2B5EF4-FFF2-40B4-BE49-F238E27FC236}">
                <a16:creationId xmlns:a16="http://schemas.microsoft.com/office/drawing/2014/main" id="{A975588B-9E17-4700-8FF8-C37782741C8C}"/>
              </a:ext>
            </a:extLst>
          </p:cNvPr>
          <p:cNvPicPr/>
          <p:nvPr/>
        </p:nvPicPr>
        <p:blipFill>
          <a:blip r:embed="rId5">
            <a:extLst>
              <a:ext uri="{28A0092B-C50C-407E-A947-70E740481C1C}">
                <a14:useLocalDpi xmlns:a14="http://schemas.microsoft.com/office/drawing/2010/main" val="0"/>
              </a:ext>
            </a:extLst>
          </a:blip>
          <a:stretch>
            <a:fillRect/>
          </a:stretch>
        </p:blipFill>
        <p:spPr>
          <a:xfrm>
            <a:off x="5044499" y="1431911"/>
            <a:ext cx="3159612" cy="4991112"/>
          </a:xfrm>
          <a:prstGeom prst="rect">
            <a:avLst/>
          </a:prstGeom>
        </p:spPr>
      </p:pic>
      <p:sp>
        <p:nvSpPr>
          <p:cNvPr id="12" name="Rectangle: Rounded Corners 11">
            <a:extLst>
              <a:ext uri="{FF2B5EF4-FFF2-40B4-BE49-F238E27FC236}">
                <a16:creationId xmlns:a16="http://schemas.microsoft.com/office/drawing/2014/main" id="{F2121350-A2EF-49A1-B3A2-C6090990A8DF}"/>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3" name="Straight Arrow Connector 2">
            <a:extLst>
              <a:ext uri="{FF2B5EF4-FFF2-40B4-BE49-F238E27FC236}">
                <a16:creationId xmlns:a16="http://schemas.microsoft.com/office/drawing/2014/main" id="{E20E8CDA-B5EA-481D-845A-12AE3B8D29C2}"/>
              </a:ext>
            </a:extLst>
          </p:cNvPr>
          <p:cNvCxnSpPr>
            <a:stCxn id="7" idx="3"/>
          </p:cNvCxnSpPr>
          <p:nvPr/>
        </p:nvCxnSpPr>
        <p:spPr>
          <a:xfrm flipV="1">
            <a:off x="4715194" y="3155324"/>
            <a:ext cx="329305" cy="8283"/>
          </a:xfrm>
          <a:prstGeom prst="straightConnector1">
            <a:avLst/>
          </a:prstGeom>
          <a:ln w="38100">
            <a:solidFill>
              <a:srgbClr val="FF0000"/>
            </a:solidFill>
            <a:tailEnd type="triangle"/>
          </a:ln>
        </p:spPr>
        <p:style>
          <a:lnRef idx="1">
            <a:schemeClr val="accent1"/>
          </a:lnRef>
          <a:fillRef idx="0">
            <a:schemeClr val="accent1"/>
          </a:fillRef>
          <a:effectRef idx="0">
            <a:schemeClr val="accent1"/>
          </a:effectRef>
          <a:fontRef idx="minor">
            <a:schemeClr val="tx1"/>
          </a:fontRef>
        </p:style>
      </p:cxnSp>
      <p:pic>
        <p:nvPicPr>
          <p:cNvPr id="13" name="Picture 12">
            <a:extLst>
              <a:ext uri="{FF2B5EF4-FFF2-40B4-BE49-F238E27FC236}">
                <a16:creationId xmlns:a16="http://schemas.microsoft.com/office/drawing/2014/main" id="{9D5CB292-B00F-4BD6-8C05-860D7448001F}"/>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71357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497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Time Adjustment Request Form</a:t>
            </a:r>
          </a:p>
        </p:txBody>
      </p:sp>
      <p:sp>
        <p:nvSpPr>
          <p:cNvPr id="9" name="Text Box 2"/>
          <p:cNvSpPr txBox="1">
            <a:spLocks noChangeArrowheads="1"/>
          </p:cNvSpPr>
          <p:nvPr/>
        </p:nvSpPr>
        <p:spPr bwMode="auto">
          <a:xfrm>
            <a:off x="400106" y="1212963"/>
            <a:ext cx="11240118" cy="1152977"/>
          </a:xfrm>
          <a:prstGeom prst="rect">
            <a:avLst/>
          </a:prstGeom>
          <a:noFill/>
          <a:ln w="9525">
            <a:noFill/>
            <a:miter lim="800000"/>
            <a:headEnd/>
            <a:tailEnd/>
          </a:ln>
        </p:spPr>
        <p:txBody>
          <a:bodyPr rot="0" vert="horz" wrap="square" lIns="91440" tIns="45720" rIns="91440" bIns="45720" anchor="ctr" anchorCtr="0">
            <a:noAutofit/>
          </a:bodyPr>
          <a:lstStyle/>
          <a:p>
            <a:r>
              <a:rPr lang="en-US" b="1" dirty="0"/>
              <a:t>Log In</a:t>
            </a:r>
            <a:r>
              <a:rPr lang="en-US" dirty="0"/>
              <a:t> to: </a:t>
            </a:r>
            <a:r>
              <a:rPr lang="en-US" u="sng" dirty="0">
                <a:hlinkClick r:id="rId3"/>
              </a:rPr>
              <a:t>www.southtexascollege.edu/go/tarf</a:t>
            </a:r>
            <a:endParaRPr lang="en-US" u="sng" dirty="0"/>
          </a:p>
          <a:p>
            <a:endParaRPr lang="en-US" u="sng" dirty="0"/>
          </a:p>
          <a:p>
            <a:r>
              <a:rPr lang="en-US" dirty="0"/>
              <a:t>Using your same credentials as </a:t>
            </a:r>
            <a:r>
              <a:rPr lang="en-US" dirty="0" err="1"/>
              <a:t>Jagnet</a:t>
            </a:r>
            <a:r>
              <a:rPr lang="en-US" dirty="0"/>
              <a:t> and then click </a:t>
            </a:r>
            <a:r>
              <a:rPr lang="en-US" b="1" dirty="0"/>
              <a:t>Next</a:t>
            </a:r>
            <a:r>
              <a:rPr lang="en-US" dirty="0"/>
              <a:t> or select your account. </a:t>
            </a:r>
          </a:p>
          <a:p>
            <a:endParaRPr lang="en-US" dirty="0"/>
          </a:p>
        </p:txBody>
      </p:sp>
      <p:pic>
        <p:nvPicPr>
          <p:cNvPr id="11" name="Picture 10" title="Sign In">
            <a:extLst>
              <a:ext uri="{FF2B5EF4-FFF2-40B4-BE49-F238E27FC236}">
                <a16:creationId xmlns:a16="http://schemas.microsoft.com/office/drawing/2014/main" id="{D87A4D5B-B0C6-4967-92D5-56DDD3A8F22B}"/>
              </a:ext>
            </a:extLst>
          </p:cNvPr>
          <p:cNvPicPr/>
          <p:nvPr/>
        </p:nvPicPr>
        <p:blipFill>
          <a:blip r:embed="rId4">
            <a:extLst>
              <a:ext uri="{28A0092B-C50C-407E-A947-70E740481C1C}">
                <a14:useLocalDpi xmlns:a14="http://schemas.microsoft.com/office/drawing/2010/main" val="0"/>
              </a:ext>
            </a:extLst>
          </a:blip>
          <a:stretch>
            <a:fillRect/>
          </a:stretch>
        </p:blipFill>
        <p:spPr>
          <a:xfrm>
            <a:off x="551776" y="2289333"/>
            <a:ext cx="2501265" cy="1907540"/>
          </a:xfrm>
          <a:prstGeom prst="rect">
            <a:avLst/>
          </a:prstGeom>
          <a:ln>
            <a:noFill/>
          </a:ln>
        </p:spPr>
      </p:pic>
      <p:pic>
        <p:nvPicPr>
          <p:cNvPr id="12" name="Picture 11" title="Sign in example">
            <a:extLst>
              <a:ext uri="{FF2B5EF4-FFF2-40B4-BE49-F238E27FC236}">
                <a16:creationId xmlns:a16="http://schemas.microsoft.com/office/drawing/2014/main" id="{6992A18C-C4BD-49E2-9034-3249ADD3AD77}"/>
              </a:ext>
            </a:extLst>
          </p:cNvPr>
          <p:cNvPicPr/>
          <p:nvPr/>
        </p:nvPicPr>
        <p:blipFill>
          <a:blip r:embed="rId5">
            <a:extLst>
              <a:ext uri="{28A0092B-C50C-407E-A947-70E740481C1C}">
                <a14:useLocalDpi xmlns:a14="http://schemas.microsoft.com/office/drawing/2010/main" val="0"/>
              </a:ext>
            </a:extLst>
          </a:blip>
          <a:stretch>
            <a:fillRect/>
          </a:stretch>
        </p:blipFill>
        <p:spPr>
          <a:xfrm>
            <a:off x="4031242" y="2322239"/>
            <a:ext cx="2515870" cy="1918335"/>
          </a:xfrm>
          <a:prstGeom prst="rect">
            <a:avLst/>
          </a:prstGeom>
        </p:spPr>
      </p:pic>
      <p:sp>
        <p:nvSpPr>
          <p:cNvPr id="7" name="TextBox 6">
            <a:extLst>
              <a:ext uri="{FF2B5EF4-FFF2-40B4-BE49-F238E27FC236}">
                <a16:creationId xmlns:a16="http://schemas.microsoft.com/office/drawing/2014/main" id="{21C17479-B540-418D-B6FA-4CDD10B7EAB5}"/>
              </a:ext>
            </a:extLst>
          </p:cNvPr>
          <p:cNvSpPr txBox="1"/>
          <p:nvPr/>
        </p:nvSpPr>
        <p:spPr>
          <a:xfrm>
            <a:off x="400106" y="4665159"/>
            <a:ext cx="9259504" cy="369332"/>
          </a:xfrm>
          <a:prstGeom prst="rect">
            <a:avLst/>
          </a:prstGeom>
          <a:noFill/>
        </p:spPr>
        <p:txBody>
          <a:bodyPr wrap="square" rtlCol="0">
            <a:spAutoFit/>
          </a:bodyPr>
          <a:lstStyle/>
          <a:p>
            <a:r>
              <a:rPr lang="en-US" dirty="0"/>
              <a:t>When you see the PowerApps Time Adjustment Request Form, click on </a:t>
            </a:r>
            <a:r>
              <a:rPr lang="en-US" b="1" dirty="0"/>
              <a:t>New Request</a:t>
            </a:r>
            <a:r>
              <a:rPr lang="en-US" dirty="0"/>
              <a:t>. </a:t>
            </a:r>
          </a:p>
        </p:txBody>
      </p:sp>
      <p:pic>
        <p:nvPicPr>
          <p:cNvPr id="13" name="Picture 12" title="New Request">
            <a:extLst>
              <a:ext uri="{FF2B5EF4-FFF2-40B4-BE49-F238E27FC236}">
                <a16:creationId xmlns:a16="http://schemas.microsoft.com/office/drawing/2014/main" id="{D299A47E-1256-4C9C-A98C-D16CA39F534C}"/>
              </a:ext>
            </a:extLst>
          </p:cNvPr>
          <p:cNvPicPr/>
          <p:nvPr/>
        </p:nvPicPr>
        <p:blipFill>
          <a:blip r:embed="rId6" cstate="print">
            <a:extLst>
              <a:ext uri="{28A0092B-C50C-407E-A947-70E740481C1C}">
                <a14:useLocalDpi xmlns:a14="http://schemas.microsoft.com/office/drawing/2010/main" val="0"/>
              </a:ext>
            </a:extLst>
          </a:blip>
          <a:stretch>
            <a:fillRect/>
          </a:stretch>
        </p:blipFill>
        <p:spPr>
          <a:xfrm>
            <a:off x="7226386" y="2140360"/>
            <a:ext cx="2765854" cy="2424748"/>
          </a:xfrm>
          <a:prstGeom prst="rect">
            <a:avLst/>
          </a:prstGeom>
        </p:spPr>
      </p:pic>
      <p:sp>
        <p:nvSpPr>
          <p:cNvPr id="14" name="TextBox 13">
            <a:extLst>
              <a:ext uri="{FF2B5EF4-FFF2-40B4-BE49-F238E27FC236}">
                <a16:creationId xmlns:a16="http://schemas.microsoft.com/office/drawing/2014/main" id="{207C63B5-7EA9-4175-BEB3-BFAA3954A8DA}"/>
              </a:ext>
            </a:extLst>
          </p:cNvPr>
          <p:cNvSpPr txBox="1"/>
          <p:nvPr/>
        </p:nvSpPr>
        <p:spPr>
          <a:xfrm>
            <a:off x="400105" y="5078192"/>
            <a:ext cx="11475943" cy="1477328"/>
          </a:xfrm>
          <a:prstGeom prst="rect">
            <a:avLst/>
          </a:prstGeom>
          <a:noFill/>
        </p:spPr>
        <p:txBody>
          <a:bodyPr wrap="square" rtlCol="0">
            <a:spAutoFit/>
          </a:bodyPr>
          <a:lstStyle/>
          <a:p>
            <a:r>
              <a:rPr lang="en-US" dirty="0"/>
              <a:t>Enter the Required Fields: Enter your A#, Supervisor Name, Start Date (the day or days you need the adjustment for), End Date, Time Adjustment (The time you need in your timecard to be fixed or added), Reason (justification of why time adjustment is needed). Attachments are optional but you can use this section to upload any conference schedule that you may have attended. Once information is complete, click submit. Your supervisor will receive an e-mail notification to process your request in </a:t>
            </a:r>
            <a:r>
              <a:rPr lang="en-US" dirty="0" err="1"/>
              <a:t>TimeClock</a:t>
            </a:r>
            <a:r>
              <a:rPr lang="en-US" dirty="0"/>
              <a:t> Plus. </a:t>
            </a:r>
          </a:p>
        </p:txBody>
      </p:sp>
      <p:sp>
        <p:nvSpPr>
          <p:cNvPr id="15" name="Rectangle: Rounded Corners 14">
            <a:extLst>
              <a:ext uri="{FF2B5EF4-FFF2-40B4-BE49-F238E27FC236}">
                <a16:creationId xmlns:a16="http://schemas.microsoft.com/office/drawing/2014/main" id="{B54D43BE-3CD2-46EB-A6E2-9288EECE8457}"/>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E3981B29-FB98-4751-845B-60173BE5CA15}"/>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16717454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43497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Time Adjustment Request Form</a:t>
            </a:r>
          </a:p>
        </p:txBody>
      </p:sp>
      <p:sp>
        <p:nvSpPr>
          <p:cNvPr id="9" name="Text Box 2"/>
          <p:cNvSpPr txBox="1">
            <a:spLocks noChangeArrowheads="1"/>
          </p:cNvSpPr>
          <p:nvPr/>
        </p:nvSpPr>
        <p:spPr bwMode="auto">
          <a:xfrm>
            <a:off x="2510118" y="884067"/>
            <a:ext cx="7149492" cy="1152977"/>
          </a:xfrm>
          <a:prstGeom prst="rect">
            <a:avLst/>
          </a:prstGeom>
          <a:noFill/>
          <a:ln w="9525">
            <a:noFill/>
            <a:miter lim="800000"/>
            <a:headEnd/>
            <a:tailEnd/>
          </a:ln>
        </p:spPr>
        <p:txBody>
          <a:bodyPr rot="0" vert="horz" wrap="square" lIns="91440" tIns="45720" rIns="91440" bIns="45720" anchor="ctr" anchorCtr="0">
            <a:noAutofit/>
          </a:bodyPr>
          <a:lstStyle/>
          <a:p>
            <a:pPr algn="ctr"/>
            <a:r>
              <a:rPr lang="en-US" sz="4000" b="1" i="1" u="sng" dirty="0"/>
              <a:t>Confirmation Email</a:t>
            </a:r>
          </a:p>
        </p:txBody>
      </p:sp>
      <p:sp>
        <p:nvSpPr>
          <p:cNvPr id="7" name="TextBox 6">
            <a:extLst>
              <a:ext uri="{FF2B5EF4-FFF2-40B4-BE49-F238E27FC236}">
                <a16:creationId xmlns:a16="http://schemas.microsoft.com/office/drawing/2014/main" id="{21C17479-B540-418D-B6FA-4CDD10B7EAB5}"/>
              </a:ext>
            </a:extLst>
          </p:cNvPr>
          <p:cNvSpPr txBox="1"/>
          <p:nvPr/>
        </p:nvSpPr>
        <p:spPr>
          <a:xfrm>
            <a:off x="467409" y="5318893"/>
            <a:ext cx="9894050" cy="1754326"/>
          </a:xfrm>
          <a:prstGeom prst="rect">
            <a:avLst/>
          </a:prstGeom>
          <a:noFill/>
        </p:spPr>
        <p:txBody>
          <a:bodyPr wrap="square" rtlCol="0">
            <a:spAutoFit/>
          </a:bodyPr>
          <a:lstStyle/>
          <a:p>
            <a:r>
              <a:rPr lang="en-US" dirty="0"/>
              <a:t>If your time adjustment request is approved, it is your responsibility to ensure it is posted in TimeClock Plus before verifying your timecard.</a:t>
            </a:r>
          </a:p>
          <a:p>
            <a:r>
              <a:rPr lang="en-US" dirty="0"/>
              <a:t>If your time adjustment request is rejected, check the comments if provided in the email you received from SharePoint Administrator or inquire with your supervisor the reason why it was rejected. If correction is needed, you will need to submit a new electronic TARF. </a:t>
            </a:r>
          </a:p>
          <a:p>
            <a:r>
              <a:rPr lang="en-US" dirty="0"/>
              <a:t> </a:t>
            </a:r>
          </a:p>
        </p:txBody>
      </p:sp>
      <p:sp>
        <p:nvSpPr>
          <p:cNvPr id="14" name="TextBox 13">
            <a:extLst>
              <a:ext uri="{FF2B5EF4-FFF2-40B4-BE49-F238E27FC236}">
                <a16:creationId xmlns:a16="http://schemas.microsoft.com/office/drawing/2014/main" id="{207C63B5-7EA9-4175-BEB3-BFAA3954A8DA}"/>
              </a:ext>
            </a:extLst>
          </p:cNvPr>
          <p:cNvSpPr txBox="1"/>
          <p:nvPr/>
        </p:nvSpPr>
        <p:spPr>
          <a:xfrm>
            <a:off x="400105" y="1712692"/>
            <a:ext cx="9894050" cy="923330"/>
          </a:xfrm>
          <a:prstGeom prst="rect">
            <a:avLst/>
          </a:prstGeom>
          <a:noFill/>
        </p:spPr>
        <p:txBody>
          <a:bodyPr wrap="square" rtlCol="0">
            <a:spAutoFit/>
          </a:bodyPr>
          <a:lstStyle/>
          <a:p>
            <a:r>
              <a:rPr lang="en-US" dirty="0"/>
              <a:t>You will receive an email confirmation from </a:t>
            </a:r>
            <a:r>
              <a:rPr lang="en-US" b="1" dirty="0" err="1"/>
              <a:t>Sharepoint</a:t>
            </a:r>
            <a:r>
              <a:rPr lang="en-US" b="1" dirty="0"/>
              <a:t> Administrator</a:t>
            </a:r>
            <a:r>
              <a:rPr lang="en-US" dirty="0"/>
              <a:t> notifying you that your time adjustment has been either approved or rejected by your supervisor. Please see below examples of Approved and Rejected. </a:t>
            </a:r>
          </a:p>
        </p:txBody>
      </p:sp>
      <p:sp>
        <p:nvSpPr>
          <p:cNvPr id="12" name="Rectangle: Rounded Corners 11">
            <a:extLst>
              <a:ext uri="{FF2B5EF4-FFF2-40B4-BE49-F238E27FC236}">
                <a16:creationId xmlns:a16="http://schemas.microsoft.com/office/drawing/2014/main" id="{FED02468-8123-4934-950F-0A7A8287CC26}"/>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FD2187F9-341D-4758-B28B-F2AE43147C4A}"/>
              </a:ext>
            </a:extLst>
          </p:cNvPr>
          <p:cNvPicPr>
            <a:picLocks noChangeAspect="1"/>
          </p:cNvPicPr>
          <p:nvPr/>
        </p:nvPicPr>
        <p:blipFill>
          <a:blip r:embed="rId3"/>
          <a:stretch>
            <a:fillRect/>
          </a:stretch>
        </p:blipFill>
        <p:spPr>
          <a:xfrm>
            <a:off x="2459390" y="2588412"/>
            <a:ext cx="3625474" cy="2730481"/>
          </a:xfrm>
          <a:prstGeom prst="rect">
            <a:avLst/>
          </a:prstGeom>
        </p:spPr>
      </p:pic>
      <p:pic>
        <p:nvPicPr>
          <p:cNvPr id="2" name="Picture 1">
            <a:extLst>
              <a:ext uri="{FF2B5EF4-FFF2-40B4-BE49-F238E27FC236}">
                <a16:creationId xmlns:a16="http://schemas.microsoft.com/office/drawing/2014/main" id="{1DB3BF16-7E15-4172-B860-655047DD4BC0}"/>
              </a:ext>
            </a:extLst>
          </p:cNvPr>
          <p:cNvPicPr>
            <a:picLocks noChangeAspect="1"/>
          </p:cNvPicPr>
          <p:nvPr/>
        </p:nvPicPr>
        <p:blipFill>
          <a:blip r:embed="rId4"/>
          <a:stretch>
            <a:fillRect/>
          </a:stretch>
        </p:blipFill>
        <p:spPr>
          <a:xfrm>
            <a:off x="6086454" y="2464845"/>
            <a:ext cx="3997704" cy="2828641"/>
          </a:xfrm>
          <a:prstGeom prst="rect">
            <a:avLst/>
          </a:prstGeom>
        </p:spPr>
      </p:pic>
      <p:pic>
        <p:nvPicPr>
          <p:cNvPr id="11" name="Picture 10">
            <a:extLst>
              <a:ext uri="{FF2B5EF4-FFF2-40B4-BE49-F238E27FC236}">
                <a16:creationId xmlns:a16="http://schemas.microsoft.com/office/drawing/2014/main" id="{051D5866-9FFD-4C51-9CAA-0E9DD76271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790771" y="6394475"/>
            <a:ext cx="2165440" cy="282141"/>
          </a:xfrm>
          <a:prstGeom prst="rect">
            <a:avLst/>
          </a:prstGeom>
        </p:spPr>
      </p:pic>
    </p:spTree>
    <p:extLst>
      <p:ext uri="{BB962C8B-B14F-4D97-AF65-F5344CB8AC3E}">
        <p14:creationId xmlns:p14="http://schemas.microsoft.com/office/powerpoint/2010/main" val="16012015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554408"/>
            <a:ext cx="10515600" cy="646331"/>
          </a:xfrm>
          <a:prstGeom prst="rect">
            <a:avLst/>
          </a:prstGeom>
        </p:spPr>
        <p:txBody>
          <a:bodyPr wrap="square">
            <a:spAutoFit/>
          </a:bodyPr>
          <a:lstStyle/>
          <a:p>
            <a:pPr algn="ctr"/>
            <a:r>
              <a:rPr lang="en-US" sz="3600" u="sng" dirty="0">
                <a:effectLst>
                  <a:outerShdw blurRad="38100" dist="38100" dir="2700000" algn="tl">
                    <a:srgbClr val="000000">
                      <a:alpha val="43137"/>
                    </a:srgbClr>
                  </a:outerShdw>
                </a:effectLst>
              </a:rPr>
              <a:t>Time Adjustment Request – Adding / Correcting Hours</a:t>
            </a:r>
          </a:p>
        </p:txBody>
      </p:sp>
      <p:sp>
        <p:nvSpPr>
          <p:cNvPr id="10" name="TextBox 9"/>
          <p:cNvSpPr txBox="1"/>
          <p:nvPr/>
        </p:nvSpPr>
        <p:spPr>
          <a:xfrm>
            <a:off x="7186412" y="2011697"/>
            <a:ext cx="4844224" cy="2954655"/>
          </a:xfrm>
          <a:prstGeom prst="rect">
            <a:avLst/>
          </a:prstGeom>
          <a:noFill/>
        </p:spPr>
        <p:txBody>
          <a:bodyPr wrap="square" rtlCol="0">
            <a:spAutoFit/>
          </a:bodyPr>
          <a:lstStyle/>
          <a:p>
            <a:r>
              <a:rPr lang="en-US" sz="2400" dirty="0">
                <a:latin typeface="Ebrima" panose="02000000000000000000" pitchFamily="2" charset="0"/>
                <a:ea typeface="Ebrima" panose="02000000000000000000" pitchFamily="2" charset="0"/>
                <a:cs typeface="Ebrima" panose="02000000000000000000" pitchFamily="2" charset="0"/>
              </a:rPr>
              <a:t>Supervisor will receive request from the employee via email, the email will be delivered by </a:t>
            </a:r>
            <a:r>
              <a:rPr lang="en-US" sz="2400" b="1" i="1" u="sng" dirty="0">
                <a:latin typeface="Ebrima" panose="02000000000000000000" pitchFamily="2" charset="0"/>
                <a:ea typeface="Ebrima" panose="02000000000000000000" pitchFamily="2" charset="0"/>
                <a:cs typeface="Ebrima" panose="02000000000000000000" pitchFamily="2" charset="0"/>
              </a:rPr>
              <a:t>Microsoft Flow,</a:t>
            </a:r>
            <a:r>
              <a:rPr lang="en-US" sz="2400" dirty="0">
                <a:latin typeface="Ebrima" panose="02000000000000000000" pitchFamily="2" charset="0"/>
                <a:ea typeface="Ebrima" panose="02000000000000000000" pitchFamily="2" charset="0"/>
                <a:cs typeface="Ebrima" panose="02000000000000000000" pitchFamily="2" charset="0"/>
              </a:rPr>
              <a:t> supervisor  will review, and if approved, supervisor will need to enter into TimeClock Plus.  </a:t>
            </a:r>
          </a:p>
          <a:p>
            <a:endParaRPr lang="en-US" dirty="0"/>
          </a:p>
        </p:txBody>
      </p:sp>
      <p:sp>
        <p:nvSpPr>
          <p:cNvPr id="12" name="Rectangle: Rounded Corners 11">
            <a:extLst>
              <a:ext uri="{FF2B5EF4-FFF2-40B4-BE49-F238E27FC236}">
                <a16:creationId xmlns:a16="http://schemas.microsoft.com/office/drawing/2014/main" id="{6C180A87-977C-49F8-BCB4-CBC09CC6CD25}"/>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39E2928-A019-4105-AD4F-081468E54561}"/>
              </a:ext>
            </a:extLst>
          </p:cNvPr>
          <p:cNvPicPr>
            <a:picLocks noChangeAspect="1"/>
          </p:cNvPicPr>
          <p:nvPr/>
        </p:nvPicPr>
        <p:blipFill>
          <a:blip r:embed="rId3"/>
          <a:stretch>
            <a:fillRect/>
          </a:stretch>
        </p:blipFill>
        <p:spPr>
          <a:xfrm>
            <a:off x="1563130" y="1235194"/>
            <a:ext cx="4523905" cy="4804147"/>
          </a:xfrm>
          <a:prstGeom prst="rect">
            <a:avLst/>
          </a:prstGeom>
        </p:spPr>
      </p:pic>
      <p:pic>
        <p:nvPicPr>
          <p:cNvPr id="8" name="Picture 7">
            <a:extLst>
              <a:ext uri="{FF2B5EF4-FFF2-40B4-BE49-F238E27FC236}">
                <a16:creationId xmlns:a16="http://schemas.microsoft.com/office/drawing/2014/main" id="{4E9A632F-5078-45BB-B5ED-80354CE931A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
        <p:nvSpPr>
          <p:cNvPr id="9" name="Rectangle 8">
            <a:extLst>
              <a:ext uri="{FF2B5EF4-FFF2-40B4-BE49-F238E27FC236}">
                <a16:creationId xmlns:a16="http://schemas.microsoft.com/office/drawing/2014/main" id="{8117E295-D554-47CF-A41F-0BA9901E12BF}"/>
              </a:ext>
            </a:extLst>
          </p:cNvPr>
          <p:cNvSpPr/>
          <p:nvPr/>
        </p:nvSpPr>
        <p:spPr>
          <a:xfrm>
            <a:off x="981307" y="6039341"/>
            <a:ext cx="5352585" cy="664990"/>
          </a:xfrm>
          <a:prstGeom prst="rect">
            <a:avLst/>
          </a:prstGeom>
        </p:spPr>
        <p:txBody>
          <a:bodyPr wrap="square">
            <a:spAutoFit/>
          </a:bodyPr>
          <a:lstStyle/>
          <a:p>
            <a:pPr algn="ctr">
              <a:lnSpc>
                <a:spcPct val="107000"/>
              </a:lnSpc>
              <a:spcAft>
                <a:spcPts val="800"/>
              </a:spcAft>
            </a:pPr>
            <a:r>
              <a:rPr lang="en-US" b="1" dirty="0">
                <a:solidFill>
                  <a:schemeClr val="accent6">
                    <a:lumMod val="75000"/>
                  </a:schemeClr>
                </a:solidFill>
                <a:latin typeface="Ebrima" panose="02000000000000000000" pitchFamily="2" charset="0"/>
                <a:ea typeface="Ebrima" panose="02000000000000000000" pitchFamily="2" charset="0"/>
                <a:cs typeface="Ebrima" panose="02000000000000000000" pitchFamily="2" charset="0"/>
              </a:rPr>
              <a:t>*REMINDER Payroll Record Retention:              FE (fiscal year end) + 3 years for all employees.</a:t>
            </a:r>
          </a:p>
        </p:txBody>
      </p:sp>
    </p:spTree>
    <p:extLst>
      <p:ext uri="{BB962C8B-B14F-4D97-AF65-F5344CB8AC3E}">
        <p14:creationId xmlns:p14="http://schemas.microsoft.com/office/powerpoint/2010/main" val="326528494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43898"/>
            <a:ext cx="10515600" cy="646331"/>
          </a:xfrm>
          <a:prstGeom prst="rect">
            <a:avLst/>
          </a:prstGeom>
        </p:spPr>
        <p:txBody>
          <a:bodyPr wrap="square">
            <a:spAutoFit/>
          </a:bodyPr>
          <a:lstStyle/>
          <a:p>
            <a:pPr algn="ctr"/>
            <a:r>
              <a:rPr lang="en-US" sz="3600" u="sng" dirty="0">
                <a:effectLst>
                  <a:outerShdw blurRad="38100" dist="38100" dir="2700000" algn="tl">
                    <a:srgbClr val="000000">
                      <a:alpha val="43137"/>
                    </a:srgbClr>
                  </a:outerShdw>
                </a:effectLst>
              </a:rPr>
              <a:t>Time Adjustment Request – Adding / Correcting Hours</a:t>
            </a:r>
          </a:p>
        </p:txBody>
      </p:sp>
      <p:sp>
        <p:nvSpPr>
          <p:cNvPr id="9" name="Text Box 2"/>
          <p:cNvSpPr txBox="1">
            <a:spLocks noChangeArrowheads="1"/>
          </p:cNvSpPr>
          <p:nvPr/>
        </p:nvSpPr>
        <p:spPr bwMode="auto">
          <a:xfrm>
            <a:off x="8102138" y="2471855"/>
            <a:ext cx="3689757" cy="3552356"/>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Go to Hours, Individual Hours, find the employee, click on the segment that needs adding/correcting.</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click on green +Add button:</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 supervisor will enter the working hours of the working hours and include the note provided by the employee.</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Then click Save.</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2" name="Rectangle: Rounded Corners 11">
            <a:extLst>
              <a:ext uri="{FF2B5EF4-FFF2-40B4-BE49-F238E27FC236}">
                <a16:creationId xmlns:a16="http://schemas.microsoft.com/office/drawing/2014/main" id="{1B48C302-5874-4E2C-9B55-264A9031EF23}"/>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D17886AD-40E9-4CCE-8D0E-C9CBF2001CF6}"/>
              </a:ext>
            </a:extLst>
          </p:cNvPr>
          <p:cNvPicPr>
            <a:picLocks noChangeAspect="1"/>
          </p:cNvPicPr>
          <p:nvPr/>
        </p:nvPicPr>
        <p:blipFill rotWithShape="1">
          <a:blip r:embed="rId3"/>
          <a:srcRect t="12430"/>
          <a:stretch/>
        </p:blipFill>
        <p:spPr>
          <a:xfrm>
            <a:off x="323979" y="2369713"/>
            <a:ext cx="7631733" cy="3363492"/>
          </a:xfrm>
          <a:prstGeom prst="rect">
            <a:avLst/>
          </a:prstGeom>
        </p:spPr>
      </p:pic>
      <p:pic>
        <p:nvPicPr>
          <p:cNvPr id="3" name="Picture 2">
            <a:extLst>
              <a:ext uri="{FF2B5EF4-FFF2-40B4-BE49-F238E27FC236}">
                <a16:creationId xmlns:a16="http://schemas.microsoft.com/office/drawing/2014/main" id="{628A8C09-C685-4DD4-B6A6-CB6F34CB90EC}"/>
              </a:ext>
            </a:extLst>
          </p:cNvPr>
          <p:cNvPicPr>
            <a:picLocks noChangeAspect="1"/>
          </p:cNvPicPr>
          <p:nvPr/>
        </p:nvPicPr>
        <p:blipFill>
          <a:blip r:embed="rId4"/>
          <a:stretch>
            <a:fillRect/>
          </a:stretch>
        </p:blipFill>
        <p:spPr>
          <a:xfrm>
            <a:off x="10485696" y="3602937"/>
            <a:ext cx="1114658" cy="419636"/>
          </a:xfrm>
          <a:prstGeom prst="rect">
            <a:avLst/>
          </a:prstGeom>
        </p:spPr>
      </p:pic>
      <p:pic>
        <p:nvPicPr>
          <p:cNvPr id="8" name="Picture 7">
            <a:extLst>
              <a:ext uri="{FF2B5EF4-FFF2-40B4-BE49-F238E27FC236}">
                <a16:creationId xmlns:a16="http://schemas.microsoft.com/office/drawing/2014/main" id="{B84480E1-C2BA-4BBC-AABC-00315E72261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09887427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9874"/>
            <a:ext cx="10515600" cy="646331"/>
          </a:xfrm>
          <a:prstGeom prst="rect">
            <a:avLst/>
          </a:prstGeom>
        </p:spPr>
        <p:txBody>
          <a:bodyPr wrap="square">
            <a:spAutoFit/>
          </a:bodyPr>
          <a:lstStyle/>
          <a:p>
            <a:pPr algn="ctr"/>
            <a:r>
              <a:rPr lang="en-US" sz="3200" u="sng" dirty="0">
                <a:effectLst>
                  <a:outerShdw blurRad="38100" dist="38100" dir="2700000" algn="tl">
                    <a:srgbClr val="000000">
                      <a:alpha val="43137"/>
                    </a:srgbClr>
                  </a:outerShdw>
                </a:effectLst>
              </a:rPr>
              <a:t>Time </a:t>
            </a:r>
            <a:r>
              <a:rPr lang="en-US" sz="3600" u="sng" dirty="0">
                <a:effectLst>
                  <a:outerShdw blurRad="38100" dist="38100" dir="2700000" algn="tl">
                    <a:srgbClr val="000000">
                      <a:alpha val="43137"/>
                    </a:srgbClr>
                  </a:outerShdw>
                </a:effectLst>
              </a:rPr>
              <a:t>Adjustment</a:t>
            </a:r>
            <a:r>
              <a:rPr lang="en-US" sz="3200" u="sng" dirty="0">
                <a:effectLst>
                  <a:outerShdw blurRad="38100" dist="38100" dir="2700000" algn="tl">
                    <a:srgbClr val="000000">
                      <a:alpha val="43137"/>
                    </a:srgbClr>
                  </a:outerShdw>
                </a:effectLst>
              </a:rPr>
              <a:t> Request – Adding / Correcting Hours</a:t>
            </a:r>
          </a:p>
        </p:txBody>
      </p:sp>
      <p:sp>
        <p:nvSpPr>
          <p:cNvPr id="9" name="Text Box 2"/>
          <p:cNvSpPr txBox="1">
            <a:spLocks noChangeArrowheads="1"/>
          </p:cNvSpPr>
          <p:nvPr/>
        </p:nvSpPr>
        <p:spPr bwMode="auto">
          <a:xfrm>
            <a:off x="578423" y="1587970"/>
            <a:ext cx="10860542" cy="797451"/>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 hours are now showing on the employee’s timecard.  The employee will have opportunity to confirm that their supervisor entered the correct hours when they review and verify their hours for that day.</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a:t>
            </a:r>
          </a:p>
        </p:txBody>
      </p:sp>
      <p:sp>
        <p:nvSpPr>
          <p:cNvPr id="11" name="Rectangle: Rounded Corners 10">
            <a:extLst>
              <a:ext uri="{FF2B5EF4-FFF2-40B4-BE49-F238E27FC236}">
                <a16:creationId xmlns:a16="http://schemas.microsoft.com/office/drawing/2014/main" id="{F88B22E3-54BD-4B7A-80A3-8EC113755E5D}"/>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A263922D-5C16-4460-B8E8-9968C2FC88CB}"/>
              </a:ext>
            </a:extLst>
          </p:cNvPr>
          <p:cNvPicPr>
            <a:picLocks noChangeAspect="1"/>
          </p:cNvPicPr>
          <p:nvPr/>
        </p:nvPicPr>
        <p:blipFill>
          <a:blip r:embed="rId3"/>
          <a:stretch>
            <a:fillRect/>
          </a:stretch>
        </p:blipFill>
        <p:spPr>
          <a:xfrm>
            <a:off x="578422" y="2717186"/>
            <a:ext cx="11017225" cy="2856317"/>
          </a:xfrm>
          <a:prstGeom prst="rect">
            <a:avLst/>
          </a:prstGeom>
        </p:spPr>
      </p:pic>
      <p:pic>
        <p:nvPicPr>
          <p:cNvPr id="7" name="Picture 6">
            <a:extLst>
              <a:ext uri="{FF2B5EF4-FFF2-40B4-BE49-F238E27FC236}">
                <a16:creationId xmlns:a16="http://schemas.microsoft.com/office/drawing/2014/main" id="{49759A03-ABF2-45F9-A435-06A24D39A3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50583708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29036"/>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 Using Computer - Employee</a:t>
            </a:r>
          </a:p>
        </p:txBody>
      </p:sp>
      <p:sp>
        <p:nvSpPr>
          <p:cNvPr id="9" name="Text Box 2"/>
          <p:cNvSpPr txBox="1">
            <a:spLocks noChangeArrowheads="1"/>
          </p:cNvSpPr>
          <p:nvPr/>
        </p:nvSpPr>
        <p:spPr bwMode="auto">
          <a:xfrm>
            <a:off x="302502" y="5486400"/>
            <a:ext cx="11569066" cy="148262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Employees should review their timecards on a daily basis.  After logging in, click on View, then Hours, then choose the dates you want to review and verify.  If correct, then click the column under E and checkmark indicating Employee approval.</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B5912641-F66E-4311-ABAD-3902EC9C9BCB}"/>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97FC1DE9-D8CD-44FC-BA13-E0E64DF7F53A}"/>
              </a:ext>
            </a:extLst>
          </p:cNvPr>
          <p:cNvPicPr>
            <a:picLocks noChangeAspect="1"/>
          </p:cNvPicPr>
          <p:nvPr/>
        </p:nvPicPr>
        <p:blipFill rotWithShape="1">
          <a:blip r:embed="rId3"/>
          <a:srcRect t="22454"/>
          <a:stretch/>
        </p:blipFill>
        <p:spPr>
          <a:xfrm>
            <a:off x="406994" y="1951207"/>
            <a:ext cx="11378011" cy="3055277"/>
          </a:xfrm>
          <a:prstGeom prst="rect">
            <a:avLst/>
          </a:prstGeom>
        </p:spPr>
      </p:pic>
      <p:pic>
        <p:nvPicPr>
          <p:cNvPr id="7" name="Picture 6">
            <a:extLst>
              <a:ext uri="{FF2B5EF4-FFF2-40B4-BE49-F238E27FC236}">
                <a16:creationId xmlns:a16="http://schemas.microsoft.com/office/drawing/2014/main" id="{91387BAB-0D75-4B80-9C44-3F6C967DAB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70109550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619152" y="784132"/>
            <a:ext cx="10953695"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Clocking in and Clocking Out(Biometric Reader)</a:t>
            </a:r>
          </a:p>
        </p:txBody>
      </p:sp>
      <p:sp>
        <p:nvSpPr>
          <p:cNvPr id="10" name="Text Box 2"/>
          <p:cNvSpPr txBox="1">
            <a:spLocks noChangeArrowheads="1"/>
          </p:cNvSpPr>
          <p:nvPr/>
        </p:nvSpPr>
        <p:spPr bwMode="auto">
          <a:xfrm>
            <a:off x="6523865" y="1582203"/>
            <a:ext cx="4829935"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When you see this screen, you have successfully clocked in/out.</a:t>
            </a:r>
          </a:p>
        </p:txBody>
      </p:sp>
      <p:pic>
        <p:nvPicPr>
          <p:cNvPr id="7" name="Picture 6"/>
          <p:cNvPicPr>
            <a:picLocks noChangeAspect="1"/>
          </p:cNvPicPr>
          <p:nvPr/>
        </p:nvPicPr>
        <p:blipFill>
          <a:blip r:embed="rId3"/>
          <a:stretch>
            <a:fillRect/>
          </a:stretch>
        </p:blipFill>
        <p:spPr>
          <a:xfrm>
            <a:off x="400105" y="1993309"/>
            <a:ext cx="6145108" cy="3739896"/>
          </a:xfrm>
          <a:prstGeom prst="rect">
            <a:avLst/>
          </a:prstGeom>
        </p:spPr>
      </p:pic>
      <p:sp>
        <p:nvSpPr>
          <p:cNvPr id="11" name="Rectangle: Rounded Corners 10">
            <a:extLst>
              <a:ext uri="{FF2B5EF4-FFF2-40B4-BE49-F238E27FC236}">
                <a16:creationId xmlns:a16="http://schemas.microsoft.com/office/drawing/2014/main" id="{4BFF7921-C7E1-446C-8C7F-FBE4EB4DE6FE}"/>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E114D7B7-3B7C-46E5-B05B-D85DC6BE8B2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59701858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1407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 Using Computer - Employee</a:t>
            </a:r>
          </a:p>
        </p:txBody>
      </p:sp>
      <p:sp>
        <p:nvSpPr>
          <p:cNvPr id="9" name="Text Box 2"/>
          <p:cNvSpPr txBox="1">
            <a:spLocks noChangeArrowheads="1"/>
          </p:cNvSpPr>
          <p:nvPr/>
        </p:nvSpPr>
        <p:spPr bwMode="auto">
          <a:xfrm>
            <a:off x="222593" y="1477637"/>
            <a:ext cx="11697263" cy="2332363"/>
          </a:xfrm>
          <a:prstGeom prst="rect">
            <a:avLst/>
          </a:prstGeom>
          <a:noFill/>
          <a:ln w="9525">
            <a:noFill/>
            <a:miter lim="800000"/>
            <a:headEnd/>
            <a:tailEnd/>
          </a:ln>
        </p:spPr>
        <p:txBody>
          <a:bodyPr rot="0" vert="horz" wrap="square" lIns="91440" tIns="45720" rIns="91440" bIns="45720" anchor="ctr" anchorCtr="0">
            <a:noAutofit/>
          </a:bodyPr>
          <a:lstStyle/>
          <a:p>
            <a:pPr marL="342900"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When verifying your timecard please be aware that there are no shifts that are conflicting.</a:t>
            </a:r>
          </a:p>
          <a:p>
            <a:pPr marL="342900"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Conflicting shift is when a segment shares time with another segment and it will display in orange. Please see example below. </a:t>
            </a:r>
          </a:p>
          <a:p>
            <a:pPr marL="285750" indent="-285750">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If the pay period has not been locked your supervisor can go ahead and edit the segment with the correct time using reasonable justification (email) from the employee.</a:t>
            </a:r>
          </a:p>
          <a:p>
            <a:pPr marL="285750" indent="-285750">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If the pay period is locked you will need to submit an Leave Adjustment Request Form (LARF) to fix the leave to the correct time. Original form will need to be submitted to the office of Human Resources-Benefits Specialist.</a:t>
            </a:r>
            <a:endParaRPr lang="en-US" sz="2000" dirty="0">
              <a:latin typeface="Ebrima" panose="02000000000000000000" pitchFamily="2" charset="0"/>
              <a:ea typeface="Ebrima" panose="02000000000000000000" pitchFamily="2" charset="0"/>
              <a:cs typeface="Ebrima" panose="02000000000000000000" pitchFamily="2" charset="0"/>
            </a:endParaRPr>
          </a:p>
        </p:txBody>
      </p:sp>
      <p:pic>
        <p:nvPicPr>
          <p:cNvPr id="12" name="Picture 10" descr="image00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32229" y="3826598"/>
            <a:ext cx="2638114" cy="6168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Rounded Corners 13">
            <a:extLst>
              <a:ext uri="{FF2B5EF4-FFF2-40B4-BE49-F238E27FC236}">
                <a16:creationId xmlns:a16="http://schemas.microsoft.com/office/drawing/2014/main" id="{8EAD3620-8601-415A-BE0B-DA34799E4FBB}"/>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44A1F090-EE3F-43A5-955D-23CE3B105C2D}"/>
              </a:ext>
            </a:extLst>
          </p:cNvPr>
          <p:cNvPicPr>
            <a:picLocks noChangeAspect="1"/>
          </p:cNvPicPr>
          <p:nvPr/>
        </p:nvPicPr>
        <p:blipFill>
          <a:blip r:embed="rId4"/>
          <a:stretch>
            <a:fillRect/>
          </a:stretch>
        </p:blipFill>
        <p:spPr>
          <a:xfrm>
            <a:off x="212374" y="4271440"/>
            <a:ext cx="8530582" cy="1432761"/>
          </a:xfrm>
          <a:prstGeom prst="rect">
            <a:avLst/>
          </a:prstGeom>
        </p:spPr>
      </p:pic>
      <p:pic>
        <p:nvPicPr>
          <p:cNvPr id="4" name="Picture 3">
            <a:extLst>
              <a:ext uri="{FF2B5EF4-FFF2-40B4-BE49-F238E27FC236}">
                <a16:creationId xmlns:a16="http://schemas.microsoft.com/office/drawing/2014/main" id="{678EFF37-D035-43F4-8F59-D6BA44B31574}"/>
              </a:ext>
            </a:extLst>
          </p:cNvPr>
          <p:cNvPicPr>
            <a:picLocks noChangeAspect="1"/>
          </p:cNvPicPr>
          <p:nvPr/>
        </p:nvPicPr>
        <p:blipFill>
          <a:blip r:embed="rId5"/>
          <a:stretch>
            <a:fillRect/>
          </a:stretch>
        </p:blipFill>
        <p:spPr>
          <a:xfrm>
            <a:off x="8742955" y="4296031"/>
            <a:ext cx="2289026" cy="1397197"/>
          </a:xfrm>
          <a:prstGeom prst="rect">
            <a:avLst/>
          </a:prstGeom>
        </p:spPr>
      </p:pic>
      <p:pic>
        <p:nvPicPr>
          <p:cNvPr id="10" name="Picture 9">
            <a:extLst>
              <a:ext uri="{FF2B5EF4-FFF2-40B4-BE49-F238E27FC236}">
                <a16:creationId xmlns:a16="http://schemas.microsoft.com/office/drawing/2014/main" id="{B39E6308-B2B8-4035-895E-F465E956599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3752108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14609"/>
            <a:ext cx="10515600" cy="1446550"/>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 Using Computer – Employee Certification</a:t>
            </a:r>
          </a:p>
        </p:txBody>
      </p:sp>
      <p:sp>
        <p:nvSpPr>
          <p:cNvPr id="9" name="Text Box 2"/>
          <p:cNvSpPr txBox="1">
            <a:spLocks noChangeArrowheads="1"/>
          </p:cNvSpPr>
          <p:nvPr/>
        </p:nvSpPr>
        <p:spPr bwMode="auto">
          <a:xfrm>
            <a:off x="7883090" y="1913767"/>
            <a:ext cx="3689757" cy="3783874"/>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Text Box 2"/>
          <p:cNvSpPr txBox="1">
            <a:spLocks noChangeArrowheads="1"/>
          </p:cNvSpPr>
          <p:nvPr/>
        </p:nvSpPr>
        <p:spPr bwMode="auto">
          <a:xfrm>
            <a:off x="8002208" y="2403908"/>
            <a:ext cx="3689757" cy="2177530"/>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2" name="TextBox 11"/>
          <p:cNvSpPr txBox="1"/>
          <p:nvPr/>
        </p:nvSpPr>
        <p:spPr>
          <a:xfrm>
            <a:off x="7883090" y="2763255"/>
            <a:ext cx="3808875" cy="2308324"/>
          </a:xfrm>
          <a:prstGeom prst="rect">
            <a:avLst/>
          </a:prstGeom>
          <a:noFill/>
        </p:spPr>
        <p:txBody>
          <a:bodyPr wrap="square" rtlCol="0">
            <a:spAutoFit/>
          </a:bodyPr>
          <a:lstStyle/>
          <a:p>
            <a:pPr algn="ctr"/>
            <a:r>
              <a:rPr lang="en-US" sz="2400" dirty="0"/>
              <a:t>Every time you approve your hours, you will receive this notice. </a:t>
            </a:r>
          </a:p>
          <a:p>
            <a:pPr algn="ctr"/>
            <a:endParaRPr lang="en-US" sz="2400" dirty="0"/>
          </a:p>
          <a:p>
            <a:pPr algn="ctr"/>
            <a:r>
              <a:rPr lang="en-US" sz="2400" dirty="0"/>
              <a:t>If you agree to this statement, click on Yes.</a:t>
            </a:r>
          </a:p>
        </p:txBody>
      </p:sp>
      <p:sp>
        <p:nvSpPr>
          <p:cNvPr id="14" name="Rectangle: Rounded Corners 13">
            <a:extLst>
              <a:ext uri="{FF2B5EF4-FFF2-40B4-BE49-F238E27FC236}">
                <a16:creationId xmlns:a16="http://schemas.microsoft.com/office/drawing/2014/main" id="{6B1880E2-8E66-4DC2-A6BA-9EED44014902}"/>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ED73F7E2-C965-4666-92F2-C9FE502A8DD5}"/>
              </a:ext>
            </a:extLst>
          </p:cNvPr>
          <p:cNvPicPr>
            <a:picLocks noChangeAspect="1"/>
          </p:cNvPicPr>
          <p:nvPr/>
        </p:nvPicPr>
        <p:blipFill>
          <a:blip r:embed="rId3"/>
          <a:stretch>
            <a:fillRect/>
          </a:stretch>
        </p:blipFill>
        <p:spPr>
          <a:xfrm>
            <a:off x="737823" y="2722655"/>
            <a:ext cx="6952874" cy="2486563"/>
          </a:xfrm>
          <a:prstGeom prst="rect">
            <a:avLst/>
          </a:prstGeom>
        </p:spPr>
      </p:pic>
      <p:pic>
        <p:nvPicPr>
          <p:cNvPr id="10" name="Picture 9">
            <a:extLst>
              <a:ext uri="{FF2B5EF4-FFF2-40B4-BE49-F238E27FC236}">
                <a16:creationId xmlns:a16="http://schemas.microsoft.com/office/drawing/2014/main" id="{066F4F55-28F7-4056-848D-A29CA3E6396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13011957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711361"/>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 Using Computer - Supervisor</a:t>
            </a:r>
          </a:p>
        </p:txBody>
      </p:sp>
      <p:sp>
        <p:nvSpPr>
          <p:cNvPr id="9" name="Text Box 2"/>
          <p:cNvSpPr txBox="1">
            <a:spLocks noChangeArrowheads="1"/>
          </p:cNvSpPr>
          <p:nvPr/>
        </p:nvSpPr>
        <p:spPr bwMode="auto">
          <a:xfrm>
            <a:off x="9771530" y="1846730"/>
            <a:ext cx="2285412" cy="3205443"/>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When your supervisor logs into the system, to review and Verify hours click on Hours, Individual Hours.</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AFD9B6DA-C397-4A63-A8E3-24598B3D52C5}"/>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A30548A-3AC1-4D43-BB75-5409181097C2}"/>
              </a:ext>
            </a:extLst>
          </p:cNvPr>
          <p:cNvPicPr>
            <a:picLocks noChangeAspect="1"/>
          </p:cNvPicPr>
          <p:nvPr/>
        </p:nvPicPr>
        <p:blipFill rotWithShape="1">
          <a:blip r:embed="rId3"/>
          <a:srcRect t="12131"/>
          <a:stretch/>
        </p:blipFill>
        <p:spPr>
          <a:xfrm>
            <a:off x="318527" y="2318197"/>
            <a:ext cx="9428860" cy="3415007"/>
          </a:xfrm>
          <a:prstGeom prst="rect">
            <a:avLst/>
          </a:prstGeom>
        </p:spPr>
      </p:pic>
      <p:pic>
        <p:nvPicPr>
          <p:cNvPr id="7" name="Picture 6">
            <a:extLst>
              <a:ext uri="{FF2B5EF4-FFF2-40B4-BE49-F238E27FC236}">
                <a16:creationId xmlns:a16="http://schemas.microsoft.com/office/drawing/2014/main" id="{B09B9EFB-0E6D-4A1F-9351-64E85BFDED6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4140340965"/>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06579"/>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Verifying Time Using Computer - Supervisor</a:t>
            </a:r>
          </a:p>
        </p:txBody>
      </p:sp>
      <p:sp>
        <p:nvSpPr>
          <p:cNvPr id="9" name="Text Box 2"/>
          <p:cNvSpPr txBox="1">
            <a:spLocks noChangeArrowheads="1"/>
          </p:cNvSpPr>
          <p:nvPr/>
        </p:nvSpPr>
        <p:spPr bwMode="auto">
          <a:xfrm>
            <a:off x="400105" y="1874520"/>
            <a:ext cx="11303906" cy="1007214"/>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There are different ways for this function.  </a:t>
            </a:r>
          </a:p>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In this example, click on Manage Exceptions, click on Approve column for Manager, then Apply.</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1" name="Rectangle: Rounded Corners 10">
            <a:extLst>
              <a:ext uri="{FF2B5EF4-FFF2-40B4-BE49-F238E27FC236}">
                <a16:creationId xmlns:a16="http://schemas.microsoft.com/office/drawing/2014/main" id="{47E92D7B-C212-49CD-A253-B1DAFA77C821}"/>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7988EF0F-760C-479C-9E96-89BC03660814}"/>
              </a:ext>
            </a:extLst>
          </p:cNvPr>
          <p:cNvPicPr>
            <a:picLocks noChangeAspect="1"/>
          </p:cNvPicPr>
          <p:nvPr/>
        </p:nvPicPr>
        <p:blipFill rotWithShape="1">
          <a:blip r:embed="rId3"/>
          <a:srcRect t="24421" b="4445"/>
          <a:stretch/>
        </p:blipFill>
        <p:spPr>
          <a:xfrm>
            <a:off x="735106" y="2824201"/>
            <a:ext cx="9233647" cy="3694646"/>
          </a:xfrm>
          <a:prstGeom prst="rect">
            <a:avLst/>
          </a:prstGeom>
        </p:spPr>
      </p:pic>
      <p:pic>
        <p:nvPicPr>
          <p:cNvPr id="7" name="Picture 6">
            <a:extLst>
              <a:ext uri="{FF2B5EF4-FFF2-40B4-BE49-F238E27FC236}">
                <a16:creationId xmlns:a16="http://schemas.microsoft.com/office/drawing/2014/main" id="{6A455A41-D92E-4D9B-95CA-A0F6B209CF3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303754" y="6461313"/>
            <a:ext cx="1652457" cy="215303"/>
          </a:xfrm>
          <a:prstGeom prst="rect">
            <a:avLst/>
          </a:prstGeom>
        </p:spPr>
      </p:pic>
    </p:spTree>
    <p:extLst>
      <p:ext uri="{BB962C8B-B14F-4D97-AF65-F5344CB8AC3E}">
        <p14:creationId xmlns:p14="http://schemas.microsoft.com/office/powerpoint/2010/main" val="41789003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74182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Review &amp; Verify Timecard Daily</a:t>
            </a:r>
          </a:p>
        </p:txBody>
      </p:sp>
      <p:sp>
        <p:nvSpPr>
          <p:cNvPr id="9" name="Text Box 2"/>
          <p:cNvSpPr txBox="1">
            <a:spLocks noChangeArrowheads="1"/>
          </p:cNvSpPr>
          <p:nvPr/>
        </p:nvSpPr>
        <p:spPr bwMode="auto">
          <a:xfrm>
            <a:off x="838200" y="1913767"/>
            <a:ext cx="10734647" cy="3819438"/>
          </a:xfrm>
          <a:prstGeom prst="rect">
            <a:avLst/>
          </a:prstGeom>
          <a:noFill/>
          <a:ln w="9525">
            <a:noFill/>
            <a:miter lim="800000"/>
            <a:headEnd/>
            <a:tailEnd/>
          </a:ln>
        </p:spPr>
        <p:txBody>
          <a:bodyPr rot="0" vert="horz" wrap="square" lIns="91440" tIns="45720" rIns="91440" bIns="45720" anchor="ctr" anchorCtr="0">
            <a:noAutofit/>
          </a:bodyPr>
          <a:lstStyle/>
          <a:p>
            <a:pPr marL="342900"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Supervisors and non-exempt employees please get in the practice of reviewing and verifying your timecards on a weekly basis for accurate payroll processing.</a:t>
            </a:r>
          </a:p>
          <a:p>
            <a:pPr marL="342900"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In TimeClock Plus, we are able to review and verify hours on a daily/weekly basis rather than waiting for the end of the pay period.</a:t>
            </a:r>
          </a:p>
          <a:p>
            <a:pPr marL="342900"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This is an advantage toward accurate payroll processing. </a:t>
            </a:r>
          </a:p>
          <a:p>
            <a:pPr marL="342900" lvl="2"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If timecard verification was not done before pay period locking; both non-exempt employee and supervisor will need to print and sign timecard and provide justification on timecard of why it was not verified.  </a:t>
            </a:r>
          </a:p>
          <a:p>
            <a:pPr marL="342900" lvl="2" indent="-342900">
              <a:lnSpc>
                <a:spcPct val="107000"/>
              </a:lnSpc>
              <a:spcAft>
                <a:spcPts val="800"/>
              </a:spcAft>
              <a:buFont typeface="Arial" panose="020B0604020202020204" pitchFamily="34" charset="0"/>
              <a:buChar char="•"/>
            </a:pPr>
            <a:r>
              <a:rPr lang="en-US" dirty="0">
                <a:latin typeface="Ebrima" panose="02000000000000000000" pitchFamily="2" charset="0"/>
                <a:ea typeface="Ebrima" panose="02000000000000000000" pitchFamily="2" charset="0"/>
                <a:cs typeface="Ebrima" panose="02000000000000000000" pitchFamily="2" charset="0"/>
              </a:rPr>
              <a:t>Signed/approved timecard will need to be kept within your departments’ record retention files for FE (fiscal year end) + 3 years for all employees.</a:t>
            </a:r>
          </a:p>
        </p:txBody>
      </p:sp>
      <p:sp>
        <p:nvSpPr>
          <p:cNvPr id="10" name="Rectangle: Rounded Corners 9">
            <a:extLst>
              <a:ext uri="{FF2B5EF4-FFF2-40B4-BE49-F238E27FC236}">
                <a16:creationId xmlns:a16="http://schemas.microsoft.com/office/drawing/2014/main" id="{49FDC909-B7F3-45C1-BD04-0C6804D3B455}"/>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7" name="Picture 6">
            <a:extLst>
              <a:ext uri="{FF2B5EF4-FFF2-40B4-BE49-F238E27FC236}">
                <a16:creationId xmlns:a16="http://schemas.microsoft.com/office/drawing/2014/main" id="{B157403D-3D39-46D4-961E-85EE4707A98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398288716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9235" y="519953"/>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Best Practices</a:t>
            </a:r>
          </a:p>
        </p:txBody>
      </p:sp>
      <p:sp>
        <p:nvSpPr>
          <p:cNvPr id="9" name="Text Box 2"/>
          <p:cNvSpPr txBox="1">
            <a:spLocks noChangeArrowheads="1"/>
          </p:cNvSpPr>
          <p:nvPr/>
        </p:nvSpPr>
        <p:spPr bwMode="auto">
          <a:xfrm>
            <a:off x="1320994" y="1802884"/>
            <a:ext cx="10268770" cy="4293116"/>
          </a:xfrm>
          <a:prstGeom prst="rect">
            <a:avLst/>
          </a:prstGeom>
          <a:noFill/>
          <a:ln w="9525">
            <a:noFill/>
            <a:miter lim="800000"/>
            <a:headEnd/>
            <a:tailEnd/>
          </a:ln>
        </p:spPr>
        <p:txBody>
          <a:bodyPr rot="0" vert="horz" wrap="square" lIns="91440" tIns="45720" rIns="91440" bIns="45720" anchor="ctr" anchorCtr="0">
            <a:noAutofit/>
          </a:bodyPr>
          <a:lstStyle/>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Use the </a:t>
            </a:r>
            <a:r>
              <a:rPr lang="en-US" sz="2000" dirty="0" err="1">
                <a:latin typeface="Ebrima" panose="02000000000000000000" pitchFamily="2" charset="0"/>
                <a:ea typeface="Ebrima" panose="02000000000000000000" pitchFamily="2" charset="0"/>
                <a:cs typeface="Ebrima" panose="02000000000000000000" pitchFamily="2" charset="0"/>
              </a:rPr>
              <a:t>TimeClock</a:t>
            </a:r>
            <a:r>
              <a:rPr lang="en-US" sz="2000" dirty="0">
                <a:latin typeface="Ebrima" panose="02000000000000000000" pitchFamily="2" charset="0"/>
                <a:ea typeface="Ebrima" panose="02000000000000000000" pitchFamily="2" charset="0"/>
                <a:cs typeface="Ebrima" panose="02000000000000000000" pitchFamily="2" charset="0"/>
              </a:rPr>
              <a:t> for punching in and out.</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Use the Computer for reviewing and verifying timecards.</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Use the Computer for requesting leave.</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Review and approve your hours on a daily basis.</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Become familiar with the software so that it can be utilized to the best capacity.</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Of course, same fraud awareness carries over.  Do not share passwords, do use the clock in your assigned area, do not abuse leave, do not abuse working hours, do not overuse the ability to correct/revise punches. </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Any reports of suspicious abuse will be investigated.</a:t>
            </a:r>
          </a:p>
          <a:p>
            <a:pPr marL="457200" indent="-457200">
              <a:lnSpc>
                <a:spcPct val="107000"/>
              </a:lnSpc>
              <a:spcAft>
                <a:spcPts val="800"/>
              </a:spcAft>
              <a:buFont typeface="+mj-lt"/>
              <a:buAutoNum type="arabicPeriod"/>
            </a:pPr>
            <a:r>
              <a:rPr lang="en-US" sz="2000" dirty="0">
                <a:latin typeface="Ebrima" panose="02000000000000000000" pitchFamily="2" charset="0"/>
                <a:ea typeface="Ebrima" panose="02000000000000000000" pitchFamily="2" charset="0"/>
                <a:cs typeface="Ebrima" panose="02000000000000000000" pitchFamily="2" charset="0"/>
              </a:rPr>
              <a:t>Visit website </a:t>
            </a:r>
            <a:r>
              <a:rPr lang="en-US" sz="2000" dirty="0">
                <a:latin typeface="Ebrima" panose="02000000000000000000" pitchFamily="2" charset="0"/>
                <a:ea typeface="Ebrima" panose="02000000000000000000" pitchFamily="2" charset="0"/>
                <a:cs typeface="Ebrima" panose="02000000000000000000" pitchFamily="2" charset="0"/>
                <a:hlinkClick r:id="rId3"/>
              </a:rPr>
              <a:t>https://finance.southtexascollege.edu/businessoffice/timeclock.html</a:t>
            </a:r>
            <a:endParaRPr lang="en-US" sz="2000" dirty="0">
              <a:latin typeface="Ebrima" panose="02000000000000000000" pitchFamily="2" charset="0"/>
              <a:ea typeface="Ebrima" panose="02000000000000000000" pitchFamily="2" charset="0"/>
              <a:cs typeface="Ebrima" panose="02000000000000000000" pitchFamily="2" charset="0"/>
            </a:endParaRPr>
          </a:p>
          <a:p>
            <a:pPr marL="800100" lvl="1" indent="-342900">
              <a:lnSpc>
                <a:spcPct val="107000"/>
              </a:lnSpc>
              <a:spcAft>
                <a:spcPts val="800"/>
              </a:spcAft>
              <a:buFont typeface="Arial" panose="020B0604020202020204" pitchFamily="34" charset="0"/>
              <a:buChar char="•"/>
            </a:pPr>
            <a:r>
              <a:rPr lang="en-US" sz="2000" dirty="0"/>
              <a:t>	Presentations and Training Videos</a:t>
            </a:r>
          </a:p>
          <a:p>
            <a:pP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p:txBody>
      </p:sp>
      <p:sp>
        <p:nvSpPr>
          <p:cNvPr id="10" name="Rectangle: Rounded Corners 9">
            <a:extLst>
              <a:ext uri="{FF2B5EF4-FFF2-40B4-BE49-F238E27FC236}">
                <a16:creationId xmlns:a16="http://schemas.microsoft.com/office/drawing/2014/main" id="{58BD6A26-2512-4E71-9259-EF05EA363757}"/>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7908A4A3-6192-48CE-86FD-29A603E6299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036938726"/>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38B337B-ACB3-4B02-8C08-40A0E714B9B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3" name="Picture 2">
            <a:extLst>
              <a:ext uri="{FF2B5EF4-FFF2-40B4-BE49-F238E27FC236}">
                <a16:creationId xmlns:a16="http://schemas.microsoft.com/office/drawing/2014/main" id="{DBAF2388-C960-48EE-A80D-09661A75A414}"/>
              </a:ext>
            </a:extLst>
          </p:cNvPr>
          <p:cNvPicPr>
            <a:picLocks noChangeAspect="1"/>
          </p:cNvPicPr>
          <p:nvPr/>
        </p:nvPicPr>
        <p:blipFill>
          <a:blip r:embed="rId4"/>
          <a:stretch>
            <a:fillRect/>
          </a:stretch>
        </p:blipFill>
        <p:spPr>
          <a:xfrm>
            <a:off x="3733800" y="4762"/>
            <a:ext cx="4724400" cy="6848475"/>
          </a:xfrm>
          <a:prstGeom prst="rect">
            <a:avLst/>
          </a:prstGeom>
        </p:spPr>
      </p:pic>
    </p:spTree>
    <p:extLst>
      <p:ext uri="{BB962C8B-B14F-4D97-AF65-F5344CB8AC3E}">
        <p14:creationId xmlns:p14="http://schemas.microsoft.com/office/powerpoint/2010/main" val="47073463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540530" y="2340755"/>
            <a:ext cx="6923847" cy="1909572"/>
          </a:xfrm>
        </p:spPr>
        <p:txBody>
          <a:bodyPr>
            <a:noAutofit/>
          </a:bodyPr>
          <a:lstStyle/>
          <a:p>
            <a:br>
              <a:rPr lang="en-US" sz="5400" dirty="0">
                <a:effectLst>
                  <a:outerShdw blurRad="38100" dist="38100" dir="2700000" algn="tl">
                    <a:srgbClr val="000000">
                      <a:alpha val="43137"/>
                    </a:srgbClr>
                  </a:outerShdw>
                </a:effectLst>
                <a:latin typeface="+mn-lt"/>
              </a:rPr>
            </a:br>
            <a:br>
              <a:rPr lang="en-US" sz="5400" dirty="0">
                <a:effectLst>
                  <a:outerShdw blurRad="38100" dist="38100" dir="2700000" algn="tl">
                    <a:srgbClr val="000000">
                      <a:alpha val="43137"/>
                    </a:srgbClr>
                  </a:outerShdw>
                </a:effectLst>
                <a:latin typeface="+mn-lt"/>
              </a:rPr>
            </a:br>
            <a:br>
              <a:rPr lang="en-US" sz="5400" dirty="0">
                <a:effectLst>
                  <a:outerShdw blurRad="38100" dist="38100" dir="2700000" algn="tl">
                    <a:srgbClr val="000000">
                      <a:alpha val="43137"/>
                    </a:srgbClr>
                  </a:outerShdw>
                </a:effectLst>
                <a:latin typeface="+mn-lt"/>
              </a:rPr>
            </a:br>
            <a:r>
              <a:rPr lang="en-US" sz="5400" dirty="0">
                <a:latin typeface="+mn-lt"/>
              </a:rPr>
              <a:t>Thank you!</a:t>
            </a:r>
            <a:br>
              <a:rPr lang="en-US" sz="5400" dirty="0">
                <a:effectLst>
                  <a:outerShdw blurRad="38100" dist="38100" dir="2700000" algn="tl">
                    <a:srgbClr val="000000">
                      <a:alpha val="43137"/>
                    </a:srgbClr>
                  </a:outerShdw>
                </a:effectLst>
                <a:latin typeface="+mn-lt"/>
              </a:rPr>
            </a:br>
            <a:br>
              <a:rPr lang="en-US" sz="5400" dirty="0">
                <a:effectLst>
                  <a:outerShdw blurRad="38100" dist="38100" dir="2700000" algn="tl">
                    <a:srgbClr val="000000">
                      <a:alpha val="43137"/>
                    </a:srgbClr>
                  </a:outerShdw>
                </a:effectLst>
                <a:latin typeface="+mn-lt"/>
              </a:rPr>
            </a:br>
            <a:br>
              <a:rPr lang="en-US" sz="2400" dirty="0">
                <a:effectLst>
                  <a:outerShdw blurRad="38100" dist="38100" dir="2700000" algn="tl">
                    <a:srgbClr val="000000">
                      <a:alpha val="43137"/>
                    </a:srgbClr>
                  </a:outerShdw>
                </a:effectLst>
                <a:latin typeface="+mn-lt"/>
              </a:rPr>
            </a:br>
            <a:br>
              <a:rPr lang="en-US" sz="2400" dirty="0">
                <a:effectLst>
                  <a:outerShdw blurRad="38100" dist="38100" dir="2700000" algn="tl">
                    <a:srgbClr val="000000">
                      <a:alpha val="43137"/>
                    </a:srgbClr>
                  </a:outerShdw>
                </a:effectLst>
                <a:latin typeface="+mn-lt"/>
              </a:rPr>
            </a:br>
            <a:endParaRPr lang="en-US" sz="2000" dirty="0">
              <a:effectLst>
                <a:outerShdw blurRad="38100" dist="38100" dir="2700000" algn="tl">
                  <a:srgbClr val="000000">
                    <a:alpha val="43137"/>
                  </a:srgbClr>
                </a:outerShdw>
              </a:effectLst>
              <a:latin typeface="+mn-lt"/>
            </a:endParaRPr>
          </a:p>
        </p:txBody>
      </p:sp>
      <p:sp>
        <p:nvSpPr>
          <p:cNvPr id="11" name="Rectangle: Rounded Corners 10">
            <a:extLst>
              <a:ext uri="{FF2B5EF4-FFF2-40B4-BE49-F238E27FC236}">
                <a16:creationId xmlns:a16="http://schemas.microsoft.com/office/drawing/2014/main" id="{46CC68D2-9413-4552-A0F1-A94F5DE6C180}"/>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Connector 14">
            <a:extLst>
              <a:ext uri="{FF2B5EF4-FFF2-40B4-BE49-F238E27FC236}">
                <a16:creationId xmlns:a16="http://schemas.microsoft.com/office/drawing/2014/main" id="{CC1E48ED-8CFB-49BB-8D73-E8C355E8CB05}"/>
              </a:ext>
            </a:extLst>
          </p:cNvPr>
          <p:cNvCxnSpPr/>
          <p:nvPr/>
        </p:nvCxnSpPr>
        <p:spPr>
          <a:xfrm>
            <a:off x="1172133" y="2558200"/>
            <a:ext cx="9829800" cy="0"/>
          </a:xfrm>
          <a:prstGeom prst="line">
            <a:avLst/>
          </a:prstGeom>
          <a:ln w="38100">
            <a:solidFill>
              <a:srgbClr val="92D050"/>
            </a:solidFill>
          </a:ln>
        </p:spPr>
        <p:style>
          <a:lnRef idx="1">
            <a:schemeClr val="accent1"/>
          </a:lnRef>
          <a:fillRef idx="0">
            <a:schemeClr val="accent1"/>
          </a:fillRef>
          <a:effectRef idx="0">
            <a:schemeClr val="accent1"/>
          </a:effectRef>
          <a:fontRef idx="minor">
            <a:schemeClr val="tx1"/>
          </a:fontRef>
        </p:style>
      </p:cxnSp>
      <p:sp>
        <p:nvSpPr>
          <p:cNvPr id="3" name="TextBox 2">
            <a:extLst>
              <a:ext uri="{FF2B5EF4-FFF2-40B4-BE49-F238E27FC236}">
                <a16:creationId xmlns:a16="http://schemas.microsoft.com/office/drawing/2014/main" id="{1271AB8E-FE46-47AC-9768-39C4D3355073}"/>
              </a:ext>
            </a:extLst>
          </p:cNvPr>
          <p:cNvSpPr txBox="1"/>
          <p:nvPr/>
        </p:nvSpPr>
        <p:spPr>
          <a:xfrm>
            <a:off x="744071" y="2819166"/>
            <a:ext cx="10703858" cy="1938992"/>
          </a:xfrm>
          <a:prstGeom prst="rect">
            <a:avLst/>
          </a:prstGeom>
          <a:noFill/>
          <a:effectLst/>
        </p:spPr>
        <p:txBody>
          <a:bodyPr wrap="square" rtlCol="0">
            <a:spAutoFit/>
          </a:bodyPr>
          <a:lstStyle/>
          <a:p>
            <a:pPr algn="ctr"/>
            <a:r>
              <a:rPr lang="en-US" sz="2000" dirty="0"/>
              <a:t>Questions? Please contact</a:t>
            </a:r>
          </a:p>
          <a:p>
            <a:pPr algn="ctr"/>
            <a:br>
              <a:rPr lang="en-US" sz="2000" dirty="0"/>
            </a:br>
            <a:r>
              <a:rPr lang="en-US" sz="2000" dirty="0"/>
              <a:t>Michelle Garcia, TCP Admin, Payroll Assistant</a:t>
            </a:r>
          </a:p>
          <a:p>
            <a:pPr algn="ctr"/>
            <a:r>
              <a:rPr lang="en-US" sz="2000" dirty="0"/>
              <a:t>Email:  </a:t>
            </a:r>
            <a:r>
              <a:rPr lang="en-US" sz="2000" dirty="0">
                <a:hlinkClick r:id="rId3"/>
              </a:rPr>
              <a:t>mgarc447@southtexascollege.edu</a:t>
            </a:r>
            <a:r>
              <a:rPr lang="en-US" sz="2000" dirty="0"/>
              <a:t> </a:t>
            </a:r>
          </a:p>
          <a:p>
            <a:pPr algn="ctr"/>
            <a:endParaRPr lang="en-US" sz="2000" dirty="0"/>
          </a:p>
          <a:p>
            <a:pPr algn="ctr"/>
            <a:r>
              <a:rPr lang="en-US" sz="2000" dirty="0"/>
              <a:t>or </a:t>
            </a:r>
            <a:r>
              <a:rPr lang="en-US" sz="2000" dirty="0">
                <a:hlinkClick r:id="rId4"/>
              </a:rPr>
              <a:t>payroll@southtexascollege.edu</a:t>
            </a:r>
            <a:r>
              <a:rPr lang="en-US" sz="2000" dirty="0"/>
              <a:t> </a:t>
            </a:r>
          </a:p>
        </p:txBody>
      </p:sp>
      <p:pic>
        <p:nvPicPr>
          <p:cNvPr id="5" name="Picture 4">
            <a:extLst>
              <a:ext uri="{FF2B5EF4-FFF2-40B4-BE49-F238E27FC236}">
                <a16:creationId xmlns:a16="http://schemas.microsoft.com/office/drawing/2014/main" id="{45FAD5EB-D7A5-4754-B9E7-975B5BD8952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953400" y="760660"/>
            <a:ext cx="6267266" cy="816581"/>
          </a:xfrm>
          <a:prstGeom prst="rect">
            <a:avLst/>
          </a:prstGeom>
        </p:spPr>
      </p:pic>
      <p:pic>
        <p:nvPicPr>
          <p:cNvPr id="9" name="Picture 8">
            <a:extLst>
              <a:ext uri="{FF2B5EF4-FFF2-40B4-BE49-F238E27FC236}">
                <a16:creationId xmlns:a16="http://schemas.microsoft.com/office/drawing/2014/main" id="{BCCECC31-9919-46AC-BA90-EE8F46C60E6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pic>
        <p:nvPicPr>
          <p:cNvPr id="10" name="Picture 25">
            <a:extLst>
              <a:ext uri="{FF2B5EF4-FFF2-40B4-BE49-F238E27FC236}">
                <a16:creationId xmlns:a16="http://schemas.microsoft.com/office/drawing/2014/main" id="{67C7863E-7063-4E39-9B55-230C48DC144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098" y="6193970"/>
            <a:ext cx="1813607" cy="44719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64597096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66635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 – Enter Record</a:t>
            </a:r>
          </a:p>
        </p:txBody>
      </p:sp>
      <p:sp>
        <p:nvSpPr>
          <p:cNvPr id="10" name="Text Box 2"/>
          <p:cNvSpPr txBox="1">
            <a:spLocks noChangeArrowheads="1"/>
          </p:cNvSpPr>
          <p:nvPr/>
        </p:nvSpPr>
        <p:spPr bwMode="auto">
          <a:xfrm>
            <a:off x="8752114" y="1435798"/>
            <a:ext cx="2601686" cy="3884057"/>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System is letting you know that there is a missed punch</a:t>
            </a:r>
          </a:p>
          <a:p>
            <a:pP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a:t>
            </a:r>
          </a:p>
          <a:p>
            <a:pP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Press </a:t>
            </a:r>
          </a:p>
        </p:txBody>
      </p:sp>
      <p:sp>
        <p:nvSpPr>
          <p:cNvPr id="12" name="Rectangle: Rounded Corners 11">
            <a:extLst>
              <a:ext uri="{FF2B5EF4-FFF2-40B4-BE49-F238E27FC236}">
                <a16:creationId xmlns:a16="http://schemas.microsoft.com/office/drawing/2014/main" id="{624AAB03-EDEA-43A0-A88D-4B0900A202B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cid:17933924199c83055614">
            <a:extLst>
              <a:ext uri="{FF2B5EF4-FFF2-40B4-BE49-F238E27FC236}">
                <a16:creationId xmlns:a16="http://schemas.microsoft.com/office/drawing/2014/main" id="{9953596E-C3FD-4F9A-ACAB-AE41DCCEC53B}"/>
              </a:ext>
            </a:extLst>
          </p:cNvPr>
          <p:cNvPicPr/>
          <p:nvPr/>
        </p:nvPicPr>
        <p:blipFill rotWithShape="1">
          <a:blip r:embed="rId3" r:link="rId4" cstate="print">
            <a:extLst>
              <a:ext uri="{28A0092B-C50C-407E-A947-70E740481C1C}">
                <a14:useLocalDpi xmlns:a14="http://schemas.microsoft.com/office/drawing/2010/main" val="0"/>
              </a:ext>
            </a:extLst>
          </a:blip>
          <a:srcRect l="9615" t="18974" b="14189"/>
          <a:stretch/>
        </p:blipFill>
        <p:spPr bwMode="auto">
          <a:xfrm>
            <a:off x="943534" y="1872343"/>
            <a:ext cx="6589380" cy="3581399"/>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08AF9BAE-999C-48B1-9D1C-3587623426FA}"/>
              </a:ext>
            </a:extLst>
          </p:cNvPr>
          <p:cNvPicPr>
            <a:picLocks noChangeAspect="1"/>
          </p:cNvPicPr>
          <p:nvPr/>
        </p:nvPicPr>
        <p:blipFill>
          <a:blip r:embed="rId5"/>
          <a:stretch>
            <a:fillRect/>
          </a:stretch>
        </p:blipFill>
        <p:spPr>
          <a:xfrm>
            <a:off x="10328650" y="4012202"/>
            <a:ext cx="714375" cy="285750"/>
          </a:xfrm>
          <a:prstGeom prst="rect">
            <a:avLst/>
          </a:prstGeom>
        </p:spPr>
      </p:pic>
      <p:pic>
        <p:nvPicPr>
          <p:cNvPr id="8" name="Picture 7">
            <a:extLst>
              <a:ext uri="{FF2B5EF4-FFF2-40B4-BE49-F238E27FC236}">
                <a16:creationId xmlns:a16="http://schemas.microsoft.com/office/drawing/2014/main" id="{9180FF97-C07C-45AB-95D5-A013320385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191825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22923" y="751207"/>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 – Enter Record</a:t>
            </a:r>
          </a:p>
        </p:txBody>
      </p:sp>
      <p:sp>
        <p:nvSpPr>
          <p:cNvPr id="10" name="Text Box 2"/>
          <p:cNvSpPr txBox="1">
            <a:spLocks noChangeArrowheads="1"/>
          </p:cNvSpPr>
          <p:nvPr/>
        </p:nvSpPr>
        <p:spPr bwMode="auto">
          <a:xfrm>
            <a:off x="7761514" y="1582203"/>
            <a:ext cx="3592286"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This screen will allow you to correct the missing punch</a:t>
            </a:r>
          </a:p>
          <a:p>
            <a:pP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Press </a:t>
            </a:r>
          </a:p>
        </p:txBody>
      </p:sp>
      <p:sp>
        <p:nvSpPr>
          <p:cNvPr id="13" name="Rectangle: Rounded Corners 12">
            <a:extLst>
              <a:ext uri="{FF2B5EF4-FFF2-40B4-BE49-F238E27FC236}">
                <a16:creationId xmlns:a16="http://schemas.microsoft.com/office/drawing/2014/main" id="{804FABFE-16E1-43D6-B207-DBAC17548124}"/>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cid:17933920b8d12da7a623">
            <a:extLst>
              <a:ext uri="{FF2B5EF4-FFF2-40B4-BE49-F238E27FC236}">
                <a16:creationId xmlns:a16="http://schemas.microsoft.com/office/drawing/2014/main" id="{407BE8EB-F766-4CB6-BF36-3D99236CD05B}"/>
              </a:ext>
            </a:extLst>
          </p:cNvPr>
          <p:cNvPicPr/>
          <p:nvPr/>
        </p:nvPicPr>
        <p:blipFill rotWithShape="1">
          <a:blip r:embed="rId3" r:link="rId4" cstate="print">
            <a:extLst>
              <a:ext uri="{28A0092B-C50C-407E-A947-70E740481C1C}">
                <a14:useLocalDpi xmlns:a14="http://schemas.microsoft.com/office/drawing/2010/main" val="0"/>
              </a:ext>
            </a:extLst>
          </a:blip>
          <a:srcRect l="10697" t="13676" r="4082" b="21197"/>
          <a:stretch>
            <a:fillRect/>
          </a:stretch>
        </p:blipFill>
        <p:spPr bwMode="auto">
          <a:xfrm>
            <a:off x="402770" y="1839685"/>
            <a:ext cx="7358743" cy="4267107"/>
          </a:xfrm>
          <a:prstGeom prst="rect">
            <a:avLst/>
          </a:prstGeom>
          <a:noFill/>
          <a:ln>
            <a:noFill/>
          </a:ln>
          <a:extLst>
            <a:ext uri="{53640926-AAD7-44D8-BBD7-CCE9431645EC}">
              <a14:shadowObscured xmlns:a14="http://schemas.microsoft.com/office/drawing/2010/main"/>
            </a:ext>
          </a:extLst>
        </p:spPr>
      </p:pic>
      <p:pic>
        <p:nvPicPr>
          <p:cNvPr id="2" name="Picture 1">
            <a:extLst>
              <a:ext uri="{FF2B5EF4-FFF2-40B4-BE49-F238E27FC236}">
                <a16:creationId xmlns:a16="http://schemas.microsoft.com/office/drawing/2014/main" id="{91028358-A252-4B5E-B69D-712AE7397C4E}"/>
              </a:ext>
            </a:extLst>
          </p:cNvPr>
          <p:cNvPicPr>
            <a:picLocks noChangeAspect="1"/>
          </p:cNvPicPr>
          <p:nvPr/>
        </p:nvPicPr>
        <p:blipFill>
          <a:blip r:embed="rId5"/>
          <a:stretch>
            <a:fillRect/>
          </a:stretch>
        </p:blipFill>
        <p:spPr>
          <a:xfrm>
            <a:off x="10125374" y="3708512"/>
            <a:ext cx="771225" cy="388484"/>
          </a:xfrm>
          <a:prstGeom prst="rect">
            <a:avLst/>
          </a:prstGeom>
        </p:spPr>
      </p:pic>
      <p:pic>
        <p:nvPicPr>
          <p:cNvPr id="9" name="Picture 8">
            <a:extLst>
              <a:ext uri="{FF2B5EF4-FFF2-40B4-BE49-F238E27FC236}">
                <a16:creationId xmlns:a16="http://schemas.microsoft.com/office/drawing/2014/main" id="{97DC3A59-280E-4FA1-A2AF-C4BACE6D6DC9}"/>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12591640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838200" y="768704"/>
            <a:ext cx="10515600" cy="769441"/>
          </a:xfrm>
          <a:prstGeom prst="rect">
            <a:avLst/>
          </a:prstGeom>
        </p:spPr>
        <p:txBody>
          <a:bodyPr wrap="square">
            <a:spAutoFit/>
          </a:bodyPr>
          <a:lstStyle/>
          <a:p>
            <a:pPr algn="ctr"/>
            <a:r>
              <a:rPr lang="en-US" sz="4400" u="sng" dirty="0">
                <a:effectLst>
                  <a:outerShdw blurRad="38100" dist="38100" dir="2700000" algn="tl">
                    <a:srgbClr val="000000">
                      <a:alpha val="43137"/>
                    </a:srgbClr>
                  </a:outerShdw>
                </a:effectLst>
              </a:rPr>
              <a:t>Missed Punch – Enter Record</a:t>
            </a:r>
          </a:p>
        </p:txBody>
      </p:sp>
      <p:sp>
        <p:nvSpPr>
          <p:cNvPr id="10" name="Text Box 2"/>
          <p:cNvSpPr txBox="1">
            <a:spLocks noChangeArrowheads="1"/>
          </p:cNvSpPr>
          <p:nvPr/>
        </p:nvSpPr>
        <p:spPr bwMode="auto">
          <a:xfrm>
            <a:off x="7957457" y="1582203"/>
            <a:ext cx="3396343" cy="3737652"/>
          </a:xfrm>
          <a:prstGeom prst="rect">
            <a:avLst/>
          </a:prstGeom>
          <a:noFill/>
          <a:ln w="9525">
            <a:noFill/>
            <a:miter lim="800000"/>
            <a:headEnd/>
            <a:tailEnd/>
          </a:ln>
        </p:spPr>
        <p:txBody>
          <a:bodyPr rot="0" vert="horz" wrap="square" lIns="91440" tIns="45720" rIns="91440" bIns="45720" anchor="ctr" anchorCtr="0">
            <a:noAutofit/>
          </a:bodyPr>
          <a:lstStyle/>
          <a:p>
            <a:pPr algn="ct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Enter the correct date and time for your missed punch.</a:t>
            </a:r>
          </a:p>
          <a:p>
            <a:pPr algn="ctr">
              <a:lnSpc>
                <a:spcPct val="107000"/>
              </a:lnSpc>
              <a:spcAft>
                <a:spcPts val="800"/>
              </a:spcAft>
            </a:pPr>
            <a:endParaRPr lang="en-US" sz="2000" dirty="0">
              <a:latin typeface="Ebrima" panose="02000000000000000000" pitchFamily="2" charset="0"/>
              <a:ea typeface="Ebrima" panose="02000000000000000000" pitchFamily="2" charset="0"/>
              <a:cs typeface="Ebrima" panose="02000000000000000000" pitchFamily="2" charset="0"/>
            </a:endParaRPr>
          </a:p>
          <a:p>
            <a:pPr>
              <a:lnSpc>
                <a:spcPct val="107000"/>
              </a:lnSpc>
              <a:spcAft>
                <a:spcPts val="800"/>
              </a:spcAft>
            </a:pPr>
            <a:r>
              <a:rPr lang="en-US" sz="2000" dirty="0">
                <a:latin typeface="Ebrima" panose="02000000000000000000" pitchFamily="2" charset="0"/>
                <a:ea typeface="Ebrima" panose="02000000000000000000" pitchFamily="2" charset="0"/>
                <a:cs typeface="Ebrima" panose="02000000000000000000" pitchFamily="2" charset="0"/>
              </a:rPr>
              <a:t>              Press </a:t>
            </a:r>
          </a:p>
        </p:txBody>
      </p:sp>
      <p:sp>
        <p:nvSpPr>
          <p:cNvPr id="12" name="Rectangle: Rounded Corners 11">
            <a:extLst>
              <a:ext uri="{FF2B5EF4-FFF2-40B4-BE49-F238E27FC236}">
                <a16:creationId xmlns:a16="http://schemas.microsoft.com/office/drawing/2014/main" id="{1B26845E-73FF-44E2-B338-8C7382B6958C}"/>
              </a:ext>
            </a:extLst>
          </p:cNvPr>
          <p:cNvSpPr/>
          <p:nvPr/>
        </p:nvSpPr>
        <p:spPr>
          <a:xfrm>
            <a:off x="735106" y="304807"/>
            <a:ext cx="10703859" cy="215146"/>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id:1793391e0d45d849f632">
            <a:extLst>
              <a:ext uri="{FF2B5EF4-FFF2-40B4-BE49-F238E27FC236}">
                <a16:creationId xmlns:a16="http://schemas.microsoft.com/office/drawing/2014/main" id="{0A54220B-9857-4DCF-B4C6-8D106837067F}"/>
              </a:ext>
            </a:extLst>
          </p:cNvPr>
          <p:cNvPicPr/>
          <p:nvPr/>
        </p:nvPicPr>
        <p:blipFill rotWithShape="1">
          <a:blip r:embed="rId3" r:link="rId4" cstate="print">
            <a:extLst>
              <a:ext uri="{28A0092B-C50C-407E-A947-70E740481C1C}">
                <a14:useLocalDpi xmlns:a14="http://schemas.microsoft.com/office/drawing/2010/main" val="0"/>
              </a:ext>
            </a:extLst>
          </a:blip>
          <a:srcRect l="13737" t="20222" r="7693" b="11970"/>
          <a:stretch>
            <a:fillRect/>
          </a:stretch>
        </p:blipFill>
        <p:spPr bwMode="auto">
          <a:xfrm>
            <a:off x="646409" y="1786896"/>
            <a:ext cx="7093334" cy="4407075"/>
          </a:xfrm>
          <a:prstGeom prst="rect">
            <a:avLst/>
          </a:prstGeom>
          <a:noFill/>
          <a:ln>
            <a:noFill/>
          </a:ln>
        </p:spPr>
      </p:pic>
      <p:pic>
        <p:nvPicPr>
          <p:cNvPr id="2" name="Picture 1">
            <a:extLst>
              <a:ext uri="{FF2B5EF4-FFF2-40B4-BE49-F238E27FC236}">
                <a16:creationId xmlns:a16="http://schemas.microsoft.com/office/drawing/2014/main" id="{8C59C150-3DA0-4E27-B6AB-AF0271CAC767}"/>
              </a:ext>
            </a:extLst>
          </p:cNvPr>
          <p:cNvPicPr>
            <a:picLocks noChangeAspect="1"/>
          </p:cNvPicPr>
          <p:nvPr/>
        </p:nvPicPr>
        <p:blipFill>
          <a:blip r:embed="rId5"/>
          <a:stretch>
            <a:fillRect/>
          </a:stretch>
        </p:blipFill>
        <p:spPr>
          <a:xfrm>
            <a:off x="9742385" y="3901848"/>
            <a:ext cx="733425" cy="295275"/>
          </a:xfrm>
          <a:prstGeom prst="rect">
            <a:avLst/>
          </a:prstGeom>
        </p:spPr>
      </p:pic>
      <p:pic>
        <p:nvPicPr>
          <p:cNvPr id="8" name="Picture 7">
            <a:extLst>
              <a:ext uri="{FF2B5EF4-FFF2-40B4-BE49-F238E27FC236}">
                <a16:creationId xmlns:a16="http://schemas.microsoft.com/office/drawing/2014/main" id="{D1DC11AC-1AB7-4DED-92DA-609A4D6D2DF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16926" y="6332737"/>
            <a:ext cx="2639285" cy="343880"/>
          </a:xfrm>
          <a:prstGeom prst="rect">
            <a:avLst/>
          </a:prstGeom>
        </p:spPr>
      </p:pic>
    </p:spTree>
    <p:extLst>
      <p:ext uri="{BB962C8B-B14F-4D97-AF65-F5344CB8AC3E}">
        <p14:creationId xmlns:p14="http://schemas.microsoft.com/office/powerpoint/2010/main" val="284762548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9257</TotalTime>
  <Words>3034</Words>
  <Application>Microsoft Office PowerPoint</Application>
  <PresentationFormat>Widescreen</PresentationFormat>
  <Paragraphs>320</Paragraphs>
  <Slides>67</Slides>
  <Notes>67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67</vt:i4>
      </vt:variant>
    </vt:vector>
  </HeadingPairs>
  <TitlesOfParts>
    <vt:vector size="73" baseType="lpstr">
      <vt:lpstr>Arial</vt:lpstr>
      <vt:lpstr>Calibri</vt:lpstr>
      <vt:lpstr>Calibri Light</vt:lpstr>
      <vt:lpstr>Ebrima</vt:lpstr>
      <vt:lpstr>Gill Sans MT</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Thank you!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Sarah Ayers</dc:creator>
  <cp:lastModifiedBy>Sonya Moreno</cp:lastModifiedBy>
  <cp:revision>477</cp:revision>
  <cp:lastPrinted>2017-03-01T21:26:25Z</cp:lastPrinted>
  <dcterms:created xsi:type="dcterms:W3CDTF">2015-02-06T20:19:18Z</dcterms:created>
  <dcterms:modified xsi:type="dcterms:W3CDTF">2023-06-14T21:35:04Z</dcterms:modified>
</cp:coreProperties>
</file>